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45"/>
  </p:notesMasterIdLst>
  <p:sldIdLst>
    <p:sldId id="256" r:id="rId5"/>
    <p:sldId id="258" r:id="rId6"/>
    <p:sldId id="322" r:id="rId7"/>
    <p:sldId id="276" r:id="rId8"/>
    <p:sldId id="282" r:id="rId9"/>
    <p:sldId id="323" r:id="rId10"/>
    <p:sldId id="302" r:id="rId11"/>
    <p:sldId id="349" r:id="rId12"/>
    <p:sldId id="350" r:id="rId13"/>
    <p:sldId id="351" r:id="rId14"/>
    <p:sldId id="352" r:id="rId15"/>
    <p:sldId id="324" r:id="rId16"/>
    <p:sldId id="286" r:id="rId17"/>
    <p:sldId id="287" r:id="rId18"/>
    <p:sldId id="325" r:id="rId19"/>
    <p:sldId id="326" r:id="rId20"/>
    <p:sldId id="328" r:id="rId21"/>
    <p:sldId id="327" r:id="rId22"/>
    <p:sldId id="329" r:id="rId23"/>
    <p:sldId id="332" r:id="rId24"/>
    <p:sldId id="331" r:id="rId25"/>
    <p:sldId id="335" r:id="rId26"/>
    <p:sldId id="330" r:id="rId27"/>
    <p:sldId id="333" r:id="rId28"/>
    <p:sldId id="334" r:id="rId29"/>
    <p:sldId id="337" r:id="rId30"/>
    <p:sldId id="339" r:id="rId31"/>
    <p:sldId id="336" r:id="rId32"/>
    <p:sldId id="340" r:id="rId33"/>
    <p:sldId id="338" r:id="rId34"/>
    <p:sldId id="341" r:id="rId35"/>
    <p:sldId id="343" r:id="rId36"/>
    <p:sldId id="342" r:id="rId37"/>
    <p:sldId id="344" r:id="rId38"/>
    <p:sldId id="345" r:id="rId39"/>
    <p:sldId id="356" r:id="rId40"/>
    <p:sldId id="355" r:id="rId41"/>
    <p:sldId id="347" r:id="rId42"/>
    <p:sldId id="348" r:id="rId43"/>
    <p:sldId id="353" r:id="rId4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userDrawn="1">
          <p15:clr>
            <a:srgbClr val="A4A3A4"/>
          </p15:clr>
        </p15:guide>
        <p15:guide id="2" orient="horz" userDrawn="1">
          <p15:clr>
            <a:srgbClr val="A4A3A4"/>
          </p15:clr>
        </p15:guide>
        <p15:guide id="3" orient="horz" pos="4320" userDrawn="1">
          <p15:clr>
            <a:srgbClr val="A4A3A4"/>
          </p15:clr>
        </p15:guide>
        <p15:guide id="4" pos="7680" userDrawn="1">
          <p15:clr>
            <a:srgbClr val="A4A3A4"/>
          </p15:clr>
        </p15:guide>
      </p15:sldGuideLst>
    </p:ext>
    <p:ext uri="{2D200454-40CA-4A62-9FC3-DE9A4176ACB9}">
      <p15:notesGuideLst xmlns:p15="http://schemas.microsoft.com/office/powerpoint/2012/main">
        <p15:guide id="1" orient="horz" pos="2880" userDrawn="1">
          <p15:clr>
            <a:srgbClr val="A4A3A4"/>
          </p15:clr>
        </p15:guide>
        <p15:guide id="2" pos="2160"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FB"/>
    <a:srgbClr val="272727"/>
    <a:srgbClr val="EBEBEB"/>
    <a:srgbClr val="F3F2F1"/>
    <a:srgbClr val="3B3B3B"/>
    <a:srgbClr val="2EB2A8"/>
    <a:srgbClr val="4F4F4F"/>
    <a:srgbClr val="606060"/>
    <a:srgbClr val="494949"/>
    <a:srgbClr val="FFFFF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404" autoAdjust="0"/>
    <p:restoredTop sz="77698" autoAdjust="0"/>
  </p:normalViewPr>
  <p:slideViewPr>
    <p:cSldViewPr snapToGrid="0">
      <p:cViewPr varScale="1">
        <p:scale>
          <a:sx n="87" d="100"/>
          <a:sy n="87" d="100"/>
        </p:scale>
        <p:origin x="1722" y="78"/>
      </p:cViewPr>
      <p:guideLst>
        <p:guide/>
        <p:guide orient="horz"/>
        <p:guide orient="horz" pos="4320"/>
        <p:guide pos="7680"/>
      </p:guideLst>
    </p:cSldViewPr>
  </p:slideViewPr>
  <p:outlineViewPr>
    <p:cViewPr>
      <p:scale>
        <a:sx n="33" d="100"/>
        <a:sy n="33" d="100"/>
      </p:scale>
      <p:origin x="0" y="0"/>
    </p:cViewPr>
  </p:outlineViewPr>
  <p:notesTextViewPr>
    <p:cViewPr>
      <p:scale>
        <a:sx n="3" d="2"/>
        <a:sy n="3" d="2"/>
      </p:scale>
      <p:origin x="0" y="0"/>
    </p:cViewPr>
  </p:notesTextViewPr>
  <p:notesViewPr>
    <p:cSldViewPr snapToGrid="0" showGuides="1">
      <p:cViewPr varScale="1">
        <p:scale>
          <a:sx n="87" d="100"/>
          <a:sy n="87" d="100"/>
        </p:scale>
        <p:origin x="3840" y="66"/>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viewProps" Target="viewProp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notesMaster" Target="notesMasters/notesMaster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theme" Target="theme/theme1.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presProps" Target="presProps.xml"/><Relationship Id="rId20" Type="http://schemas.openxmlformats.org/officeDocument/2006/relationships/slide" Target="slides/slide16.xml"/><Relationship Id="rId41" Type="http://schemas.openxmlformats.org/officeDocument/2006/relationships/slide" Target="slides/slide37.xml"/><Relationship Id="rId1" Type="http://schemas.openxmlformats.org/officeDocument/2006/relationships/customXml" Target="../customXml/item1.xml"/><Relationship Id="rId6"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4719212-188E-43EB-B3E5-273CDB10131C}" type="datetimeFigureOut">
              <a:rPr lang="en-US" smtClean="0"/>
              <a:t>10/10/2024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14083B2-57B7-463D-B788-B5F3E47DBFFA}" type="slidenum">
              <a:rPr lang="en-US" smtClean="0"/>
              <a:t>‹#›</a:t>
            </a:fld>
            <a:endParaRPr lang="en-US"/>
          </a:p>
        </p:txBody>
      </p:sp>
    </p:spTree>
    <p:extLst>
      <p:ext uri="{BB962C8B-B14F-4D97-AF65-F5344CB8AC3E}">
        <p14:creationId xmlns:p14="http://schemas.microsoft.com/office/powerpoint/2010/main" val="236290123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14083B2-57B7-463D-B788-B5F3E47DBFFA}" type="slidenum">
              <a:rPr lang="en-US" smtClean="0"/>
              <a:t>1</a:t>
            </a:fld>
            <a:endParaRPr lang="en-US" dirty="0"/>
          </a:p>
        </p:txBody>
      </p:sp>
    </p:spTree>
    <p:extLst>
      <p:ext uri="{BB962C8B-B14F-4D97-AF65-F5344CB8AC3E}">
        <p14:creationId xmlns:p14="http://schemas.microsoft.com/office/powerpoint/2010/main" val="182176111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US" dirty="0"/>
          </a:p>
        </p:txBody>
      </p:sp>
      <p:sp>
        <p:nvSpPr>
          <p:cNvPr id="4" name="Slide Number Placeholder 3"/>
          <p:cNvSpPr>
            <a:spLocks noGrp="1"/>
          </p:cNvSpPr>
          <p:nvPr>
            <p:ph type="sldNum" sz="quarter" idx="5"/>
          </p:nvPr>
        </p:nvSpPr>
        <p:spPr/>
        <p:txBody>
          <a:bodyPr/>
          <a:lstStyle/>
          <a:p>
            <a:fld id="{B14083B2-57B7-463D-B788-B5F3E47DBFFA}" type="slidenum">
              <a:rPr lang="en-US" smtClean="0"/>
              <a:t>10</a:t>
            </a:fld>
            <a:endParaRPr lang="en-US"/>
          </a:p>
        </p:txBody>
      </p:sp>
    </p:spTree>
    <p:extLst>
      <p:ext uri="{BB962C8B-B14F-4D97-AF65-F5344CB8AC3E}">
        <p14:creationId xmlns:p14="http://schemas.microsoft.com/office/powerpoint/2010/main" val="39972275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US" dirty="0"/>
          </a:p>
        </p:txBody>
      </p:sp>
      <p:sp>
        <p:nvSpPr>
          <p:cNvPr id="4" name="Slide Number Placeholder 3"/>
          <p:cNvSpPr>
            <a:spLocks noGrp="1"/>
          </p:cNvSpPr>
          <p:nvPr>
            <p:ph type="sldNum" sz="quarter" idx="5"/>
          </p:nvPr>
        </p:nvSpPr>
        <p:spPr/>
        <p:txBody>
          <a:bodyPr/>
          <a:lstStyle/>
          <a:p>
            <a:fld id="{B14083B2-57B7-463D-B788-B5F3E47DBFFA}" type="slidenum">
              <a:rPr lang="en-US" smtClean="0"/>
              <a:t>11</a:t>
            </a:fld>
            <a:endParaRPr lang="en-US"/>
          </a:p>
        </p:txBody>
      </p:sp>
    </p:spTree>
    <p:extLst>
      <p:ext uri="{BB962C8B-B14F-4D97-AF65-F5344CB8AC3E}">
        <p14:creationId xmlns:p14="http://schemas.microsoft.com/office/powerpoint/2010/main" val="123551683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solidFill>
                  <a:schemeClr val="tx1">
                    <a:lumMod val="40000"/>
                    <a:lumOff val="60000"/>
                  </a:schemeClr>
                </a:solidFill>
              </a:rPr>
              <a:t>LLMs are the future of nature language processing AI.  Most well known LLMs are OpenAI’s </a:t>
            </a:r>
            <a:r>
              <a:rPr lang="en-US" dirty="0" err="1">
                <a:solidFill>
                  <a:schemeClr val="tx1">
                    <a:lumMod val="40000"/>
                    <a:lumOff val="60000"/>
                  </a:schemeClr>
                </a:solidFill>
              </a:rPr>
              <a:t>GPT</a:t>
            </a:r>
            <a:r>
              <a:rPr lang="en-US" dirty="0">
                <a:solidFill>
                  <a:schemeClr val="tx1">
                    <a:lumMod val="40000"/>
                    <a:lumOff val="60000"/>
                  </a:schemeClr>
                </a:solidFill>
              </a:rPr>
              <a:t> models.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solidFill>
                <a:schemeClr val="tx1">
                  <a:lumMod val="40000"/>
                  <a:lumOff val="60000"/>
                </a:schemeClr>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solidFill>
                <a:schemeClr val="tx1">
                  <a:lumMod val="40000"/>
                  <a:lumOff val="60000"/>
                </a:schemeClr>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solidFill>
                  <a:schemeClr val="tx1">
                    <a:lumMod val="40000"/>
                    <a:lumOff val="60000"/>
                  </a:schemeClr>
                </a:solidFill>
              </a:rPr>
              <a:t>Grooper is committed to incorporating current AI technologies in this and all future versions.</a:t>
            </a:r>
          </a:p>
          <a:p>
            <a:endParaRPr lang="en-US" dirty="0"/>
          </a:p>
        </p:txBody>
      </p:sp>
      <p:sp>
        <p:nvSpPr>
          <p:cNvPr id="4" name="Slide Number Placeholder 3"/>
          <p:cNvSpPr>
            <a:spLocks noGrp="1"/>
          </p:cNvSpPr>
          <p:nvPr>
            <p:ph type="sldNum" sz="quarter" idx="5"/>
          </p:nvPr>
        </p:nvSpPr>
        <p:spPr/>
        <p:txBody>
          <a:bodyPr/>
          <a:lstStyle/>
          <a:p>
            <a:fld id="{B14083B2-57B7-463D-B788-B5F3E47DBFFA}" type="slidenum">
              <a:rPr lang="en-US" smtClean="0"/>
              <a:t>12</a:t>
            </a:fld>
            <a:endParaRPr lang="en-US"/>
          </a:p>
        </p:txBody>
      </p:sp>
    </p:spTree>
    <p:extLst>
      <p:ext uri="{BB962C8B-B14F-4D97-AF65-F5344CB8AC3E}">
        <p14:creationId xmlns:p14="http://schemas.microsoft.com/office/powerpoint/2010/main" val="266028165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14083B2-57B7-463D-B788-B5F3E47DBFFA}" type="slidenum">
              <a:rPr lang="en-US" smtClean="0"/>
              <a:t>13</a:t>
            </a:fld>
            <a:endParaRPr lang="en-US"/>
          </a:p>
        </p:txBody>
      </p:sp>
    </p:spTree>
    <p:extLst>
      <p:ext uri="{BB962C8B-B14F-4D97-AF65-F5344CB8AC3E}">
        <p14:creationId xmlns:p14="http://schemas.microsoft.com/office/powerpoint/2010/main" val="381474745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have used an application called </a:t>
            </a:r>
            <a:r>
              <a:rPr lang="en-US" dirty="0" err="1"/>
              <a:t>LM</a:t>
            </a:r>
            <a:r>
              <a:rPr lang="en-US" dirty="0"/>
              <a:t> Studio to host OpenAI clones.  This allows use of </a:t>
            </a:r>
            <a:r>
              <a:rPr lang="en-US" dirty="0" err="1"/>
              <a:t>GPT</a:t>
            </a:r>
            <a:r>
              <a:rPr lang="en-US" dirty="0"/>
              <a:t> models on private servers. </a:t>
            </a:r>
          </a:p>
        </p:txBody>
      </p:sp>
      <p:sp>
        <p:nvSpPr>
          <p:cNvPr id="4" name="Slide Number Placeholder 3"/>
          <p:cNvSpPr>
            <a:spLocks noGrp="1"/>
          </p:cNvSpPr>
          <p:nvPr>
            <p:ph type="sldNum" sz="quarter" idx="5"/>
          </p:nvPr>
        </p:nvSpPr>
        <p:spPr/>
        <p:txBody>
          <a:bodyPr/>
          <a:lstStyle/>
          <a:p>
            <a:fld id="{B14083B2-57B7-463D-B788-B5F3E47DBFFA}" type="slidenum">
              <a:rPr lang="en-US" smtClean="0"/>
              <a:t>14</a:t>
            </a:fld>
            <a:endParaRPr lang="en-US"/>
          </a:p>
        </p:txBody>
      </p:sp>
    </p:spTree>
    <p:extLst>
      <p:ext uri="{BB962C8B-B14F-4D97-AF65-F5344CB8AC3E}">
        <p14:creationId xmlns:p14="http://schemas.microsoft.com/office/powerpoint/2010/main" val="243038616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solidFill>
                  <a:schemeClr val="tx1">
                    <a:lumMod val="40000"/>
                    <a:lumOff val="60000"/>
                  </a:schemeClr>
                </a:solidFill>
              </a:rPr>
              <a:t>LLMs are the future of nature language processing AI.  Most well known LLMs are OpenAI’s </a:t>
            </a:r>
            <a:r>
              <a:rPr lang="en-US" dirty="0" err="1">
                <a:solidFill>
                  <a:schemeClr val="tx1">
                    <a:lumMod val="40000"/>
                    <a:lumOff val="60000"/>
                  </a:schemeClr>
                </a:solidFill>
              </a:rPr>
              <a:t>GPT</a:t>
            </a:r>
            <a:r>
              <a:rPr lang="en-US" dirty="0">
                <a:solidFill>
                  <a:schemeClr val="tx1">
                    <a:lumMod val="40000"/>
                    <a:lumOff val="60000"/>
                  </a:schemeClr>
                </a:solidFill>
              </a:rPr>
              <a:t> models.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solidFill>
                <a:schemeClr val="tx1">
                  <a:lumMod val="40000"/>
                  <a:lumOff val="60000"/>
                </a:schemeClr>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solidFill>
                <a:schemeClr val="tx1">
                  <a:lumMod val="40000"/>
                  <a:lumOff val="60000"/>
                </a:schemeClr>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solidFill>
                  <a:schemeClr val="tx1">
                    <a:lumMod val="40000"/>
                    <a:lumOff val="60000"/>
                  </a:schemeClr>
                </a:solidFill>
              </a:rPr>
              <a:t>Grooper is committed to incorporating current AI technologies in this and all future versions.</a:t>
            </a:r>
          </a:p>
          <a:p>
            <a:endParaRPr lang="en-US" dirty="0"/>
          </a:p>
        </p:txBody>
      </p:sp>
      <p:sp>
        <p:nvSpPr>
          <p:cNvPr id="4" name="Slide Number Placeholder 3"/>
          <p:cNvSpPr>
            <a:spLocks noGrp="1"/>
          </p:cNvSpPr>
          <p:nvPr>
            <p:ph type="sldNum" sz="quarter" idx="5"/>
          </p:nvPr>
        </p:nvSpPr>
        <p:spPr/>
        <p:txBody>
          <a:bodyPr/>
          <a:lstStyle/>
          <a:p>
            <a:fld id="{B14083B2-57B7-463D-B788-B5F3E47DBFFA}" type="slidenum">
              <a:rPr lang="en-US" smtClean="0"/>
              <a:t>15</a:t>
            </a:fld>
            <a:endParaRPr lang="en-US"/>
          </a:p>
        </p:txBody>
      </p:sp>
    </p:spTree>
    <p:extLst>
      <p:ext uri="{BB962C8B-B14F-4D97-AF65-F5344CB8AC3E}">
        <p14:creationId xmlns:p14="http://schemas.microsoft.com/office/powerpoint/2010/main" val="332413735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14083B2-57B7-463D-B788-B5F3E47DBFFA}" type="slidenum">
              <a:rPr lang="en-US" smtClean="0"/>
              <a:t>16</a:t>
            </a:fld>
            <a:endParaRPr lang="en-US"/>
          </a:p>
        </p:txBody>
      </p:sp>
    </p:spTree>
    <p:extLst>
      <p:ext uri="{BB962C8B-B14F-4D97-AF65-F5344CB8AC3E}">
        <p14:creationId xmlns:p14="http://schemas.microsoft.com/office/powerpoint/2010/main" val="326699264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14083B2-57B7-463D-B788-B5F3E47DBFFA}" type="slidenum">
              <a:rPr lang="en-US" smtClean="0"/>
              <a:t>17</a:t>
            </a:fld>
            <a:endParaRPr lang="en-US"/>
          </a:p>
        </p:txBody>
      </p:sp>
    </p:spTree>
    <p:extLst>
      <p:ext uri="{BB962C8B-B14F-4D97-AF65-F5344CB8AC3E}">
        <p14:creationId xmlns:p14="http://schemas.microsoft.com/office/powerpoint/2010/main" val="332257036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14083B2-57B7-463D-B788-B5F3E47DBFFA}" type="slidenum">
              <a:rPr lang="en-US" smtClean="0"/>
              <a:t>18</a:t>
            </a:fld>
            <a:endParaRPr lang="en-US"/>
          </a:p>
        </p:txBody>
      </p:sp>
    </p:spTree>
    <p:extLst>
      <p:ext uri="{BB962C8B-B14F-4D97-AF65-F5344CB8AC3E}">
        <p14:creationId xmlns:p14="http://schemas.microsoft.com/office/powerpoint/2010/main" val="262505251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14083B2-57B7-463D-B788-B5F3E47DBFFA}" type="slidenum">
              <a:rPr lang="en-US" smtClean="0"/>
              <a:t>19</a:t>
            </a:fld>
            <a:endParaRPr lang="en-US"/>
          </a:p>
        </p:txBody>
      </p:sp>
    </p:spTree>
    <p:extLst>
      <p:ext uri="{BB962C8B-B14F-4D97-AF65-F5344CB8AC3E}">
        <p14:creationId xmlns:p14="http://schemas.microsoft.com/office/powerpoint/2010/main" val="84937729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Click 1 – All topics</a:t>
            </a:r>
          </a:p>
        </p:txBody>
      </p:sp>
      <p:sp>
        <p:nvSpPr>
          <p:cNvPr id="4" name="Slide Number Placeholder 3"/>
          <p:cNvSpPr>
            <a:spLocks noGrp="1"/>
          </p:cNvSpPr>
          <p:nvPr>
            <p:ph type="sldNum" sz="quarter" idx="5"/>
          </p:nvPr>
        </p:nvSpPr>
        <p:spPr/>
        <p:txBody>
          <a:bodyPr/>
          <a:lstStyle/>
          <a:p>
            <a:fld id="{B14083B2-57B7-463D-B788-B5F3E47DBFFA}" type="slidenum">
              <a:rPr lang="en-US" smtClean="0"/>
              <a:t>2</a:t>
            </a:fld>
            <a:endParaRPr lang="en-US" dirty="0"/>
          </a:p>
        </p:txBody>
      </p:sp>
    </p:spTree>
    <p:extLst>
      <p:ext uri="{BB962C8B-B14F-4D97-AF65-F5344CB8AC3E}">
        <p14:creationId xmlns:p14="http://schemas.microsoft.com/office/powerpoint/2010/main" val="261389538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14083B2-57B7-463D-B788-B5F3E47DBFFA}" type="slidenum">
              <a:rPr lang="en-US" smtClean="0"/>
              <a:t>20</a:t>
            </a:fld>
            <a:endParaRPr lang="en-US"/>
          </a:p>
        </p:txBody>
      </p:sp>
    </p:spTree>
    <p:extLst>
      <p:ext uri="{BB962C8B-B14F-4D97-AF65-F5344CB8AC3E}">
        <p14:creationId xmlns:p14="http://schemas.microsoft.com/office/powerpoint/2010/main" val="3541165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Example invoice on the left.</a:t>
            </a:r>
          </a:p>
          <a:p>
            <a:r>
              <a:rPr lang="en-US" dirty="0"/>
              <a:t>Target Data Model on the right</a:t>
            </a:r>
          </a:p>
          <a:p>
            <a:r>
              <a:rPr lang="en-US" dirty="0"/>
              <a:t>AI Extract configured on Data Model</a:t>
            </a:r>
          </a:p>
          <a:p>
            <a:r>
              <a:rPr lang="en-US" dirty="0"/>
              <a:t>Default Settings (plus tab marking) gets complete extraction</a:t>
            </a:r>
          </a:p>
        </p:txBody>
      </p:sp>
      <p:sp>
        <p:nvSpPr>
          <p:cNvPr id="4" name="Slide Number Placeholder 3"/>
          <p:cNvSpPr>
            <a:spLocks noGrp="1"/>
          </p:cNvSpPr>
          <p:nvPr>
            <p:ph type="sldNum" sz="quarter" idx="5"/>
          </p:nvPr>
        </p:nvSpPr>
        <p:spPr/>
        <p:txBody>
          <a:bodyPr/>
          <a:lstStyle/>
          <a:p>
            <a:fld id="{B14083B2-57B7-463D-B788-B5F3E47DBFFA}" type="slidenum">
              <a:rPr lang="en-US" smtClean="0"/>
              <a:t>21</a:t>
            </a:fld>
            <a:endParaRPr lang="en-US"/>
          </a:p>
        </p:txBody>
      </p:sp>
    </p:spTree>
    <p:extLst>
      <p:ext uri="{BB962C8B-B14F-4D97-AF65-F5344CB8AC3E}">
        <p14:creationId xmlns:p14="http://schemas.microsoft.com/office/powerpoint/2010/main" val="103844943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Current mechanism is limited by context length (the text you feed into the prompt)</a:t>
            </a:r>
          </a:p>
        </p:txBody>
      </p:sp>
      <p:sp>
        <p:nvSpPr>
          <p:cNvPr id="4" name="Slide Number Placeholder 3"/>
          <p:cNvSpPr>
            <a:spLocks noGrp="1"/>
          </p:cNvSpPr>
          <p:nvPr>
            <p:ph type="sldNum" sz="quarter" idx="5"/>
          </p:nvPr>
        </p:nvSpPr>
        <p:spPr/>
        <p:txBody>
          <a:bodyPr/>
          <a:lstStyle/>
          <a:p>
            <a:fld id="{B14083B2-57B7-463D-B788-B5F3E47DBFFA}" type="slidenum">
              <a:rPr lang="en-US" smtClean="0"/>
              <a:t>22</a:t>
            </a:fld>
            <a:endParaRPr lang="en-US"/>
          </a:p>
        </p:txBody>
      </p:sp>
    </p:spTree>
    <p:extLst>
      <p:ext uri="{BB962C8B-B14F-4D97-AF65-F5344CB8AC3E}">
        <p14:creationId xmlns:p14="http://schemas.microsoft.com/office/powerpoint/2010/main" val="334677934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AI Extract was originally designed for natural language documents (contracts).</a:t>
            </a:r>
          </a:p>
          <a:p>
            <a:r>
              <a:rPr lang="en-US" dirty="0"/>
              <a:t>It was honestly surprising how well it ended up working for more structured and semi-structured documents.</a:t>
            </a:r>
          </a:p>
          <a:p>
            <a:endParaRPr lang="en-US" dirty="0"/>
          </a:p>
          <a:p>
            <a:r>
              <a:rPr lang="en-US" dirty="0"/>
              <a:t>Important to note this is a “detection” mechanism and not an “extraction” mechanism.  This will mechanism will more often than not give you more than just the clause you’re looking for, but the clause will be contained within the larger text. This narrows down the context for subsequent AI Extract or traditional extraction passes.</a:t>
            </a:r>
          </a:p>
        </p:txBody>
      </p:sp>
      <p:sp>
        <p:nvSpPr>
          <p:cNvPr id="4" name="Slide Number Placeholder 3"/>
          <p:cNvSpPr>
            <a:spLocks noGrp="1"/>
          </p:cNvSpPr>
          <p:nvPr>
            <p:ph type="sldNum" sz="quarter" idx="5"/>
          </p:nvPr>
        </p:nvSpPr>
        <p:spPr/>
        <p:txBody>
          <a:bodyPr/>
          <a:lstStyle/>
          <a:p>
            <a:fld id="{B14083B2-57B7-463D-B788-B5F3E47DBFFA}" type="slidenum">
              <a:rPr lang="en-US" smtClean="0"/>
              <a:t>23</a:t>
            </a:fld>
            <a:endParaRPr lang="en-US"/>
          </a:p>
        </p:txBody>
      </p:sp>
    </p:spTree>
    <p:extLst>
      <p:ext uri="{BB962C8B-B14F-4D97-AF65-F5344CB8AC3E}">
        <p14:creationId xmlns:p14="http://schemas.microsoft.com/office/powerpoint/2010/main" val="234381037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14083B2-57B7-463D-B788-B5F3E47DBFFA}" type="slidenum">
              <a:rPr lang="en-US" smtClean="0"/>
              <a:t>24</a:t>
            </a:fld>
            <a:endParaRPr lang="en-US"/>
          </a:p>
        </p:txBody>
      </p:sp>
    </p:spTree>
    <p:extLst>
      <p:ext uri="{BB962C8B-B14F-4D97-AF65-F5344CB8AC3E}">
        <p14:creationId xmlns:p14="http://schemas.microsoft.com/office/powerpoint/2010/main" val="124761855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solidFill>
                  <a:schemeClr val="tx1">
                    <a:lumMod val="20000"/>
                    <a:lumOff val="80000"/>
                  </a:schemeClr>
                </a:solidFill>
              </a:rPr>
              <a:t>Potentially, this mechanism allows users to have a conversation with a Batch or file containing hundreds or even thousands of documents</a:t>
            </a:r>
            <a:endParaRPr lang="en-US" dirty="0"/>
          </a:p>
        </p:txBody>
      </p:sp>
      <p:sp>
        <p:nvSpPr>
          <p:cNvPr id="4" name="Slide Number Placeholder 3"/>
          <p:cNvSpPr>
            <a:spLocks noGrp="1"/>
          </p:cNvSpPr>
          <p:nvPr>
            <p:ph type="sldNum" sz="quarter" idx="5"/>
          </p:nvPr>
        </p:nvSpPr>
        <p:spPr/>
        <p:txBody>
          <a:bodyPr/>
          <a:lstStyle/>
          <a:p>
            <a:fld id="{B14083B2-57B7-463D-B788-B5F3E47DBFFA}" type="slidenum">
              <a:rPr lang="en-US" smtClean="0"/>
              <a:t>25</a:t>
            </a:fld>
            <a:endParaRPr lang="en-US"/>
          </a:p>
        </p:txBody>
      </p:sp>
    </p:spTree>
    <p:extLst>
      <p:ext uri="{BB962C8B-B14F-4D97-AF65-F5344CB8AC3E}">
        <p14:creationId xmlns:p14="http://schemas.microsoft.com/office/powerpoint/2010/main" val="31842177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b="0" i="0" dirty="0">
                <a:solidFill>
                  <a:srgbClr val="FFFFFF"/>
                </a:solidFill>
                <a:effectLst/>
                <a:highlight>
                  <a:srgbClr val="121212"/>
                </a:highlight>
                <a:latin typeface="Courier New" panose="02070309020205020404" pitchFamily="49" charset="0"/>
              </a:rPr>
              <a:t>Currently there is only one type of “Knowledge” and that’s “Text Knowledge”.  In the future we may incorporate something like “data knowledge” to chat using the content of extracted Data Elements.</a:t>
            </a:r>
          </a:p>
        </p:txBody>
      </p:sp>
      <p:sp>
        <p:nvSpPr>
          <p:cNvPr id="4" name="Slide Number Placeholder 3"/>
          <p:cNvSpPr>
            <a:spLocks noGrp="1"/>
          </p:cNvSpPr>
          <p:nvPr>
            <p:ph type="sldNum" sz="quarter" idx="5"/>
          </p:nvPr>
        </p:nvSpPr>
        <p:spPr/>
        <p:txBody>
          <a:bodyPr/>
          <a:lstStyle/>
          <a:p>
            <a:fld id="{B14083B2-57B7-463D-B788-B5F3E47DBFFA}" type="slidenum">
              <a:rPr lang="en-US" smtClean="0"/>
              <a:t>26</a:t>
            </a:fld>
            <a:endParaRPr lang="en-US"/>
          </a:p>
        </p:txBody>
      </p:sp>
    </p:spTree>
    <p:extLst>
      <p:ext uri="{BB962C8B-B14F-4D97-AF65-F5344CB8AC3E}">
        <p14:creationId xmlns:p14="http://schemas.microsoft.com/office/powerpoint/2010/main" val="152529105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b="0" i="0" dirty="0">
                <a:solidFill>
                  <a:srgbClr val="FFFFFF"/>
                </a:solidFill>
                <a:effectLst/>
                <a:highlight>
                  <a:srgbClr val="121212"/>
                </a:highlight>
                <a:latin typeface="Courier New" panose="02070309020205020404" pitchFamily="49" charset="0"/>
              </a:rPr>
              <a:t>Ad-hoc:  Good for document research.</a:t>
            </a:r>
          </a:p>
          <a:p>
            <a:pPr algn="l"/>
            <a:endParaRPr lang="en-US" b="0" i="0" dirty="0">
              <a:solidFill>
                <a:srgbClr val="FFFFFF"/>
              </a:solidFill>
              <a:effectLst/>
              <a:highlight>
                <a:srgbClr val="121212"/>
              </a:highlight>
              <a:latin typeface="Courier New" panose="02070309020205020404" pitchFamily="49" charset="0"/>
            </a:endParaRPr>
          </a:p>
          <a:p>
            <a:pPr algn="l"/>
            <a:r>
              <a:rPr lang="en-US" b="0" i="0" dirty="0">
                <a:solidFill>
                  <a:srgbClr val="FFFFFF"/>
                </a:solidFill>
                <a:effectLst/>
                <a:highlight>
                  <a:srgbClr val="121212"/>
                </a:highlight>
                <a:latin typeface="Courier New" panose="02070309020205020404" pitchFamily="49" charset="0"/>
              </a:rPr>
              <a:t>In Review:  Good for review users who need help understanding a document or finding information</a:t>
            </a:r>
          </a:p>
          <a:p>
            <a:pPr algn="l"/>
            <a:endParaRPr lang="en-US" b="0" i="0" dirty="0">
              <a:solidFill>
                <a:srgbClr val="FFFFFF"/>
              </a:solidFill>
              <a:effectLst/>
              <a:highlight>
                <a:srgbClr val="121212"/>
              </a:highlight>
              <a:latin typeface="Courier New" panose="02070309020205020404" pitchFamily="49" charset="0"/>
            </a:endParaRPr>
          </a:p>
          <a:p>
            <a:pPr algn="l"/>
            <a:r>
              <a:rPr lang="en-US" b="0" i="0" dirty="0">
                <a:solidFill>
                  <a:srgbClr val="FFFFFF"/>
                </a:solidFill>
                <a:effectLst/>
                <a:highlight>
                  <a:srgbClr val="121212"/>
                </a:highlight>
                <a:latin typeface="Courier New" panose="02070309020205020404" pitchFamily="49" charset="0"/>
              </a:rPr>
              <a:t>AI Dialogue “gets the conversation started” Asks common question and/or prompts it with necessary information to understand the document set.</a:t>
            </a:r>
          </a:p>
        </p:txBody>
      </p:sp>
      <p:sp>
        <p:nvSpPr>
          <p:cNvPr id="4" name="Slide Number Placeholder 3"/>
          <p:cNvSpPr>
            <a:spLocks noGrp="1"/>
          </p:cNvSpPr>
          <p:nvPr>
            <p:ph type="sldNum" sz="quarter" idx="5"/>
          </p:nvPr>
        </p:nvSpPr>
        <p:spPr/>
        <p:txBody>
          <a:bodyPr/>
          <a:lstStyle/>
          <a:p>
            <a:fld id="{B14083B2-57B7-463D-B788-B5F3E47DBFFA}" type="slidenum">
              <a:rPr lang="en-US" smtClean="0"/>
              <a:t>27</a:t>
            </a:fld>
            <a:endParaRPr lang="en-US"/>
          </a:p>
        </p:txBody>
      </p:sp>
    </p:spTree>
    <p:extLst>
      <p:ext uri="{BB962C8B-B14F-4D97-AF65-F5344CB8AC3E}">
        <p14:creationId xmlns:p14="http://schemas.microsoft.com/office/powerpoint/2010/main" val="308793275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solidFill>
                  <a:schemeClr val="tx1">
                    <a:lumMod val="20000"/>
                    <a:lumOff val="80000"/>
                  </a:schemeClr>
                </a:solidFill>
              </a:rPr>
              <a:t>What does chatting with your documents look like?</a:t>
            </a:r>
          </a:p>
          <a:p>
            <a:endParaRPr lang="en-US" sz="1200" dirty="0">
              <a:solidFill>
                <a:schemeClr val="tx1">
                  <a:lumMod val="20000"/>
                  <a:lumOff val="80000"/>
                </a:schemeClr>
              </a:solidFill>
            </a:endParaRPr>
          </a:p>
          <a:p>
            <a:r>
              <a:rPr lang="en-US" sz="1200" dirty="0">
                <a:solidFill>
                  <a:schemeClr val="tx1">
                    <a:lumMod val="20000"/>
                    <a:lumOff val="80000"/>
                  </a:schemeClr>
                </a:solidFill>
              </a:rPr>
              <a:t>*Footnotes require some additional setup in the instructions.  You have to tell the AI Analyst to respond with “quotes” that can be linked back to the original knowledge content.</a:t>
            </a:r>
            <a:endParaRPr lang="en-US" dirty="0"/>
          </a:p>
        </p:txBody>
      </p:sp>
      <p:sp>
        <p:nvSpPr>
          <p:cNvPr id="4" name="Slide Number Placeholder 3"/>
          <p:cNvSpPr>
            <a:spLocks noGrp="1"/>
          </p:cNvSpPr>
          <p:nvPr>
            <p:ph type="sldNum" sz="quarter" idx="5"/>
          </p:nvPr>
        </p:nvSpPr>
        <p:spPr/>
        <p:txBody>
          <a:bodyPr/>
          <a:lstStyle/>
          <a:p>
            <a:fld id="{B14083B2-57B7-463D-B788-B5F3E47DBFFA}" type="slidenum">
              <a:rPr lang="en-US" smtClean="0"/>
              <a:t>28</a:t>
            </a:fld>
            <a:endParaRPr lang="en-US"/>
          </a:p>
        </p:txBody>
      </p:sp>
    </p:spTree>
    <p:extLst>
      <p:ext uri="{BB962C8B-B14F-4D97-AF65-F5344CB8AC3E}">
        <p14:creationId xmlns:p14="http://schemas.microsoft.com/office/powerpoint/2010/main" val="347066263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solidFill>
                  <a:schemeClr val="tx1">
                    <a:lumMod val="20000"/>
                    <a:lumOff val="80000"/>
                  </a:schemeClr>
                </a:solidFill>
              </a:rPr>
              <a:t>What does chatting with your documents look like?</a:t>
            </a:r>
          </a:p>
          <a:p>
            <a:endParaRPr lang="en-US" sz="1200" dirty="0">
              <a:solidFill>
                <a:schemeClr val="tx1">
                  <a:lumMod val="20000"/>
                  <a:lumOff val="80000"/>
                </a:schemeClr>
              </a:solidFill>
            </a:endParaRPr>
          </a:p>
          <a:p>
            <a:r>
              <a:rPr lang="en-US" sz="1200" dirty="0">
                <a:solidFill>
                  <a:schemeClr val="tx1">
                    <a:lumMod val="20000"/>
                    <a:lumOff val="80000"/>
                  </a:schemeClr>
                </a:solidFill>
              </a:rPr>
              <a:t>*Footnotes require some additional setup in the instructions.  You have to tell the AI Analyst to respond with “quotes” that can be linked back to the original knowledge content.</a:t>
            </a:r>
            <a:endParaRPr lang="en-US" dirty="0"/>
          </a:p>
        </p:txBody>
      </p:sp>
      <p:sp>
        <p:nvSpPr>
          <p:cNvPr id="4" name="Slide Number Placeholder 3"/>
          <p:cNvSpPr>
            <a:spLocks noGrp="1"/>
          </p:cNvSpPr>
          <p:nvPr>
            <p:ph type="sldNum" sz="quarter" idx="5"/>
          </p:nvPr>
        </p:nvSpPr>
        <p:spPr/>
        <p:txBody>
          <a:bodyPr/>
          <a:lstStyle/>
          <a:p>
            <a:fld id="{B14083B2-57B7-463D-B788-B5F3E47DBFFA}" type="slidenum">
              <a:rPr lang="en-US" smtClean="0"/>
              <a:t>29</a:t>
            </a:fld>
            <a:endParaRPr lang="en-US"/>
          </a:p>
        </p:txBody>
      </p:sp>
    </p:spTree>
    <p:extLst>
      <p:ext uri="{BB962C8B-B14F-4D97-AF65-F5344CB8AC3E}">
        <p14:creationId xmlns:p14="http://schemas.microsoft.com/office/powerpoint/2010/main" val="266450761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Aft>
                <a:spcPts val="600"/>
              </a:spcAft>
            </a:pPr>
            <a:r>
              <a:rPr lang="en-US" sz="1200" dirty="0"/>
              <a:t>Grooper 2022</a:t>
            </a:r>
            <a:r>
              <a:rPr lang="en-US" sz="1200" dirty="0">
                <a:solidFill>
                  <a:schemeClr val="tx1">
                    <a:lumMod val="20000"/>
                    <a:lumOff val="80000"/>
                  </a:schemeClr>
                </a:solidFill>
              </a:rPr>
              <a:t>		Grooper web client implemented for Review tasks</a:t>
            </a:r>
          </a:p>
          <a:p>
            <a:pPr>
              <a:spcAft>
                <a:spcPts val="600"/>
              </a:spcAft>
            </a:pPr>
            <a:r>
              <a:rPr lang="en-US" sz="1200" dirty="0"/>
              <a:t>Grooper 2023</a:t>
            </a:r>
            <a:r>
              <a:rPr lang="en-US" sz="1200" dirty="0">
                <a:solidFill>
                  <a:schemeClr val="tx1">
                    <a:lumMod val="20000"/>
                    <a:lumOff val="80000"/>
                  </a:schemeClr>
                </a:solidFill>
              </a:rPr>
              <a:t>		Grooper web client implemented for Design</a:t>
            </a:r>
          </a:p>
          <a:p>
            <a:pPr>
              <a:spcAft>
                <a:spcPts val="600"/>
              </a:spcAft>
            </a:pPr>
            <a:r>
              <a:rPr lang="en-US" sz="1200" dirty="0"/>
              <a:t>Grooper 2023.1</a:t>
            </a:r>
            <a:r>
              <a:rPr lang="en-US" sz="1200" dirty="0">
                <a:solidFill>
                  <a:schemeClr val="tx1">
                    <a:lumMod val="20000"/>
                    <a:lumOff val="80000"/>
                  </a:schemeClr>
                </a:solidFill>
              </a:rPr>
              <a:t>	Improved scripting support for web client</a:t>
            </a:r>
          </a:p>
          <a:p>
            <a:pPr marL="0" marR="0" lvl="0" indent="0" algn="l" defTabSz="914400" rtl="0" eaLnBrk="1" fontAlgn="auto" latinLnBrk="0" hangingPunct="1">
              <a:lnSpc>
                <a:spcPct val="100000"/>
              </a:lnSpc>
              <a:spcBef>
                <a:spcPts val="0"/>
              </a:spcBef>
              <a:spcAft>
                <a:spcPts val="600"/>
              </a:spcAft>
              <a:buClrTx/>
              <a:buSzTx/>
              <a:buFontTx/>
              <a:buNone/>
              <a:tabLst/>
              <a:defRPr/>
            </a:pPr>
            <a:endParaRPr lang="en-US" sz="1200" dirty="0">
              <a:solidFill>
                <a:schemeClr val="accent2"/>
              </a:solidFill>
            </a:endParaRPr>
          </a:p>
          <a:p>
            <a:pPr marL="0" marR="0" lvl="0" indent="0" algn="l" defTabSz="914400" rtl="0" eaLnBrk="1" fontAlgn="auto" latinLnBrk="0" hangingPunct="1">
              <a:lnSpc>
                <a:spcPct val="100000"/>
              </a:lnSpc>
              <a:spcBef>
                <a:spcPts val="0"/>
              </a:spcBef>
              <a:spcAft>
                <a:spcPts val="600"/>
              </a:spcAft>
              <a:buClrTx/>
              <a:buSzTx/>
              <a:buFontTx/>
              <a:buNone/>
              <a:tabLst/>
              <a:defRPr/>
            </a:pPr>
            <a:r>
              <a:rPr lang="en-US" sz="1200" dirty="0">
                <a:solidFill>
                  <a:schemeClr val="accent2"/>
                </a:solidFill>
              </a:rPr>
              <a:t>Grooper 2024</a:t>
            </a:r>
            <a:r>
              <a:rPr lang="en-US" sz="1200" dirty="0">
                <a:solidFill>
                  <a:schemeClr val="tx1">
                    <a:lumMod val="20000"/>
                    <a:lumOff val="80000"/>
                  </a:schemeClr>
                </a:solidFill>
              </a:rPr>
              <a:t>		Thick client removal</a:t>
            </a:r>
          </a:p>
        </p:txBody>
      </p:sp>
      <p:sp>
        <p:nvSpPr>
          <p:cNvPr id="4" name="Slide Number Placeholder 3"/>
          <p:cNvSpPr>
            <a:spLocks noGrp="1"/>
          </p:cNvSpPr>
          <p:nvPr>
            <p:ph type="sldNum" sz="quarter" idx="5"/>
          </p:nvPr>
        </p:nvSpPr>
        <p:spPr/>
        <p:txBody>
          <a:bodyPr/>
          <a:lstStyle/>
          <a:p>
            <a:fld id="{B14083B2-57B7-463D-B788-B5F3E47DBFFA}" type="slidenum">
              <a:rPr lang="en-US" smtClean="0"/>
              <a:t>3</a:t>
            </a:fld>
            <a:endParaRPr lang="en-US" dirty="0"/>
          </a:p>
        </p:txBody>
      </p:sp>
    </p:spTree>
    <p:extLst>
      <p:ext uri="{BB962C8B-B14F-4D97-AF65-F5344CB8AC3E}">
        <p14:creationId xmlns:p14="http://schemas.microsoft.com/office/powerpoint/2010/main" val="41166901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b="0" i="0" dirty="0">
                <a:solidFill>
                  <a:srgbClr val="FFFFFF"/>
                </a:solidFill>
                <a:effectLst/>
                <a:highlight>
                  <a:srgbClr val="121212"/>
                </a:highlight>
                <a:latin typeface="Courier New" panose="02070309020205020404" pitchFamily="49" charset="0"/>
              </a:rPr>
              <a:t>Not there yet, but 2024 makes strides to address these issues.</a:t>
            </a:r>
          </a:p>
        </p:txBody>
      </p:sp>
      <p:sp>
        <p:nvSpPr>
          <p:cNvPr id="4" name="Slide Number Placeholder 3"/>
          <p:cNvSpPr>
            <a:spLocks noGrp="1"/>
          </p:cNvSpPr>
          <p:nvPr>
            <p:ph type="sldNum" sz="quarter" idx="5"/>
          </p:nvPr>
        </p:nvSpPr>
        <p:spPr/>
        <p:txBody>
          <a:bodyPr/>
          <a:lstStyle/>
          <a:p>
            <a:fld id="{B14083B2-57B7-463D-B788-B5F3E47DBFFA}" type="slidenum">
              <a:rPr lang="en-US" smtClean="0"/>
              <a:t>30</a:t>
            </a:fld>
            <a:endParaRPr lang="en-US"/>
          </a:p>
        </p:txBody>
      </p:sp>
    </p:spTree>
    <p:extLst>
      <p:ext uri="{BB962C8B-B14F-4D97-AF65-F5344CB8AC3E}">
        <p14:creationId xmlns:p14="http://schemas.microsoft.com/office/powerpoint/2010/main" val="205248344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endParaRPr lang="en-US" b="0" i="0" dirty="0">
              <a:solidFill>
                <a:srgbClr val="FFFFFF"/>
              </a:solidFill>
              <a:effectLst/>
              <a:highlight>
                <a:srgbClr val="121212"/>
              </a:highlight>
              <a:latin typeface="Courier New" panose="02070309020205020404" pitchFamily="49" charset="0"/>
            </a:endParaRPr>
          </a:p>
        </p:txBody>
      </p:sp>
      <p:sp>
        <p:nvSpPr>
          <p:cNvPr id="4" name="Slide Number Placeholder 3"/>
          <p:cNvSpPr>
            <a:spLocks noGrp="1"/>
          </p:cNvSpPr>
          <p:nvPr>
            <p:ph type="sldNum" sz="quarter" idx="5"/>
          </p:nvPr>
        </p:nvSpPr>
        <p:spPr/>
        <p:txBody>
          <a:bodyPr/>
          <a:lstStyle/>
          <a:p>
            <a:fld id="{B14083B2-57B7-463D-B788-B5F3E47DBFFA}" type="slidenum">
              <a:rPr lang="en-US" smtClean="0"/>
              <a:t>31</a:t>
            </a:fld>
            <a:endParaRPr lang="en-US"/>
          </a:p>
        </p:txBody>
      </p:sp>
    </p:spTree>
    <p:extLst>
      <p:ext uri="{BB962C8B-B14F-4D97-AF65-F5344CB8AC3E}">
        <p14:creationId xmlns:p14="http://schemas.microsoft.com/office/powerpoint/2010/main" val="2535927516"/>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b="0" i="0" dirty="0">
                <a:solidFill>
                  <a:srgbClr val="FFFFFF"/>
                </a:solidFill>
                <a:effectLst/>
                <a:highlight>
                  <a:srgbClr val="121212"/>
                </a:highlight>
                <a:latin typeface="Courier New" panose="02070309020205020404" pitchFamily="49" charset="0"/>
              </a:rPr>
              <a:t>Alt-click to select all elements under a selected element.</a:t>
            </a:r>
          </a:p>
        </p:txBody>
      </p:sp>
      <p:sp>
        <p:nvSpPr>
          <p:cNvPr id="4" name="Slide Number Placeholder 3"/>
          <p:cNvSpPr>
            <a:spLocks noGrp="1"/>
          </p:cNvSpPr>
          <p:nvPr>
            <p:ph type="sldNum" sz="quarter" idx="5"/>
          </p:nvPr>
        </p:nvSpPr>
        <p:spPr/>
        <p:txBody>
          <a:bodyPr/>
          <a:lstStyle/>
          <a:p>
            <a:fld id="{B14083B2-57B7-463D-B788-B5F3E47DBFFA}" type="slidenum">
              <a:rPr lang="en-US" smtClean="0"/>
              <a:t>32</a:t>
            </a:fld>
            <a:endParaRPr lang="en-US"/>
          </a:p>
        </p:txBody>
      </p:sp>
    </p:spTree>
    <p:extLst>
      <p:ext uri="{BB962C8B-B14F-4D97-AF65-F5344CB8AC3E}">
        <p14:creationId xmlns:p14="http://schemas.microsoft.com/office/powerpoint/2010/main" val="1702842041"/>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endParaRPr lang="en-US" b="0" i="0" dirty="0">
              <a:solidFill>
                <a:srgbClr val="FFFFFF"/>
              </a:solidFill>
              <a:effectLst/>
              <a:highlight>
                <a:srgbClr val="121212"/>
              </a:highlight>
              <a:latin typeface="Courier New" panose="02070309020205020404" pitchFamily="49" charset="0"/>
            </a:endParaRPr>
          </a:p>
        </p:txBody>
      </p:sp>
      <p:sp>
        <p:nvSpPr>
          <p:cNvPr id="4" name="Slide Number Placeholder 3"/>
          <p:cNvSpPr>
            <a:spLocks noGrp="1"/>
          </p:cNvSpPr>
          <p:nvPr>
            <p:ph type="sldNum" sz="quarter" idx="5"/>
          </p:nvPr>
        </p:nvSpPr>
        <p:spPr/>
        <p:txBody>
          <a:bodyPr/>
          <a:lstStyle/>
          <a:p>
            <a:fld id="{B14083B2-57B7-463D-B788-B5F3E47DBFFA}" type="slidenum">
              <a:rPr lang="en-US" smtClean="0"/>
              <a:t>33</a:t>
            </a:fld>
            <a:endParaRPr lang="en-US"/>
          </a:p>
        </p:txBody>
      </p:sp>
    </p:spTree>
    <p:extLst>
      <p:ext uri="{BB962C8B-B14F-4D97-AF65-F5344CB8AC3E}">
        <p14:creationId xmlns:p14="http://schemas.microsoft.com/office/powerpoint/2010/main" val="4028338724"/>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b="0" i="0" dirty="0">
                <a:solidFill>
                  <a:srgbClr val="FFFFFF"/>
                </a:solidFill>
                <a:effectLst/>
                <a:highlight>
                  <a:srgbClr val="121212"/>
                </a:highlight>
                <a:latin typeface="Courier New" panose="02070309020205020404" pitchFamily="49" charset="0"/>
              </a:rPr>
              <a:t>Allows users to search for indexed documents</a:t>
            </a:r>
          </a:p>
        </p:txBody>
      </p:sp>
      <p:sp>
        <p:nvSpPr>
          <p:cNvPr id="4" name="Slide Number Placeholder 3"/>
          <p:cNvSpPr>
            <a:spLocks noGrp="1"/>
          </p:cNvSpPr>
          <p:nvPr>
            <p:ph type="sldNum" sz="quarter" idx="5"/>
          </p:nvPr>
        </p:nvSpPr>
        <p:spPr/>
        <p:txBody>
          <a:bodyPr/>
          <a:lstStyle/>
          <a:p>
            <a:fld id="{B14083B2-57B7-463D-B788-B5F3E47DBFFA}" type="slidenum">
              <a:rPr lang="en-US" smtClean="0"/>
              <a:t>34</a:t>
            </a:fld>
            <a:endParaRPr lang="en-US"/>
          </a:p>
        </p:txBody>
      </p:sp>
    </p:spTree>
    <p:extLst>
      <p:ext uri="{BB962C8B-B14F-4D97-AF65-F5344CB8AC3E}">
        <p14:creationId xmlns:p14="http://schemas.microsoft.com/office/powerpoint/2010/main" val="3168158810"/>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b="0" i="0" dirty="0">
                <a:solidFill>
                  <a:srgbClr val="FFFFFF"/>
                </a:solidFill>
                <a:effectLst/>
                <a:highlight>
                  <a:srgbClr val="121212"/>
                </a:highlight>
                <a:latin typeface="Courier New" panose="02070309020205020404" pitchFamily="49" charset="0"/>
              </a:rPr>
              <a:t>Allows users to search for indexed documents</a:t>
            </a:r>
          </a:p>
        </p:txBody>
      </p:sp>
      <p:sp>
        <p:nvSpPr>
          <p:cNvPr id="4" name="Slide Number Placeholder 3"/>
          <p:cNvSpPr>
            <a:spLocks noGrp="1"/>
          </p:cNvSpPr>
          <p:nvPr>
            <p:ph type="sldNum" sz="quarter" idx="5"/>
          </p:nvPr>
        </p:nvSpPr>
        <p:spPr/>
        <p:txBody>
          <a:bodyPr/>
          <a:lstStyle/>
          <a:p>
            <a:fld id="{B14083B2-57B7-463D-B788-B5F3E47DBFFA}" type="slidenum">
              <a:rPr lang="en-US" smtClean="0"/>
              <a:t>35</a:t>
            </a:fld>
            <a:endParaRPr lang="en-US"/>
          </a:p>
        </p:txBody>
      </p:sp>
    </p:spTree>
    <p:extLst>
      <p:ext uri="{BB962C8B-B14F-4D97-AF65-F5344CB8AC3E}">
        <p14:creationId xmlns:p14="http://schemas.microsoft.com/office/powerpoint/2010/main" val="4226722258"/>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endParaRPr lang="en-US" b="0" i="0" dirty="0">
              <a:solidFill>
                <a:srgbClr val="FFFFFF"/>
              </a:solidFill>
              <a:effectLst/>
              <a:highlight>
                <a:srgbClr val="121212"/>
              </a:highlight>
              <a:latin typeface="Courier New" panose="02070309020205020404" pitchFamily="49" charset="0"/>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14083B2-57B7-463D-B788-B5F3E47DBFF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56831102"/>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endParaRPr lang="en-US" b="0" i="0" dirty="0">
              <a:solidFill>
                <a:srgbClr val="FFFFFF"/>
              </a:solidFill>
              <a:effectLst/>
              <a:highlight>
                <a:srgbClr val="121212"/>
              </a:highlight>
              <a:latin typeface="Courier New" panose="02070309020205020404" pitchFamily="49" charset="0"/>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14083B2-57B7-463D-B788-B5F3E47DBFF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01079593"/>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b="0" i="0" dirty="0">
                <a:solidFill>
                  <a:srgbClr val="FFFFFF"/>
                </a:solidFill>
                <a:effectLst/>
                <a:highlight>
                  <a:srgbClr val="121212"/>
                </a:highlight>
                <a:latin typeface="Courier New" panose="02070309020205020404" pitchFamily="49" charset="0"/>
              </a:rPr>
              <a:t>Ex: An HTML report categorizing line items</a:t>
            </a:r>
          </a:p>
          <a:p>
            <a:pPr algn="l"/>
            <a:r>
              <a:rPr lang="en-US" b="0" i="0" dirty="0">
                <a:solidFill>
                  <a:srgbClr val="FFFFFF"/>
                </a:solidFill>
                <a:effectLst/>
                <a:highlight>
                  <a:srgbClr val="121212"/>
                </a:highlight>
                <a:latin typeface="Courier New" panose="02070309020205020404" pitchFamily="49" charset="0"/>
              </a:rPr>
              <a:t>Ex: A contact list for any listed party</a:t>
            </a:r>
          </a:p>
        </p:txBody>
      </p:sp>
      <p:sp>
        <p:nvSpPr>
          <p:cNvPr id="4" name="Slide Number Placeholder 3"/>
          <p:cNvSpPr>
            <a:spLocks noGrp="1"/>
          </p:cNvSpPr>
          <p:nvPr>
            <p:ph type="sldNum" sz="quarter" idx="5"/>
          </p:nvPr>
        </p:nvSpPr>
        <p:spPr/>
        <p:txBody>
          <a:bodyPr/>
          <a:lstStyle/>
          <a:p>
            <a:fld id="{B14083B2-57B7-463D-B788-B5F3E47DBFFA}" type="slidenum">
              <a:rPr lang="en-US" smtClean="0"/>
              <a:t>38</a:t>
            </a:fld>
            <a:endParaRPr lang="en-US"/>
          </a:p>
        </p:txBody>
      </p:sp>
    </p:spTree>
    <p:extLst>
      <p:ext uri="{BB962C8B-B14F-4D97-AF65-F5344CB8AC3E}">
        <p14:creationId xmlns:p14="http://schemas.microsoft.com/office/powerpoint/2010/main" val="89030982"/>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sz="1200" dirty="0">
                <a:solidFill>
                  <a:schemeClr val="tx1">
                    <a:lumMod val="20000"/>
                    <a:lumOff val="80000"/>
                  </a:schemeClr>
                </a:solidFill>
              </a:rPr>
              <a:t>We are in new territory with the Search page. Grooper has never had a robust search and retrieval mechanism. We will be looking for more and more ways to use the Search page as Grooper 2024 matures.</a:t>
            </a:r>
          </a:p>
          <a:p>
            <a:pPr algn="l"/>
            <a:endParaRPr lang="en-US" sz="1200" b="0" i="0" dirty="0">
              <a:solidFill>
                <a:schemeClr val="tx1">
                  <a:lumMod val="20000"/>
                  <a:lumOff val="80000"/>
                </a:schemeClr>
              </a:solidFill>
              <a:effectLst/>
              <a:highlight>
                <a:srgbClr val="121212"/>
              </a:highlight>
              <a:latin typeface="Courier New" panose="02070309020205020404" pitchFamily="49" charset="0"/>
            </a:endParaRPr>
          </a:p>
          <a:p>
            <a:pPr algn="l"/>
            <a:r>
              <a:rPr lang="en-US" sz="1200" b="0" i="0" dirty="0">
                <a:solidFill>
                  <a:schemeClr val="tx1">
                    <a:lumMod val="20000"/>
                    <a:lumOff val="80000"/>
                  </a:schemeClr>
                </a:solidFill>
                <a:effectLst/>
                <a:highlight>
                  <a:srgbClr val="121212"/>
                </a:highlight>
                <a:latin typeface="Courier New" panose="02070309020205020404" pitchFamily="49" charset="0"/>
              </a:rPr>
              <a:t>Importantly it lays the groundwork for Grooper as a document repository.</a:t>
            </a:r>
            <a:endParaRPr lang="en-US" b="0" i="0" dirty="0">
              <a:solidFill>
                <a:srgbClr val="FFFFFF"/>
              </a:solidFill>
              <a:effectLst/>
              <a:highlight>
                <a:srgbClr val="121212"/>
              </a:highlight>
              <a:latin typeface="Courier New" panose="02070309020205020404" pitchFamily="49" charset="0"/>
            </a:endParaRPr>
          </a:p>
        </p:txBody>
      </p:sp>
      <p:sp>
        <p:nvSpPr>
          <p:cNvPr id="4" name="Slide Number Placeholder 3"/>
          <p:cNvSpPr>
            <a:spLocks noGrp="1"/>
          </p:cNvSpPr>
          <p:nvPr>
            <p:ph type="sldNum" sz="quarter" idx="5"/>
          </p:nvPr>
        </p:nvSpPr>
        <p:spPr/>
        <p:txBody>
          <a:bodyPr/>
          <a:lstStyle/>
          <a:p>
            <a:fld id="{B14083B2-57B7-463D-B788-B5F3E47DBFFA}" type="slidenum">
              <a:rPr lang="en-US" smtClean="0"/>
              <a:t>39</a:t>
            </a:fld>
            <a:endParaRPr lang="en-US"/>
          </a:p>
        </p:txBody>
      </p:sp>
    </p:spTree>
    <p:extLst>
      <p:ext uri="{BB962C8B-B14F-4D97-AF65-F5344CB8AC3E}">
        <p14:creationId xmlns:p14="http://schemas.microsoft.com/office/powerpoint/2010/main" val="70495063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Aft>
                <a:spcPts val="600"/>
              </a:spcAft>
            </a:pPr>
            <a:r>
              <a:rPr lang="en-US" sz="1200" dirty="0"/>
              <a:t>Grooper 2022</a:t>
            </a:r>
            <a:r>
              <a:rPr lang="en-US" sz="1200" dirty="0">
                <a:solidFill>
                  <a:schemeClr val="tx1">
                    <a:lumMod val="20000"/>
                    <a:lumOff val="80000"/>
                  </a:schemeClr>
                </a:solidFill>
              </a:rPr>
              <a:t>		Grooper web client implemented for Review tasks</a:t>
            </a:r>
          </a:p>
          <a:p>
            <a:pPr>
              <a:spcAft>
                <a:spcPts val="600"/>
              </a:spcAft>
            </a:pPr>
            <a:r>
              <a:rPr lang="en-US" sz="1200" dirty="0"/>
              <a:t>Grooper 2023</a:t>
            </a:r>
            <a:r>
              <a:rPr lang="en-US" sz="1200" dirty="0">
                <a:solidFill>
                  <a:schemeClr val="tx1">
                    <a:lumMod val="20000"/>
                    <a:lumOff val="80000"/>
                  </a:schemeClr>
                </a:solidFill>
              </a:rPr>
              <a:t>		Grooper web client implemented for Design</a:t>
            </a:r>
          </a:p>
          <a:p>
            <a:pPr>
              <a:spcAft>
                <a:spcPts val="600"/>
              </a:spcAft>
            </a:pPr>
            <a:r>
              <a:rPr lang="en-US" sz="1200" dirty="0"/>
              <a:t>Grooper 2023.1</a:t>
            </a:r>
            <a:r>
              <a:rPr lang="en-US" sz="1200" dirty="0">
                <a:solidFill>
                  <a:schemeClr val="tx1">
                    <a:lumMod val="20000"/>
                    <a:lumOff val="80000"/>
                  </a:schemeClr>
                </a:solidFill>
              </a:rPr>
              <a:t>	Improved scripting support for web client</a:t>
            </a:r>
          </a:p>
          <a:p>
            <a:pPr marL="0" marR="0" lvl="0" indent="0" algn="l" defTabSz="914400" rtl="0" eaLnBrk="1" fontAlgn="auto" latinLnBrk="0" hangingPunct="1">
              <a:lnSpc>
                <a:spcPct val="100000"/>
              </a:lnSpc>
              <a:spcBef>
                <a:spcPts val="0"/>
              </a:spcBef>
              <a:spcAft>
                <a:spcPts val="600"/>
              </a:spcAft>
              <a:buClrTx/>
              <a:buSzTx/>
              <a:buFontTx/>
              <a:buNone/>
              <a:tabLst/>
              <a:defRPr/>
            </a:pPr>
            <a:endParaRPr lang="en-US" sz="1200" dirty="0">
              <a:solidFill>
                <a:schemeClr val="accent2"/>
              </a:solidFill>
            </a:endParaRPr>
          </a:p>
          <a:p>
            <a:pPr marL="0" marR="0" lvl="0" indent="0" algn="l" defTabSz="914400" rtl="0" eaLnBrk="1" fontAlgn="auto" latinLnBrk="0" hangingPunct="1">
              <a:lnSpc>
                <a:spcPct val="100000"/>
              </a:lnSpc>
              <a:spcBef>
                <a:spcPts val="0"/>
              </a:spcBef>
              <a:spcAft>
                <a:spcPts val="600"/>
              </a:spcAft>
              <a:buClrTx/>
              <a:buSzTx/>
              <a:buFontTx/>
              <a:buNone/>
              <a:tabLst/>
              <a:defRPr/>
            </a:pPr>
            <a:r>
              <a:rPr lang="en-US" sz="1200" dirty="0">
                <a:solidFill>
                  <a:schemeClr val="accent2"/>
                </a:solidFill>
              </a:rPr>
              <a:t>Grooper 2024</a:t>
            </a:r>
            <a:r>
              <a:rPr lang="en-US" sz="1200" dirty="0">
                <a:solidFill>
                  <a:schemeClr val="tx1">
                    <a:lumMod val="20000"/>
                    <a:lumOff val="80000"/>
                  </a:schemeClr>
                </a:solidFill>
              </a:rPr>
              <a:t>		Thick client removal</a:t>
            </a:r>
          </a:p>
        </p:txBody>
      </p:sp>
      <p:sp>
        <p:nvSpPr>
          <p:cNvPr id="4" name="Slide Number Placeholder 3"/>
          <p:cNvSpPr>
            <a:spLocks noGrp="1"/>
          </p:cNvSpPr>
          <p:nvPr>
            <p:ph type="sldNum" sz="quarter" idx="5"/>
          </p:nvPr>
        </p:nvSpPr>
        <p:spPr/>
        <p:txBody>
          <a:bodyPr/>
          <a:lstStyle/>
          <a:p>
            <a:fld id="{B14083B2-57B7-463D-B788-B5F3E47DBFFA}" type="slidenum">
              <a:rPr lang="en-US" smtClean="0"/>
              <a:t>4</a:t>
            </a:fld>
            <a:endParaRPr lang="en-US" dirty="0"/>
          </a:p>
        </p:txBody>
      </p:sp>
    </p:spTree>
    <p:extLst>
      <p:ext uri="{BB962C8B-B14F-4D97-AF65-F5344CB8AC3E}">
        <p14:creationId xmlns:p14="http://schemas.microsoft.com/office/powerpoint/2010/main" val="2213428936"/>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Click 1 – All topics</a:t>
            </a:r>
          </a:p>
        </p:txBody>
      </p:sp>
      <p:sp>
        <p:nvSpPr>
          <p:cNvPr id="4" name="Slide Number Placeholder 3"/>
          <p:cNvSpPr>
            <a:spLocks noGrp="1"/>
          </p:cNvSpPr>
          <p:nvPr>
            <p:ph type="sldNum" sz="quarter" idx="5"/>
          </p:nvPr>
        </p:nvSpPr>
        <p:spPr/>
        <p:txBody>
          <a:bodyPr/>
          <a:lstStyle/>
          <a:p>
            <a:fld id="{B14083B2-57B7-463D-B788-B5F3E47DBFFA}" type="slidenum">
              <a:rPr lang="en-US" smtClean="0"/>
              <a:t>40</a:t>
            </a:fld>
            <a:endParaRPr lang="en-US" dirty="0"/>
          </a:p>
        </p:txBody>
      </p:sp>
    </p:spTree>
    <p:extLst>
      <p:ext uri="{BB962C8B-B14F-4D97-AF65-F5344CB8AC3E}">
        <p14:creationId xmlns:p14="http://schemas.microsoft.com/office/powerpoint/2010/main" val="231214549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big difference here.  What takes several clicks in a point and click UI is done with a few text based commands in command line interface</a:t>
            </a:r>
          </a:p>
          <a:p>
            <a:endParaRPr lang="en-US" dirty="0"/>
          </a:p>
          <a:p>
            <a:r>
              <a:rPr lang="en-US" dirty="0"/>
              <a:t>Can procedurally execute functions previously done in Grooper Config with simple command line scripts. (You can execute GCC from Windows Command Prompt btw)</a:t>
            </a:r>
          </a:p>
          <a:p>
            <a:endParaRPr lang="en-US" dirty="0"/>
          </a:p>
          <a:p>
            <a:r>
              <a:rPr lang="en-US" dirty="0"/>
              <a:t>While we’ve </a:t>
            </a:r>
            <a:r>
              <a:rPr lang="en-US" dirty="0" err="1"/>
              <a:t>poc’d</a:t>
            </a:r>
            <a:r>
              <a:rPr lang="en-US" dirty="0"/>
              <a:t> deploying Grooper in Docker containers it’s GCC that’s really going to let us do it.</a:t>
            </a:r>
          </a:p>
        </p:txBody>
      </p:sp>
      <p:sp>
        <p:nvSpPr>
          <p:cNvPr id="4" name="Slide Number Placeholder 3"/>
          <p:cNvSpPr>
            <a:spLocks noGrp="1"/>
          </p:cNvSpPr>
          <p:nvPr>
            <p:ph type="sldNum" sz="quarter" idx="5"/>
          </p:nvPr>
        </p:nvSpPr>
        <p:spPr/>
        <p:txBody>
          <a:bodyPr/>
          <a:lstStyle/>
          <a:p>
            <a:fld id="{B14083B2-57B7-463D-B788-B5F3E47DBFFA}" type="slidenum">
              <a:rPr lang="en-US" smtClean="0"/>
              <a:t>5</a:t>
            </a:fld>
            <a:endParaRPr lang="en-US" dirty="0"/>
          </a:p>
        </p:txBody>
      </p:sp>
    </p:spTree>
    <p:extLst>
      <p:ext uri="{BB962C8B-B14F-4D97-AF65-F5344CB8AC3E}">
        <p14:creationId xmlns:p14="http://schemas.microsoft.com/office/powerpoint/2010/main" val="108912520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14083B2-57B7-463D-B788-B5F3E47DBFFA}" type="slidenum">
              <a:rPr lang="en-US" smtClean="0"/>
              <a:t>6</a:t>
            </a:fld>
            <a:endParaRPr lang="en-US" dirty="0"/>
          </a:p>
        </p:txBody>
      </p:sp>
    </p:spTree>
    <p:extLst>
      <p:ext uri="{BB962C8B-B14F-4D97-AF65-F5344CB8AC3E}">
        <p14:creationId xmlns:p14="http://schemas.microsoft.com/office/powerpoint/2010/main" val="273922150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US" dirty="0"/>
          </a:p>
        </p:txBody>
      </p:sp>
      <p:sp>
        <p:nvSpPr>
          <p:cNvPr id="4" name="Slide Number Placeholder 3"/>
          <p:cNvSpPr>
            <a:spLocks noGrp="1"/>
          </p:cNvSpPr>
          <p:nvPr>
            <p:ph type="sldNum" sz="quarter" idx="5"/>
          </p:nvPr>
        </p:nvSpPr>
        <p:spPr/>
        <p:txBody>
          <a:bodyPr/>
          <a:lstStyle/>
          <a:p>
            <a:fld id="{B14083B2-57B7-463D-B788-B5F3E47DBFFA}" type="slidenum">
              <a:rPr lang="en-US" smtClean="0"/>
              <a:t>7</a:t>
            </a:fld>
            <a:endParaRPr lang="en-US"/>
          </a:p>
        </p:txBody>
      </p:sp>
    </p:spTree>
    <p:extLst>
      <p:ext uri="{BB962C8B-B14F-4D97-AF65-F5344CB8AC3E}">
        <p14:creationId xmlns:p14="http://schemas.microsoft.com/office/powerpoint/2010/main" val="321981602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US" dirty="0"/>
          </a:p>
        </p:txBody>
      </p:sp>
      <p:sp>
        <p:nvSpPr>
          <p:cNvPr id="4" name="Slide Number Placeholder 3"/>
          <p:cNvSpPr>
            <a:spLocks noGrp="1"/>
          </p:cNvSpPr>
          <p:nvPr>
            <p:ph type="sldNum" sz="quarter" idx="5"/>
          </p:nvPr>
        </p:nvSpPr>
        <p:spPr/>
        <p:txBody>
          <a:bodyPr/>
          <a:lstStyle/>
          <a:p>
            <a:fld id="{B14083B2-57B7-463D-B788-B5F3E47DBFFA}" type="slidenum">
              <a:rPr lang="en-US" smtClean="0"/>
              <a:t>8</a:t>
            </a:fld>
            <a:endParaRPr lang="en-US"/>
          </a:p>
        </p:txBody>
      </p:sp>
    </p:spTree>
    <p:extLst>
      <p:ext uri="{BB962C8B-B14F-4D97-AF65-F5344CB8AC3E}">
        <p14:creationId xmlns:p14="http://schemas.microsoft.com/office/powerpoint/2010/main" val="174978459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US" dirty="0"/>
          </a:p>
        </p:txBody>
      </p:sp>
      <p:sp>
        <p:nvSpPr>
          <p:cNvPr id="4" name="Slide Number Placeholder 3"/>
          <p:cNvSpPr>
            <a:spLocks noGrp="1"/>
          </p:cNvSpPr>
          <p:nvPr>
            <p:ph type="sldNum" sz="quarter" idx="5"/>
          </p:nvPr>
        </p:nvSpPr>
        <p:spPr/>
        <p:txBody>
          <a:bodyPr/>
          <a:lstStyle/>
          <a:p>
            <a:fld id="{B14083B2-57B7-463D-B788-B5F3E47DBFFA}" type="slidenum">
              <a:rPr lang="en-US" smtClean="0"/>
              <a:t>9</a:t>
            </a:fld>
            <a:endParaRPr lang="en-US"/>
          </a:p>
        </p:txBody>
      </p:sp>
    </p:spTree>
    <p:extLst>
      <p:ext uri="{BB962C8B-B14F-4D97-AF65-F5344CB8AC3E}">
        <p14:creationId xmlns:p14="http://schemas.microsoft.com/office/powerpoint/2010/main" val="405562894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solidFill>
          <a:schemeClr val="accent5">
            <a:lumMod val="5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D07350-3B31-916B-905E-9A9B1D243E95}"/>
              </a:ext>
            </a:extLst>
          </p:cNvPr>
          <p:cNvSpPr>
            <a:spLocks noGrp="1"/>
          </p:cNvSpPr>
          <p:nvPr>
            <p:ph type="ctrTitle"/>
          </p:nvPr>
        </p:nvSpPr>
        <p:spPr>
          <a:xfrm>
            <a:off x="1524000" y="1122363"/>
            <a:ext cx="9144000" cy="2387600"/>
          </a:xfrm>
          <a:noFill/>
          <a:ln>
            <a:noFill/>
          </a:ln>
        </p:spPr>
        <p:txBody>
          <a:bodyPr anchor="b">
            <a:normAutofit/>
          </a:bodyPr>
          <a:lstStyle>
            <a:lvl1pPr algn="ctr">
              <a:defRPr sz="4000" cap="all" baseline="0">
                <a:solidFill>
                  <a:schemeClr val="bg2"/>
                </a:solidFill>
              </a:defRPr>
            </a:lvl1pPr>
          </a:lstStyle>
          <a:p>
            <a:r>
              <a:rPr lang="en-US" dirty="0"/>
              <a:t>Click to edit Master title style</a:t>
            </a:r>
          </a:p>
        </p:txBody>
      </p:sp>
      <p:sp>
        <p:nvSpPr>
          <p:cNvPr id="3" name="Subtitle 2">
            <a:extLst>
              <a:ext uri="{FF2B5EF4-FFF2-40B4-BE49-F238E27FC236}">
                <a16:creationId xmlns:a16="http://schemas.microsoft.com/office/drawing/2014/main" id="{DE6AECD5-8658-38C0-7CEA-763B16158814}"/>
              </a:ext>
            </a:extLst>
          </p:cNvPr>
          <p:cNvSpPr>
            <a:spLocks noGrp="1"/>
          </p:cNvSpPr>
          <p:nvPr>
            <p:ph type="subTitle" idx="1"/>
          </p:nvPr>
        </p:nvSpPr>
        <p:spPr>
          <a:xfrm>
            <a:off x="1524000" y="3602038"/>
            <a:ext cx="9144000" cy="1655762"/>
          </a:xfrm>
        </p:spPr>
        <p:txBody>
          <a:bodyPr>
            <a:normAutofit/>
          </a:bodyPr>
          <a:lstStyle>
            <a:lvl1pPr marL="0" indent="0" algn="ctr">
              <a:buNone/>
              <a:defRPr sz="2800" cap="small" baseline="0">
                <a:latin typeface="Roboto Bk" pitchFamily="2" charset="0"/>
                <a:ea typeface="Roboto Bk" pitchFamily="2"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C2DCF666-FDD4-62E0-66C3-3BB4355DF13B}"/>
              </a:ext>
            </a:extLst>
          </p:cNvPr>
          <p:cNvSpPr>
            <a:spLocks noGrp="1"/>
          </p:cNvSpPr>
          <p:nvPr>
            <p:ph type="dt" sz="half" idx="10"/>
          </p:nvPr>
        </p:nvSpPr>
        <p:spPr/>
        <p:txBody>
          <a:bodyPr/>
          <a:lstStyle/>
          <a:p>
            <a:fld id="{937885C3-3312-42EA-8547-07C2F91A9BCB}" type="datetimeFigureOut">
              <a:rPr lang="en-US" smtClean="0"/>
              <a:t>10/10/2024</a:t>
            </a:fld>
            <a:endParaRPr lang="en-US"/>
          </a:p>
        </p:txBody>
      </p:sp>
      <p:sp>
        <p:nvSpPr>
          <p:cNvPr id="5" name="Footer Placeholder 4">
            <a:extLst>
              <a:ext uri="{FF2B5EF4-FFF2-40B4-BE49-F238E27FC236}">
                <a16:creationId xmlns:a16="http://schemas.microsoft.com/office/drawing/2014/main" id="{A8512062-8C3C-8E85-A547-43111435949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2DE1704-C5CE-BC90-31B1-6FB5A44D3A93}"/>
              </a:ext>
            </a:extLst>
          </p:cNvPr>
          <p:cNvSpPr>
            <a:spLocks noGrp="1"/>
          </p:cNvSpPr>
          <p:nvPr>
            <p:ph type="sldNum" sz="quarter" idx="12"/>
          </p:nvPr>
        </p:nvSpPr>
        <p:spPr/>
        <p:txBody>
          <a:bodyPr/>
          <a:lstStyle/>
          <a:p>
            <a:fld id="{99144D8A-CE75-4157-93D0-DE4C453D77D2}" type="slidenum">
              <a:rPr lang="en-US" smtClean="0"/>
              <a:t>‹#›</a:t>
            </a:fld>
            <a:endParaRPr lang="en-US"/>
          </a:p>
        </p:txBody>
      </p:sp>
    </p:spTree>
    <p:extLst>
      <p:ext uri="{BB962C8B-B14F-4D97-AF65-F5344CB8AC3E}">
        <p14:creationId xmlns:p14="http://schemas.microsoft.com/office/powerpoint/2010/main" val="140022950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781A69-B427-2669-CC34-6AFDA6E8FCF0}"/>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76AA69FD-47AC-0574-2B9D-3C150108FCA7}"/>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7915DAD-1240-7BE1-238C-B2A9D7B6C4A6}"/>
              </a:ext>
            </a:extLst>
          </p:cNvPr>
          <p:cNvSpPr>
            <a:spLocks noGrp="1"/>
          </p:cNvSpPr>
          <p:nvPr>
            <p:ph type="dt" sz="half" idx="10"/>
          </p:nvPr>
        </p:nvSpPr>
        <p:spPr/>
        <p:txBody>
          <a:bodyPr/>
          <a:lstStyle/>
          <a:p>
            <a:fld id="{937885C3-3312-42EA-8547-07C2F91A9BCB}" type="datetimeFigureOut">
              <a:rPr lang="en-US" smtClean="0"/>
              <a:t>10/10/2024</a:t>
            </a:fld>
            <a:endParaRPr lang="en-US"/>
          </a:p>
        </p:txBody>
      </p:sp>
      <p:sp>
        <p:nvSpPr>
          <p:cNvPr id="5" name="Footer Placeholder 4">
            <a:extLst>
              <a:ext uri="{FF2B5EF4-FFF2-40B4-BE49-F238E27FC236}">
                <a16:creationId xmlns:a16="http://schemas.microsoft.com/office/drawing/2014/main" id="{D96CEDB6-6645-266F-D9B3-0007451E52D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A5490EB-B227-66AE-3519-24A556006063}"/>
              </a:ext>
            </a:extLst>
          </p:cNvPr>
          <p:cNvSpPr>
            <a:spLocks noGrp="1"/>
          </p:cNvSpPr>
          <p:nvPr>
            <p:ph type="sldNum" sz="quarter" idx="12"/>
          </p:nvPr>
        </p:nvSpPr>
        <p:spPr/>
        <p:txBody>
          <a:bodyPr/>
          <a:lstStyle/>
          <a:p>
            <a:fld id="{99144D8A-CE75-4157-93D0-DE4C453D77D2}" type="slidenum">
              <a:rPr lang="en-US" smtClean="0"/>
              <a:t>‹#›</a:t>
            </a:fld>
            <a:endParaRPr lang="en-US"/>
          </a:p>
        </p:txBody>
      </p:sp>
    </p:spTree>
    <p:extLst>
      <p:ext uri="{BB962C8B-B14F-4D97-AF65-F5344CB8AC3E}">
        <p14:creationId xmlns:p14="http://schemas.microsoft.com/office/powerpoint/2010/main" val="334815333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F42D92A2-C5FA-7CEF-3316-60ABCBEF97B9}"/>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D7EBCB87-CF72-EE9E-7CC5-DA79BC31D9BC}"/>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C26FED2-E5DF-2F8A-F739-0A2DAEC06CD4}"/>
              </a:ext>
            </a:extLst>
          </p:cNvPr>
          <p:cNvSpPr>
            <a:spLocks noGrp="1"/>
          </p:cNvSpPr>
          <p:nvPr>
            <p:ph type="dt" sz="half" idx="10"/>
          </p:nvPr>
        </p:nvSpPr>
        <p:spPr/>
        <p:txBody>
          <a:bodyPr/>
          <a:lstStyle/>
          <a:p>
            <a:fld id="{937885C3-3312-42EA-8547-07C2F91A9BCB}" type="datetimeFigureOut">
              <a:rPr lang="en-US" smtClean="0"/>
              <a:t>10/10/2024</a:t>
            </a:fld>
            <a:endParaRPr lang="en-US"/>
          </a:p>
        </p:txBody>
      </p:sp>
      <p:sp>
        <p:nvSpPr>
          <p:cNvPr id="5" name="Footer Placeholder 4">
            <a:extLst>
              <a:ext uri="{FF2B5EF4-FFF2-40B4-BE49-F238E27FC236}">
                <a16:creationId xmlns:a16="http://schemas.microsoft.com/office/drawing/2014/main" id="{F4738DBE-E414-83A0-B36C-030CE9293B8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D924939-81B6-8E5E-D110-7B03CFAE3B4B}"/>
              </a:ext>
            </a:extLst>
          </p:cNvPr>
          <p:cNvSpPr>
            <a:spLocks noGrp="1"/>
          </p:cNvSpPr>
          <p:nvPr>
            <p:ph type="sldNum" sz="quarter" idx="12"/>
          </p:nvPr>
        </p:nvSpPr>
        <p:spPr/>
        <p:txBody>
          <a:bodyPr/>
          <a:lstStyle/>
          <a:p>
            <a:fld id="{99144D8A-CE75-4157-93D0-DE4C453D77D2}" type="slidenum">
              <a:rPr lang="en-US" smtClean="0"/>
              <a:t>‹#›</a:t>
            </a:fld>
            <a:endParaRPr lang="en-US"/>
          </a:p>
        </p:txBody>
      </p:sp>
    </p:spTree>
    <p:extLst>
      <p:ext uri="{BB962C8B-B14F-4D97-AF65-F5344CB8AC3E}">
        <p14:creationId xmlns:p14="http://schemas.microsoft.com/office/powerpoint/2010/main" val="16512858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307F29-3E1C-9853-1178-B80F1C25FF5E}"/>
              </a:ext>
            </a:extLst>
          </p:cNvPr>
          <p:cNvSpPr>
            <a:spLocks noGrp="1"/>
          </p:cNvSpPr>
          <p:nvPr>
            <p:ph type="title"/>
          </p:nvPr>
        </p:nvSpPr>
        <p:spPr/>
        <p:txBody>
          <a:bodyPr>
            <a:normAutofit/>
          </a:bodyPr>
          <a:lstStyle>
            <a:lvl1pPr>
              <a:defRPr sz="4000" cap="all" baseline="0">
                <a:solidFill>
                  <a:schemeClr val="bg2"/>
                </a:solidFill>
              </a:defRPr>
            </a:lvl1pPr>
          </a:lstStyle>
          <a:p>
            <a:r>
              <a:rPr lang="en-US"/>
              <a:t>Click to edit Master title style</a:t>
            </a:r>
          </a:p>
        </p:txBody>
      </p:sp>
      <p:sp>
        <p:nvSpPr>
          <p:cNvPr id="3" name="Content Placeholder 2">
            <a:extLst>
              <a:ext uri="{FF2B5EF4-FFF2-40B4-BE49-F238E27FC236}">
                <a16:creationId xmlns:a16="http://schemas.microsoft.com/office/drawing/2014/main" id="{70E0B9B2-30CC-0B46-F51F-23C7A738F9E6}"/>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CB3F467-B17F-C027-DEFA-721FDC758022}"/>
              </a:ext>
            </a:extLst>
          </p:cNvPr>
          <p:cNvSpPr>
            <a:spLocks noGrp="1"/>
          </p:cNvSpPr>
          <p:nvPr>
            <p:ph type="dt" sz="half" idx="10"/>
          </p:nvPr>
        </p:nvSpPr>
        <p:spPr/>
        <p:txBody>
          <a:bodyPr/>
          <a:lstStyle/>
          <a:p>
            <a:fld id="{937885C3-3312-42EA-8547-07C2F91A9BCB}" type="datetimeFigureOut">
              <a:rPr lang="en-US" smtClean="0"/>
              <a:t>10/10/2024</a:t>
            </a:fld>
            <a:endParaRPr lang="en-US"/>
          </a:p>
        </p:txBody>
      </p:sp>
      <p:sp>
        <p:nvSpPr>
          <p:cNvPr id="5" name="Footer Placeholder 4">
            <a:extLst>
              <a:ext uri="{FF2B5EF4-FFF2-40B4-BE49-F238E27FC236}">
                <a16:creationId xmlns:a16="http://schemas.microsoft.com/office/drawing/2014/main" id="{0433B220-5AC9-5D8B-787D-513FA9247B6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4FD5789-75F6-A94E-62D0-A0B91080C68B}"/>
              </a:ext>
            </a:extLst>
          </p:cNvPr>
          <p:cNvSpPr>
            <a:spLocks noGrp="1"/>
          </p:cNvSpPr>
          <p:nvPr>
            <p:ph type="sldNum" sz="quarter" idx="12"/>
          </p:nvPr>
        </p:nvSpPr>
        <p:spPr/>
        <p:txBody>
          <a:bodyPr/>
          <a:lstStyle/>
          <a:p>
            <a:fld id="{99144D8A-CE75-4157-93D0-DE4C453D77D2}" type="slidenum">
              <a:rPr lang="en-US" smtClean="0"/>
              <a:t>‹#›</a:t>
            </a:fld>
            <a:endParaRPr lang="en-US"/>
          </a:p>
        </p:txBody>
      </p:sp>
    </p:spTree>
    <p:extLst>
      <p:ext uri="{BB962C8B-B14F-4D97-AF65-F5344CB8AC3E}">
        <p14:creationId xmlns:p14="http://schemas.microsoft.com/office/powerpoint/2010/main" val="41524510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8BF739-299F-5325-7463-08E4470BABED}"/>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AC914B80-F994-2634-F1B1-433FD8BE0C5E}"/>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78814B0F-756C-5E5F-3D16-7FAFC00269FD}"/>
              </a:ext>
            </a:extLst>
          </p:cNvPr>
          <p:cNvSpPr>
            <a:spLocks noGrp="1"/>
          </p:cNvSpPr>
          <p:nvPr>
            <p:ph type="dt" sz="half" idx="10"/>
          </p:nvPr>
        </p:nvSpPr>
        <p:spPr/>
        <p:txBody>
          <a:bodyPr/>
          <a:lstStyle/>
          <a:p>
            <a:fld id="{937885C3-3312-42EA-8547-07C2F91A9BCB}" type="datetimeFigureOut">
              <a:rPr lang="en-US" smtClean="0"/>
              <a:t>10/10/2024</a:t>
            </a:fld>
            <a:endParaRPr lang="en-US"/>
          </a:p>
        </p:txBody>
      </p:sp>
      <p:sp>
        <p:nvSpPr>
          <p:cNvPr id="5" name="Footer Placeholder 4">
            <a:extLst>
              <a:ext uri="{FF2B5EF4-FFF2-40B4-BE49-F238E27FC236}">
                <a16:creationId xmlns:a16="http://schemas.microsoft.com/office/drawing/2014/main" id="{59980161-A7CC-89F6-C2AF-CC16C45767A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67E7598-EE43-95E7-4489-8A578C90B28E}"/>
              </a:ext>
            </a:extLst>
          </p:cNvPr>
          <p:cNvSpPr>
            <a:spLocks noGrp="1"/>
          </p:cNvSpPr>
          <p:nvPr>
            <p:ph type="sldNum" sz="quarter" idx="12"/>
          </p:nvPr>
        </p:nvSpPr>
        <p:spPr/>
        <p:txBody>
          <a:bodyPr/>
          <a:lstStyle/>
          <a:p>
            <a:fld id="{99144D8A-CE75-4157-93D0-DE4C453D77D2}" type="slidenum">
              <a:rPr lang="en-US" smtClean="0"/>
              <a:t>‹#›</a:t>
            </a:fld>
            <a:endParaRPr lang="en-US"/>
          </a:p>
        </p:txBody>
      </p:sp>
    </p:spTree>
    <p:extLst>
      <p:ext uri="{BB962C8B-B14F-4D97-AF65-F5344CB8AC3E}">
        <p14:creationId xmlns:p14="http://schemas.microsoft.com/office/powerpoint/2010/main" val="43160150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FB6066-798B-CB26-8D8C-22398E443D6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B14F9FD-21ED-BF85-AA48-D829E88E9B48}"/>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29576E3C-88C6-D538-7327-8A21CCBBC57D}"/>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4B2B8B0F-F144-E889-71C4-53C4B7DAF6EB}"/>
              </a:ext>
            </a:extLst>
          </p:cNvPr>
          <p:cNvSpPr>
            <a:spLocks noGrp="1"/>
          </p:cNvSpPr>
          <p:nvPr>
            <p:ph type="dt" sz="half" idx="10"/>
          </p:nvPr>
        </p:nvSpPr>
        <p:spPr/>
        <p:txBody>
          <a:bodyPr/>
          <a:lstStyle/>
          <a:p>
            <a:fld id="{937885C3-3312-42EA-8547-07C2F91A9BCB}" type="datetimeFigureOut">
              <a:rPr lang="en-US" smtClean="0"/>
              <a:t>10/10/2024</a:t>
            </a:fld>
            <a:endParaRPr lang="en-US"/>
          </a:p>
        </p:txBody>
      </p:sp>
      <p:sp>
        <p:nvSpPr>
          <p:cNvPr id="6" name="Footer Placeholder 5">
            <a:extLst>
              <a:ext uri="{FF2B5EF4-FFF2-40B4-BE49-F238E27FC236}">
                <a16:creationId xmlns:a16="http://schemas.microsoft.com/office/drawing/2014/main" id="{E384AAED-7588-75A0-3F10-0B2A5A9478F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E1EEF3A-616C-18CB-E416-B9C5BF4124B8}"/>
              </a:ext>
            </a:extLst>
          </p:cNvPr>
          <p:cNvSpPr>
            <a:spLocks noGrp="1"/>
          </p:cNvSpPr>
          <p:nvPr>
            <p:ph type="sldNum" sz="quarter" idx="12"/>
          </p:nvPr>
        </p:nvSpPr>
        <p:spPr/>
        <p:txBody>
          <a:bodyPr/>
          <a:lstStyle/>
          <a:p>
            <a:fld id="{99144D8A-CE75-4157-93D0-DE4C453D77D2}" type="slidenum">
              <a:rPr lang="en-US" smtClean="0"/>
              <a:t>‹#›</a:t>
            </a:fld>
            <a:endParaRPr lang="en-US"/>
          </a:p>
        </p:txBody>
      </p:sp>
    </p:spTree>
    <p:extLst>
      <p:ext uri="{BB962C8B-B14F-4D97-AF65-F5344CB8AC3E}">
        <p14:creationId xmlns:p14="http://schemas.microsoft.com/office/powerpoint/2010/main" val="311378504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DDA887-F7D3-B15F-F79E-18D5EDB8A79A}"/>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0D134C9B-A26F-BFF9-77F9-7ED56955870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C4A1BD3B-92D3-0D23-6839-73486B2366A7}"/>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5CFE9154-8E3E-6968-8A6B-36DDB3FFF24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BB14E0A6-4B0A-10CA-F38E-3982067D5484}"/>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509F2BF7-C67E-3492-27B1-AA316B0EFEE2}"/>
              </a:ext>
            </a:extLst>
          </p:cNvPr>
          <p:cNvSpPr>
            <a:spLocks noGrp="1"/>
          </p:cNvSpPr>
          <p:nvPr>
            <p:ph type="dt" sz="half" idx="10"/>
          </p:nvPr>
        </p:nvSpPr>
        <p:spPr/>
        <p:txBody>
          <a:bodyPr/>
          <a:lstStyle/>
          <a:p>
            <a:fld id="{937885C3-3312-42EA-8547-07C2F91A9BCB}" type="datetimeFigureOut">
              <a:rPr lang="en-US" smtClean="0"/>
              <a:t>10/10/2024</a:t>
            </a:fld>
            <a:endParaRPr lang="en-US"/>
          </a:p>
        </p:txBody>
      </p:sp>
      <p:sp>
        <p:nvSpPr>
          <p:cNvPr id="8" name="Footer Placeholder 7">
            <a:extLst>
              <a:ext uri="{FF2B5EF4-FFF2-40B4-BE49-F238E27FC236}">
                <a16:creationId xmlns:a16="http://schemas.microsoft.com/office/drawing/2014/main" id="{5B453BD4-7C3F-AD18-DAF8-BDF2F38F9BBA}"/>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84171400-359B-4364-AD5F-33B96D5C7A34}"/>
              </a:ext>
            </a:extLst>
          </p:cNvPr>
          <p:cNvSpPr>
            <a:spLocks noGrp="1"/>
          </p:cNvSpPr>
          <p:nvPr>
            <p:ph type="sldNum" sz="quarter" idx="12"/>
          </p:nvPr>
        </p:nvSpPr>
        <p:spPr/>
        <p:txBody>
          <a:bodyPr/>
          <a:lstStyle/>
          <a:p>
            <a:fld id="{99144D8A-CE75-4157-93D0-DE4C453D77D2}" type="slidenum">
              <a:rPr lang="en-US" smtClean="0"/>
              <a:t>‹#›</a:t>
            </a:fld>
            <a:endParaRPr lang="en-US"/>
          </a:p>
        </p:txBody>
      </p:sp>
    </p:spTree>
    <p:extLst>
      <p:ext uri="{BB962C8B-B14F-4D97-AF65-F5344CB8AC3E}">
        <p14:creationId xmlns:p14="http://schemas.microsoft.com/office/powerpoint/2010/main" val="64033603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26FA0F-C40D-EBC5-6418-0A048E13FE1A}"/>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C4EED7C9-AE29-0DEC-5C7C-7C87E4715954}"/>
              </a:ext>
            </a:extLst>
          </p:cNvPr>
          <p:cNvSpPr>
            <a:spLocks noGrp="1"/>
          </p:cNvSpPr>
          <p:nvPr>
            <p:ph type="dt" sz="half" idx="10"/>
          </p:nvPr>
        </p:nvSpPr>
        <p:spPr/>
        <p:txBody>
          <a:bodyPr/>
          <a:lstStyle/>
          <a:p>
            <a:fld id="{937885C3-3312-42EA-8547-07C2F91A9BCB}" type="datetimeFigureOut">
              <a:rPr lang="en-US" smtClean="0"/>
              <a:t>10/10/2024</a:t>
            </a:fld>
            <a:endParaRPr lang="en-US"/>
          </a:p>
        </p:txBody>
      </p:sp>
      <p:sp>
        <p:nvSpPr>
          <p:cNvPr id="4" name="Footer Placeholder 3">
            <a:extLst>
              <a:ext uri="{FF2B5EF4-FFF2-40B4-BE49-F238E27FC236}">
                <a16:creationId xmlns:a16="http://schemas.microsoft.com/office/drawing/2014/main" id="{4A0F2CC8-E1A8-F44A-6B96-FFFB7BBC6EDF}"/>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0C90BEAB-50BF-87CB-DFBF-A98CFD3E97C4}"/>
              </a:ext>
            </a:extLst>
          </p:cNvPr>
          <p:cNvSpPr>
            <a:spLocks noGrp="1"/>
          </p:cNvSpPr>
          <p:nvPr>
            <p:ph type="sldNum" sz="quarter" idx="12"/>
          </p:nvPr>
        </p:nvSpPr>
        <p:spPr/>
        <p:txBody>
          <a:bodyPr/>
          <a:lstStyle/>
          <a:p>
            <a:fld id="{99144D8A-CE75-4157-93D0-DE4C453D77D2}" type="slidenum">
              <a:rPr lang="en-US" smtClean="0"/>
              <a:t>‹#›</a:t>
            </a:fld>
            <a:endParaRPr lang="en-US"/>
          </a:p>
        </p:txBody>
      </p:sp>
    </p:spTree>
    <p:extLst>
      <p:ext uri="{BB962C8B-B14F-4D97-AF65-F5344CB8AC3E}">
        <p14:creationId xmlns:p14="http://schemas.microsoft.com/office/powerpoint/2010/main" val="154073900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CCD03BD-8780-B18D-4250-658CB1C07A3A}"/>
              </a:ext>
            </a:extLst>
          </p:cNvPr>
          <p:cNvSpPr>
            <a:spLocks noGrp="1"/>
          </p:cNvSpPr>
          <p:nvPr>
            <p:ph type="dt" sz="half" idx="10"/>
          </p:nvPr>
        </p:nvSpPr>
        <p:spPr/>
        <p:txBody>
          <a:bodyPr/>
          <a:lstStyle/>
          <a:p>
            <a:fld id="{937885C3-3312-42EA-8547-07C2F91A9BCB}" type="datetimeFigureOut">
              <a:rPr lang="en-US" smtClean="0"/>
              <a:t>10/10/2024</a:t>
            </a:fld>
            <a:endParaRPr lang="en-US"/>
          </a:p>
        </p:txBody>
      </p:sp>
      <p:sp>
        <p:nvSpPr>
          <p:cNvPr id="3" name="Footer Placeholder 2">
            <a:extLst>
              <a:ext uri="{FF2B5EF4-FFF2-40B4-BE49-F238E27FC236}">
                <a16:creationId xmlns:a16="http://schemas.microsoft.com/office/drawing/2014/main" id="{02734AFF-F936-8CE8-5B64-33F7D2FB3D40}"/>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D1AC4210-CA5F-FDD3-1649-19143B4B74B4}"/>
              </a:ext>
            </a:extLst>
          </p:cNvPr>
          <p:cNvSpPr>
            <a:spLocks noGrp="1"/>
          </p:cNvSpPr>
          <p:nvPr>
            <p:ph type="sldNum" sz="quarter" idx="12"/>
          </p:nvPr>
        </p:nvSpPr>
        <p:spPr/>
        <p:txBody>
          <a:bodyPr/>
          <a:lstStyle/>
          <a:p>
            <a:fld id="{99144D8A-CE75-4157-93D0-DE4C453D77D2}" type="slidenum">
              <a:rPr lang="en-US" smtClean="0"/>
              <a:t>‹#›</a:t>
            </a:fld>
            <a:endParaRPr lang="en-US"/>
          </a:p>
        </p:txBody>
      </p:sp>
    </p:spTree>
    <p:extLst>
      <p:ext uri="{BB962C8B-B14F-4D97-AF65-F5344CB8AC3E}">
        <p14:creationId xmlns:p14="http://schemas.microsoft.com/office/powerpoint/2010/main" val="45785421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E90917-7CBD-03CF-F4C4-17E45036E55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BAAC35BE-FEC8-5A8B-454C-2009ACECF731}"/>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5847EA4D-64F5-0C6E-6F7A-0B97EBF5C27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2ADFD02-C3CD-A9EF-68B4-D651A5EA89E7}"/>
              </a:ext>
            </a:extLst>
          </p:cNvPr>
          <p:cNvSpPr>
            <a:spLocks noGrp="1"/>
          </p:cNvSpPr>
          <p:nvPr>
            <p:ph type="dt" sz="half" idx="10"/>
          </p:nvPr>
        </p:nvSpPr>
        <p:spPr/>
        <p:txBody>
          <a:bodyPr/>
          <a:lstStyle/>
          <a:p>
            <a:fld id="{937885C3-3312-42EA-8547-07C2F91A9BCB}" type="datetimeFigureOut">
              <a:rPr lang="en-US" smtClean="0"/>
              <a:t>10/10/2024</a:t>
            </a:fld>
            <a:endParaRPr lang="en-US"/>
          </a:p>
        </p:txBody>
      </p:sp>
      <p:sp>
        <p:nvSpPr>
          <p:cNvPr id="6" name="Footer Placeholder 5">
            <a:extLst>
              <a:ext uri="{FF2B5EF4-FFF2-40B4-BE49-F238E27FC236}">
                <a16:creationId xmlns:a16="http://schemas.microsoft.com/office/drawing/2014/main" id="{D3F899BD-A70C-CA40-C831-7B82EACB2D4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0A3B440-3F9E-4FB9-EEB9-A5A9CEBFC5D7}"/>
              </a:ext>
            </a:extLst>
          </p:cNvPr>
          <p:cNvSpPr>
            <a:spLocks noGrp="1"/>
          </p:cNvSpPr>
          <p:nvPr>
            <p:ph type="sldNum" sz="quarter" idx="12"/>
          </p:nvPr>
        </p:nvSpPr>
        <p:spPr/>
        <p:txBody>
          <a:bodyPr/>
          <a:lstStyle/>
          <a:p>
            <a:fld id="{99144D8A-CE75-4157-93D0-DE4C453D77D2}" type="slidenum">
              <a:rPr lang="en-US" smtClean="0"/>
              <a:t>‹#›</a:t>
            </a:fld>
            <a:endParaRPr lang="en-US"/>
          </a:p>
        </p:txBody>
      </p:sp>
    </p:spTree>
    <p:extLst>
      <p:ext uri="{BB962C8B-B14F-4D97-AF65-F5344CB8AC3E}">
        <p14:creationId xmlns:p14="http://schemas.microsoft.com/office/powerpoint/2010/main" val="39538327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8E42B8-E1FB-B638-3A99-5573090C3D6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0454BBB9-E987-6C03-4DFC-1BDC1DA43CB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61D90FF0-DF22-356D-28BB-C94031D40F4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F7AA9EB-75A3-7E2F-4A8A-E5C8736E3555}"/>
              </a:ext>
            </a:extLst>
          </p:cNvPr>
          <p:cNvSpPr>
            <a:spLocks noGrp="1"/>
          </p:cNvSpPr>
          <p:nvPr>
            <p:ph type="dt" sz="half" idx="10"/>
          </p:nvPr>
        </p:nvSpPr>
        <p:spPr/>
        <p:txBody>
          <a:bodyPr/>
          <a:lstStyle/>
          <a:p>
            <a:fld id="{937885C3-3312-42EA-8547-07C2F91A9BCB}" type="datetimeFigureOut">
              <a:rPr lang="en-US" smtClean="0"/>
              <a:t>10/10/2024</a:t>
            </a:fld>
            <a:endParaRPr lang="en-US"/>
          </a:p>
        </p:txBody>
      </p:sp>
      <p:sp>
        <p:nvSpPr>
          <p:cNvPr id="6" name="Footer Placeholder 5">
            <a:extLst>
              <a:ext uri="{FF2B5EF4-FFF2-40B4-BE49-F238E27FC236}">
                <a16:creationId xmlns:a16="http://schemas.microsoft.com/office/drawing/2014/main" id="{99C536DD-A210-3380-6BD0-0D2289D919B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EE74754-4327-70D5-E260-5113BE0A486E}"/>
              </a:ext>
            </a:extLst>
          </p:cNvPr>
          <p:cNvSpPr>
            <a:spLocks noGrp="1"/>
          </p:cNvSpPr>
          <p:nvPr>
            <p:ph type="sldNum" sz="quarter" idx="12"/>
          </p:nvPr>
        </p:nvSpPr>
        <p:spPr/>
        <p:txBody>
          <a:bodyPr/>
          <a:lstStyle/>
          <a:p>
            <a:fld id="{99144D8A-CE75-4157-93D0-DE4C453D77D2}" type="slidenum">
              <a:rPr lang="en-US" smtClean="0"/>
              <a:t>‹#›</a:t>
            </a:fld>
            <a:endParaRPr lang="en-US"/>
          </a:p>
        </p:txBody>
      </p:sp>
    </p:spTree>
    <p:extLst>
      <p:ext uri="{BB962C8B-B14F-4D97-AF65-F5344CB8AC3E}">
        <p14:creationId xmlns:p14="http://schemas.microsoft.com/office/powerpoint/2010/main" val="184488126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a:gsLst>
            <a:gs pos="0">
              <a:schemeClr val="accent5">
                <a:lumMod val="50000"/>
              </a:schemeClr>
            </a:gs>
            <a:gs pos="100000">
              <a:srgbClr val="191919"/>
            </a:gs>
          </a:gsLst>
          <a:lin ang="5400000" scaled="1"/>
        </a:gra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271F26B-B871-CF01-B30D-6F206AD5AC9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8EB8EA42-C88A-F68E-DA6C-0BC27ABE8D7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4D762CE-BFF0-5BD2-B4C5-E7A10B1DDC6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37885C3-3312-42EA-8547-07C2F91A9BCB}" type="datetimeFigureOut">
              <a:rPr lang="en-US" smtClean="0"/>
              <a:t>10/10/2024</a:t>
            </a:fld>
            <a:endParaRPr lang="en-US"/>
          </a:p>
        </p:txBody>
      </p:sp>
      <p:sp>
        <p:nvSpPr>
          <p:cNvPr id="5" name="Footer Placeholder 4">
            <a:extLst>
              <a:ext uri="{FF2B5EF4-FFF2-40B4-BE49-F238E27FC236}">
                <a16:creationId xmlns:a16="http://schemas.microsoft.com/office/drawing/2014/main" id="{E8578F2A-76F0-C09E-FFA8-3E5CE65E37C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C28DF9AD-E0A5-1DCA-D217-C30D9B2F24F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9144D8A-CE75-4157-93D0-DE4C453D77D2}" type="slidenum">
              <a:rPr lang="en-US" smtClean="0"/>
              <a:t>‹#›</a:t>
            </a:fld>
            <a:endParaRPr lang="en-US"/>
          </a:p>
        </p:txBody>
      </p:sp>
    </p:spTree>
    <p:extLst>
      <p:ext uri="{BB962C8B-B14F-4D97-AF65-F5344CB8AC3E}">
        <p14:creationId xmlns:p14="http://schemas.microsoft.com/office/powerpoint/2010/main" val="197014366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svg"/><Relationship Id="rId3" Type="http://schemas.openxmlformats.org/officeDocument/2006/relationships/image" Target="../media/image1.png"/><Relationship Id="rId7"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svg"/><Relationship Id="rId5" Type="http://schemas.openxmlformats.org/officeDocument/2006/relationships/image" Target="../media/image3.png"/><Relationship Id="rId4" Type="http://schemas.openxmlformats.org/officeDocument/2006/relationships/image" Target="../media/image2.svg"/></Relationships>
</file>

<file path=ppt/slides/_rels/slide10.xml.rels><?xml version="1.0" encoding="UTF-8" standalone="yes"?>
<Relationships xmlns="http://schemas.openxmlformats.org/package/2006/relationships"><Relationship Id="rId8" Type="http://schemas.openxmlformats.org/officeDocument/2006/relationships/image" Target="../media/image24.png"/><Relationship Id="rId3" Type="http://schemas.openxmlformats.org/officeDocument/2006/relationships/image" Target="../media/image7.png"/><Relationship Id="rId7" Type="http://schemas.openxmlformats.org/officeDocument/2006/relationships/image" Target="../media/image13.pn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12.svg"/><Relationship Id="rId5" Type="http://schemas.openxmlformats.org/officeDocument/2006/relationships/image" Target="../media/image11.png"/><Relationship Id="rId4" Type="http://schemas.openxmlformats.org/officeDocument/2006/relationships/image" Target="../media/image16.svg"/></Relationships>
</file>

<file path=ppt/slides/_rels/slide11.xml.rels><?xml version="1.0" encoding="UTF-8" standalone="yes"?>
<Relationships xmlns="http://schemas.openxmlformats.org/package/2006/relationships"><Relationship Id="rId8" Type="http://schemas.openxmlformats.org/officeDocument/2006/relationships/image" Target="../media/image25.png"/><Relationship Id="rId3" Type="http://schemas.openxmlformats.org/officeDocument/2006/relationships/image" Target="../media/image7.png"/><Relationship Id="rId7" Type="http://schemas.openxmlformats.org/officeDocument/2006/relationships/image" Target="../media/image13.pn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12.svg"/><Relationship Id="rId5" Type="http://schemas.openxmlformats.org/officeDocument/2006/relationships/image" Target="../media/image11.png"/><Relationship Id="rId4" Type="http://schemas.openxmlformats.org/officeDocument/2006/relationships/image" Target="../media/image16.svg"/></Relationships>
</file>

<file path=ppt/slides/_rels/slide12.xml.rels><?xml version="1.0" encoding="UTF-8" standalone="yes"?>
<Relationships xmlns="http://schemas.openxmlformats.org/package/2006/relationships"><Relationship Id="rId8" Type="http://schemas.openxmlformats.org/officeDocument/2006/relationships/image" Target="../media/image26.png"/><Relationship Id="rId3" Type="http://schemas.openxmlformats.org/officeDocument/2006/relationships/image" Target="../media/image7.png"/><Relationship Id="rId7" Type="http://schemas.openxmlformats.org/officeDocument/2006/relationships/image" Target="../media/image13.png"/><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12.svg"/><Relationship Id="rId11" Type="http://schemas.openxmlformats.org/officeDocument/2006/relationships/image" Target="../media/image29.svg"/><Relationship Id="rId5" Type="http://schemas.openxmlformats.org/officeDocument/2006/relationships/image" Target="../media/image11.png"/><Relationship Id="rId10" Type="http://schemas.openxmlformats.org/officeDocument/2006/relationships/image" Target="../media/image28.png"/><Relationship Id="rId4" Type="http://schemas.openxmlformats.org/officeDocument/2006/relationships/image" Target="../media/image16.svg"/><Relationship Id="rId9" Type="http://schemas.openxmlformats.org/officeDocument/2006/relationships/image" Target="../media/image27.svg"/></Relationships>
</file>

<file path=ppt/slides/_rels/slide13.xml.rels><?xml version="1.0" encoding="UTF-8" standalone="yes"?>
<Relationships xmlns="http://schemas.openxmlformats.org/package/2006/relationships"><Relationship Id="rId8" Type="http://schemas.openxmlformats.org/officeDocument/2006/relationships/image" Target="../media/image30.png"/><Relationship Id="rId3" Type="http://schemas.openxmlformats.org/officeDocument/2006/relationships/image" Target="../media/image7.png"/><Relationship Id="rId7" Type="http://schemas.openxmlformats.org/officeDocument/2006/relationships/image" Target="../media/image13.png"/><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image" Target="../media/image12.svg"/><Relationship Id="rId5" Type="http://schemas.openxmlformats.org/officeDocument/2006/relationships/image" Target="../media/image11.png"/><Relationship Id="rId4" Type="http://schemas.openxmlformats.org/officeDocument/2006/relationships/image" Target="../media/image16.svg"/><Relationship Id="rId9" Type="http://schemas.openxmlformats.org/officeDocument/2006/relationships/image" Target="../media/image31.png"/></Relationships>
</file>

<file path=ppt/slides/_rels/slide14.xml.rels><?xml version="1.0" encoding="UTF-8" standalone="yes"?>
<Relationships xmlns="http://schemas.openxmlformats.org/package/2006/relationships"><Relationship Id="rId8" Type="http://schemas.openxmlformats.org/officeDocument/2006/relationships/image" Target="../media/image32.png"/><Relationship Id="rId3" Type="http://schemas.openxmlformats.org/officeDocument/2006/relationships/image" Target="../media/image7.png"/><Relationship Id="rId7" Type="http://schemas.openxmlformats.org/officeDocument/2006/relationships/image" Target="../media/image13.png"/><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image" Target="../media/image12.svg"/><Relationship Id="rId5" Type="http://schemas.openxmlformats.org/officeDocument/2006/relationships/image" Target="../media/image11.png"/><Relationship Id="rId10" Type="http://schemas.openxmlformats.org/officeDocument/2006/relationships/image" Target="../media/image34.png"/><Relationship Id="rId4" Type="http://schemas.openxmlformats.org/officeDocument/2006/relationships/image" Target="../media/image16.svg"/><Relationship Id="rId9" Type="http://schemas.openxmlformats.org/officeDocument/2006/relationships/image" Target="../media/image33.png"/></Relationships>
</file>

<file path=ppt/slides/_rels/slide15.xml.rels><?xml version="1.0" encoding="UTF-8" standalone="yes"?>
<Relationships xmlns="http://schemas.openxmlformats.org/package/2006/relationships"><Relationship Id="rId3" Type="http://schemas.openxmlformats.org/officeDocument/2006/relationships/image" Target="../media/image7.png"/><Relationship Id="rId7" Type="http://schemas.openxmlformats.org/officeDocument/2006/relationships/image" Target="../media/image13.png"/><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image" Target="../media/image12.svg"/><Relationship Id="rId5" Type="http://schemas.openxmlformats.org/officeDocument/2006/relationships/image" Target="../media/image11.png"/><Relationship Id="rId4" Type="http://schemas.openxmlformats.org/officeDocument/2006/relationships/image" Target="../media/image16.svg"/></Relationships>
</file>

<file path=ppt/slides/_rels/slide16.xml.rels><?xml version="1.0" encoding="UTF-8" standalone="yes"?>
<Relationships xmlns="http://schemas.openxmlformats.org/package/2006/relationships"><Relationship Id="rId8" Type="http://schemas.openxmlformats.org/officeDocument/2006/relationships/image" Target="../media/image35.png"/><Relationship Id="rId3" Type="http://schemas.openxmlformats.org/officeDocument/2006/relationships/image" Target="../media/image7.png"/><Relationship Id="rId7" Type="http://schemas.openxmlformats.org/officeDocument/2006/relationships/image" Target="../media/image13.png"/><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image" Target="../media/image12.svg"/><Relationship Id="rId5" Type="http://schemas.openxmlformats.org/officeDocument/2006/relationships/image" Target="../media/image11.png"/><Relationship Id="rId4" Type="http://schemas.openxmlformats.org/officeDocument/2006/relationships/image" Target="../media/image16.svg"/></Relationships>
</file>

<file path=ppt/slides/_rels/slide1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7.xml"/><Relationship Id="rId1" Type="http://schemas.openxmlformats.org/officeDocument/2006/relationships/slideLayout" Target="../slideLayouts/slideLayout2.xml"/><Relationship Id="rId5" Type="http://schemas.openxmlformats.org/officeDocument/2006/relationships/image" Target="../media/image13.png"/><Relationship Id="rId4" Type="http://schemas.openxmlformats.org/officeDocument/2006/relationships/image" Target="../media/image12.svg"/></Relationships>
</file>

<file path=ppt/slides/_rels/slide18.xml.rels><?xml version="1.0" encoding="UTF-8" standalone="yes"?>
<Relationships xmlns="http://schemas.openxmlformats.org/package/2006/relationships"><Relationship Id="rId8" Type="http://schemas.openxmlformats.org/officeDocument/2006/relationships/image" Target="../media/image36.png"/><Relationship Id="rId3" Type="http://schemas.openxmlformats.org/officeDocument/2006/relationships/image" Target="../media/image7.png"/><Relationship Id="rId7" Type="http://schemas.openxmlformats.org/officeDocument/2006/relationships/image" Target="../media/image13.png"/><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image" Target="../media/image12.svg"/><Relationship Id="rId5" Type="http://schemas.openxmlformats.org/officeDocument/2006/relationships/image" Target="../media/image11.png"/><Relationship Id="rId4" Type="http://schemas.openxmlformats.org/officeDocument/2006/relationships/image" Target="../media/image16.svg"/></Relationships>
</file>

<file path=ppt/slides/_rels/slide19.xml.rels><?xml version="1.0" encoding="UTF-8" standalone="yes"?>
<Relationships xmlns="http://schemas.openxmlformats.org/package/2006/relationships"><Relationship Id="rId8" Type="http://schemas.openxmlformats.org/officeDocument/2006/relationships/image" Target="../media/image37.png"/><Relationship Id="rId3" Type="http://schemas.openxmlformats.org/officeDocument/2006/relationships/image" Target="../media/image7.png"/><Relationship Id="rId7" Type="http://schemas.openxmlformats.org/officeDocument/2006/relationships/image" Target="../media/image13.png"/><Relationship Id="rId2" Type="http://schemas.openxmlformats.org/officeDocument/2006/relationships/notesSlide" Target="../notesSlides/notesSlide19.xml"/><Relationship Id="rId1" Type="http://schemas.openxmlformats.org/officeDocument/2006/relationships/slideLayout" Target="../slideLayouts/slideLayout2.xml"/><Relationship Id="rId6" Type="http://schemas.openxmlformats.org/officeDocument/2006/relationships/image" Target="../media/image12.svg"/><Relationship Id="rId5" Type="http://schemas.openxmlformats.org/officeDocument/2006/relationships/image" Target="../media/image11.png"/><Relationship Id="rId4" Type="http://schemas.openxmlformats.org/officeDocument/2006/relationships/image" Target="../media/image16.svg"/></Relationships>
</file>

<file path=ppt/slides/_rels/slide2.xml.rels><?xml version="1.0" encoding="UTF-8" standalone="yes"?>
<Relationships xmlns="http://schemas.openxmlformats.org/package/2006/relationships"><Relationship Id="rId8" Type="http://schemas.openxmlformats.org/officeDocument/2006/relationships/image" Target="../media/image12.svg"/><Relationship Id="rId3" Type="http://schemas.openxmlformats.org/officeDocument/2006/relationships/image" Target="../media/image7.png"/><Relationship Id="rId7" Type="http://schemas.openxmlformats.org/officeDocument/2006/relationships/image" Target="../media/image11.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10.svg"/><Relationship Id="rId11" Type="http://schemas.openxmlformats.org/officeDocument/2006/relationships/image" Target="../media/image15.svg"/><Relationship Id="rId5" Type="http://schemas.openxmlformats.org/officeDocument/2006/relationships/image" Target="../media/image9.png"/><Relationship Id="rId10" Type="http://schemas.openxmlformats.org/officeDocument/2006/relationships/image" Target="../media/image14.png"/><Relationship Id="rId4" Type="http://schemas.openxmlformats.org/officeDocument/2006/relationships/image" Target="../media/image8.svg"/><Relationship Id="rId9" Type="http://schemas.openxmlformats.org/officeDocument/2006/relationships/image" Target="../media/image13.png"/></Relationships>
</file>

<file path=ppt/slides/_rels/slide20.xml.rels><?xml version="1.0" encoding="UTF-8" standalone="yes"?>
<Relationships xmlns="http://schemas.openxmlformats.org/package/2006/relationships"><Relationship Id="rId8" Type="http://schemas.openxmlformats.org/officeDocument/2006/relationships/image" Target="../media/image38.png"/><Relationship Id="rId3" Type="http://schemas.openxmlformats.org/officeDocument/2006/relationships/image" Target="../media/image7.png"/><Relationship Id="rId7" Type="http://schemas.openxmlformats.org/officeDocument/2006/relationships/image" Target="../media/image13.png"/><Relationship Id="rId2" Type="http://schemas.openxmlformats.org/officeDocument/2006/relationships/notesSlide" Target="../notesSlides/notesSlide20.xml"/><Relationship Id="rId1" Type="http://schemas.openxmlformats.org/officeDocument/2006/relationships/slideLayout" Target="../slideLayouts/slideLayout2.xml"/><Relationship Id="rId6" Type="http://schemas.openxmlformats.org/officeDocument/2006/relationships/image" Target="../media/image12.svg"/><Relationship Id="rId5" Type="http://schemas.openxmlformats.org/officeDocument/2006/relationships/image" Target="../media/image11.png"/><Relationship Id="rId4" Type="http://schemas.openxmlformats.org/officeDocument/2006/relationships/image" Target="../media/image16.svg"/></Relationships>
</file>

<file path=ppt/slides/_rels/slide21.xml.rels><?xml version="1.0" encoding="UTF-8" standalone="yes"?>
<Relationships xmlns="http://schemas.openxmlformats.org/package/2006/relationships"><Relationship Id="rId8" Type="http://schemas.openxmlformats.org/officeDocument/2006/relationships/image" Target="../media/image40.png"/><Relationship Id="rId3" Type="http://schemas.openxmlformats.org/officeDocument/2006/relationships/image" Target="../media/image11.png"/><Relationship Id="rId7" Type="http://schemas.openxmlformats.org/officeDocument/2006/relationships/image" Target="../media/image36.png"/><Relationship Id="rId2" Type="http://schemas.openxmlformats.org/officeDocument/2006/relationships/notesSlide" Target="../notesSlides/notesSlide21.xml"/><Relationship Id="rId1" Type="http://schemas.openxmlformats.org/officeDocument/2006/relationships/slideLayout" Target="../slideLayouts/slideLayout2.xml"/><Relationship Id="rId6" Type="http://schemas.openxmlformats.org/officeDocument/2006/relationships/image" Target="../media/image39.png"/><Relationship Id="rId5" Type="http://schemas.openxmlformats.org/officeDocument/2006/relationships/image" Target="../media/image13.png"/><Relationship Id="rId4" Type="http://schemas.openxmlformats.org/officeDocument/2006/relationships/image" Target="../media/image12.svg"/><Relationship Id="rId9" Type="http://schemas.openxmlformats.org/officeDocument/2006/relationships/image" Target="../media/image41.png"/></Relationships>
</file>

<file path=ppt/slides/_rels/slide2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2.xml"/><Relationship Id="rId1" Type="http://schemas.openxmlformats.org/officeDocument/2006/relationships/slideLayout" Target="../slideLayouts/slideLayout2.xml"/><Relationship Id="rId5" Type="http://schemas.openxmlformats.org/officeDocument/2006/relationships/image" Target="../media/image13.png"/><Relationship Id="rId4" Type="http://schemas.openxmlformats.org/officeDocument/2006/relationships/image" Target="../media/image12.svg"/></Relationships>
</file>

<file path=ppt/slides/_rels/slide23.xml.rels><?xml version="1.0" encoding="UTF-8" standalone="yes"?>
<Relationships xmlns="http://schemas.openxmlformats.org/package/2006/relationships"><Relationship Id="rId8" Type="http://schemas.openxmlformats.org/officeDocument/2006/relationships/image" Target="../media/image42.png"/><Relationship Id="rId3" Type="http://schemas.openxmlformats.org/officeDocument/2006/relationships/image" Target="../media/image7.png"/><Relationship Id="rId7" Type="http://schemas.openxmlformats.org/officeDocument/2006/relationships/image" Target="../media/image13.png"/><Relationship Id="rId2" Type="http://schemas.openxmlformats.org/officeDocument/2006/relationships/notesSlide" Target="../notesSlides/notesSlide23.xml"/><Relationship Id="rId1" Type="http://schemas.openxmlformats.org/officeDocument/2006/relationships/slideLayout" Target="../slideLayouts/slideLayout2.xml"/><Relationship Id="rId6" Type="http://schemas.openxmlformats.org/officeDocument/2006/relationships/image" Target="../media/image12.svg"/><Relationship Id="rId5" Type="http://schemas.openxmlformats.org/officeDocument/2006/relationships/image" Target="../media/image11.png"/><Relationship Id="rId4" Type="http://schemas.openxmlformats.org/officeDocument/2006/relationships/image" Target="../media/image16.svg"/></Relationships>
</file>

<file path=ppt/slides/_rels/slide2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4.xml"/><Relationship Id="rId1" Type="http://schemas.openxmlformats.org/officeDocument/2006/relationships/slideLayout" Target="../slideLayouts/slideLayout2.xml"/><Relationship Id="rId6" Type="http://schemas.openxmlformats.org/officeDocument/2006/relationships/image" Target="../media/image43.png"/><Relationship Id="rId5" Type="http://schemas.openxmlformats.org/officeDocument/2006/relationships/image" Target="../media/image13.png"/><Relationship Id="rId4" Type="http://schemas.openxmlformats.org/officeDocument/2006/relationships/image" Target="../media/image12.svg"/></Relationships>
</file>

<file path=ppt/slides/_rels/slide25.xml.rels><?xml version="1.0" encoding="UTF-8" standalone="yes"?>
<Relationships xmlns="http://schemas.openxmlformats.org/package/2006/relationships"><Relationship Id="rId8" Type="http://schemas.openxmlformats.org/officeDocument/2006/relationships/image" Target="../media/image44.png"/><Relationship Id="rId3" Type="http://schemas.openxmlformats.org/officeDocument/2006/relationships/image" Target="../media/image7.png"/><Relationship Id="rId7" Type="http://schemas.openxmlformats.org/officeDocument/2006/relationships/image" Target="../media/image13.png"/><Relationship Id="rId2" Type="http://schemas.openxmlformats.org/officeDocument/2006/relationships/notesSlide" Target="../notesSlides/notesSlide25.xml"/><Relationship Id="rId1" Type="http://schemas.openxmlformats.org/officeDocument/2006/relationships/slideLayout" Target="../slideLayouts/slideLayout2.xml"/><Relationship Id="rId6" Type="http://schemas.openxmlformats.org/officeDocument/2006/relationships/image" Target="../media/image12.svg"/><Relationship Id="rId5" Type="http://schemas.openxmlformats.org/officeDocument/2006/relationships/image" Target="../media/image11.png"/><Relationship Id="rId4" Type="http://schemas.openxmlformats.org/officeDocument/2006/relationships/image" Target="../media/image16.svg"/></Relationships>
</file>

<file path=ppt/slides/_rels/slide26.xml.rels><?xml version="1.0" encoding="UTF-8" standalone="yes"?>
<Relationships xmlns="http://schemas.openxmlformats.org/package/2006/relationships"><Relationship Id="rId8" Type="http://schemas.openxmlformats.org/officeDocument/2006/relationships/image" Target="../media/image45.png"/><Relationship Id="rId3" Type="http://schemas.openxmlformats.org/officeDocument/2006/relationships/image" Target="../media/image7.png"/><Relationship Id="rId7" Type="http://schemas.openxmlformats.org/officeDocument/2006/relationships/image" Target="../media/image13.png"/><Relationship Id="rId2" Type="http://schemas.openxmlformats.org/officeDocument/2006/relationships/notesSlide" Target="../notesSlides/notesSlide26.xml"/><Relationship Id="rId1" Type="http://schemas.openxmlformats.org/officeDocument/2006/relationships/slideLayout" Target="../slideLayouts/slideLayout2.xml"/><Relationship Id="rId6" Type="http://schemas.openxmlformats.org/officeDocument/2006/relationships/image" Target="../media/image12.svg"/><Relationship Id="rId5" Type="http://schemas.openxmlformats.org/officeDocument/2006/relationships/image" Target="../media/image11.png"/><Relationship Id="rId4" Type="http://schemas.openxmlformats.org/officeDocument/2006/relationships/image" Target="../media/image16.svg"/></Relationships>
</file>

<file path=ppt/slides/_rels/slide27.xml.rels><?xml version="1.0" encoding="UTF-8" standalone="yes"?>
<Relationships xmlns="http://schemas.openxmlformats.org/package/2006/relationships"><Relationship Id="rId8" Type="http://schemas.openxmlformats.org/officeDocument/2006/relationships/image" Target="../media/image46.png"/><Relationship Id="rId3" Type="http://schemas.openxmlformats.org/officeDocument/2006/relationships/image" Target="../media/image7.png"/><Relationship Id="rId7" Type="http://schemas.openxmlformats.org/officeDocument/2006/relationships/image" Target="../media/image13.png"/><Relationship Id="rId2" Type="http://schemas.openxmlformats.org/officeDocument/2006/relationships/notesSlide" Target="../notesSlides/notesSlide27.xml"/><Relationship Id="rId1" Type="http://schemas.openxmlformats.org/officeDocument/2006/relationships/slideLayout" Target="../slideLayouts/slideLayout2.xml"/><Relationship Id="rId6" Type="http://schemas.openxmlformats.org/officeDocument/2006/relationships/image" Target="../media/image12.svg"/><Relationship Id="rId5" Type="http://schemas.openxmlformats.org/officeDocument/2006/relationships/image" Target="../media/image11.png"/><Relationship Id="rId10" Type="http://schemas.openxmlformats.org/officeDocument/2006/relationships/image" Target="../media/image48.png"/><Relationship Id="rId4" Type="http://schemas.openxmlformats.org/officeDocument/2006/relationships/image" Target="../media/image16.svg"/><Relationship Id="rId9" Type="http://schemas.openxmlformats.org/officeDocument/2006/relationships/image" Target="../media/image47.png"/></Relationships>
</file>

<file path=ppt/slides/_rels/slide28.xml.rels><?xml version="1.0" encoding="UTF-8" standalone="yes"?>
<Relationships xmlns="http://schemas.openxmlformats.org/package/2006/relationships"><Relationship Id="rId8" Type="http://schemas.openxmlformats.org/officeDocument/2006/relationships/image" Target="../media/image49.png"/><Relationship Id="rId3" Type="http://schemas.openxmlformats.org/officeDocument/2006/relationships/image" Target="../media/image7.png"/><Relationship Id="rId7" Type="http://schemas.openxmlformats.org/officeDocument/2006/relationships/image" Target="../media/image13.png"/><Relationship Id="rId2" Type="http://schemas.openxmlformats.org/officeDocument/2006/relationships/notesSlide" Target="../notesSlides/notesSlide28.xml"/><Relationship Id="rId1" Type="http://schemas.openxmlformats.org/officeDocument/2006/relationships/slideLayout" Target="../slideLayouts/slideLayout2.xml"/><Relationship Id="rId6" Type="http://schemas.openxmlformats.org/officeDocument/2006/relationships/image" Target="../media/image12.svg"/><Relationship Id="rId5" Type="http://schemas.openxmlformats.org/officeDocument/2006/relationships/image" Target="../media/image11.png"/><Relationship Id="rId4" Type="http://schemas.openxmlformats.org/officeDocument/2006/relationships/image" Target="../media/image16.svg"/></Relationships>
</file>

<file path=ppt/slides/_rels/slide29.xml.rels><?xml version="1.0" encoding="UTF-8" standalone="yes"?>
<Relationships xmlns="http://schemas.openxmlformats.org/package/2006/relationships"><Relationship Id="rId8" Type="http://schemas.openxmlformats.org/officeDocument/2006/relationships/image" Target="../media/image50.png"/><Relationship Id="rId3" Type="http://schemas.openxmlformats.org/officeDocument/2006/relationships/image" Target="../media/image7.png"/><Relationship Id="rId7" Type="http://schemas.openxmlformats.org/officeDocument/2006/relationships/image" Target="../media/image13.png"/><Relationship Id="rId2" Type="http://schemas.openxmlformats.org/officeDocument/2006/relationships/notesSlide" Target="../notesSlides/notesSlide29.xml"/><Relationship Id="rId1" Type="http://schemas.openxmlformats.org/officeDocument/2006/relationships/slideLayout" Target="../slideLayouts/slideLayout2.xml"/><Relationship Id="rId6" Type="http://schemas.openxmlformats.org/officeDocument/2006/relationships/image" Target="../media/image12.svg"/><Relationship Id="rId5" Type="http://schemas.openxmlformats.org/officeDocument/2006/relationships/image" Target="../media/image11.png"/><Relationship Id="rId4" Type="http://schemas.openxmlformats.org/officeDocument/2006/relationships/image" Target="../media/image16.svg"/></Relationships>
</file>

<file path=ppt/slides/_rels/slide3.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7.png"/><Relationship Id="rId7" Type="http://schemas.openxmlformats.org/officeDocument/2006/relationships/image" Target="../media/image13.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12.svg"/><Relationship Id="rId5" Type="http://schemas.openxmlformats.org/officeDocument/2006/relationships/image" Target="../media/image11.png"/><Relationship Id="rId4" Type="http://schemas.openxmlformats.org/officeDocument/2006/relationships/image" Target="../media/image16.svg"/><Relationship Id="rId9" Type="http://schemas.openxmlformats.org/officeDocument/2006/relationships/image" Target="../media/image18.svg"/></Relationships>
</file>

<file path=ppt/slides/_rels/slide30.xml.rels><?xml version="1.0" encoding="UTF-8" standalone="yes"?>
<Relationships xmlns="http://schemas.openxmlformats.org/package/2006/relationships"><Relationship Id="rId3" Type="http://schemas.openxmlformats.org/officeDocument/2006/relationships/image" Target="../media/image7.png"/><Relationship Id="rId7" Type="http://schemas.openxmlformats.org/officeDocument/2006/relationships/image" Target="../media/image13.png"/><Relationship Id="rId2" Type="http://schemas.openxmlformats.org/officeDocument/2006/relationships/notesSlide" Target="../notesSlides/notesSlide30.xml"/><Relationship Id="rId1" Type="http://schemas.openxmlformats.org/officeDocument/2006/relationships/slideLayout" Target="../slideLayouts/slideLayout2.xml"/><Relationship Id="rId6" Type="http://schemas.openxmlformats.org/officeDocument/2006/relationships/image" Target="../media/image12.svg"/><Relationship Id="rId5" Type="http://schemas.openxmlformats.org/officeDocument/2006/relationships/image" Target="../media/image11.png"/><Relationship Id="rId4" Type="http://schemas.openxmlformats.org/officeDocument/2006/relationships/image" Target="../media/image16.svg"/></Relationships>
</file>

<file path=ppt/slides/_rels/slide31.xml.rels><?xml version="1.0" encoding="UTF-8" standalone="yes"?>
<Relationships xmlns="http://schemas.openxmlformats.org/package/2006/relationships"><Relationship Id="rId8" Type="http://schemas.openxmlformats.org/officeDocument/2006/relationships/image" Target="../media/image51.png"/><Relationship Id="rId3" Type="http://schemas.openxmlformats.org/officeDocument/2006/relationships/image" Target="../media/image7.png"/><Relationship Id="rId7" Type="http://schemas.openxmlformats.org/officeDocument/2006/relationships/image" Target="../media/image13.png"/><Relationship Id="rId2" Type="http://schemas.openxmlformats.org/officeDocument/2006/relationships/notesSlide" Target="../notesSlides/notesSlide31.xml"/><Relationship Id="rId1" Type="http://schemas.openxmlformats.org/officeDocument/2006/relationships/slideLayout" Target="../slideLayouts/slideLayout2.xml"/><Relationship Id="rId6" Type="http://schemas.openxmlformats.org/officeDocument/2006/relationships/image" Target="../media/image12.svg"/><Relationship Id="rId5" Type="http://schemas.openxmlformats.org/officeDocument/2006/relationships/image" Target="../media/image11.png"/><Relationship Id="rId4" Type="http://schemas.openxmlformats.org/officeDocument/2006/relationships/image" Target="../media/image16.svg"/><Relationship Id="rId9" Type="http://schemas.openxmlformats.org/officeDocument/2006/relationships/image" Target="../media/image52.svg"/></Relationships>
</file>

<file path=ppt/slides/_rels/slide32.xml.rels><?xml version="1.0" encoding="UTF-8" standalone="yes"?>
<Relationships xmlns="http://schemas.openxmlformats.org/package/2006/relationships"><Relationship Id="rId8" Type="http://schemas.openxmlformats.org/officeDocument/2006/relationships/image" Target="../media/image53.png"/><Relationship Id="rId3" Type="http://schemas.openxmlformats.org/officeDocument/2006/relationships/image" Target="../media/image7.png"/><Relationship Id="rId7" Type="http://schemas.openxmlformats.org/officeDocument/2006/relationships/image" Target="../media/image13.png"/><Relationship Id="rId2" Type="http://schemas.openxmlformats.org/officeDocument/2006/relationships/notesSlide" Target="../notesSlides/notesSlide32.xml"/><Relationship Id="rId1" Type="http://schemas.openxmlformats.org/officeDocument/2006/relationships/slideLayout" Target="../slideLayouts/slideLayout2.xml"/><Relationship Id="rId6" Type="http://schemas.openxmlformats.org/officeDocument/2006/relationships/image" Target="../media/image12.svg"/><Relationship Id="rId5" Type="http://schemas.openxmlformats.org/officeDocument/2006/relationships/image" Target="../media/image11.png"/><Relationship Id="rId4" Type="http://schemas.openxmlformats.org/officeDocument/2006/relationships/image" Target="../media/image16.svg"/><Relationship Id="rId9" Type="http://schemas.openxmlformats.org/officeDocument/2006/relationships/image" Target="../media/image54.png"/></Relationships>
</file>

<file path=ppt/slides/_rels/slide33.xml.rels><?xml version="1.0" encoding="UTF-8" standalone="yes"?>
<Relationships xmlns="http://schemas.openxmlformats.org/package/2006/relationships"><Relationship Id="rId3" Type="http://schemas.openxmlformats.org/officeDocument/2006/relationships/image" Target="../media/image7.png"/><Relationship Id="rId7" Type="http://schemas.openxmlformats.org/officeDocument/2006/relationships/image" Target="../media/image13.png"/><Relationship Id="rId2" Type="http://schemas.openxmlformats.org/officeDocument/2006/relationships/notesSlide" Target="../notesSlides/notesSlide33.xml"/><Relationship Id="rId1" Type="http://schemas.openxmlformats.org/officeDocument/2006/relationships/slideLayout" Target="../slideLayouts/slideLayout2.xml"/><Relationship Id="rId6" Type="http://schemas.openxmlformats.org/officeDocument/2006/relationships/image" Target="../media/image12.svg"/><Relationship Id="rId5" Type="http://schemas.openxmlformats.org/officeDocument/2006/relationships/image" Target="../media/image11.png"/><Relationship Id="rId4" Type="http://schemas.openxmlformats.org/officeDocument/2006/relationships/image" Target="../media/image16.svg"/></Relationships>
</file>

<file path=ppt/slides/_rels/slide34.xml.rels><?xml version="1.0" encoding="UTF-8" standalone="yes"?>
<Relationships xmlns="http://schemas.openxmlformats.org/package/2006/relationships"><Relationship Id="rId8" Type="http://schemas.openxmlformats.org/officeDocument/2006/relationships/image" Target="../media/image55.png"/><Relationship Id="rId3" Type="http://schemas.openxmlformats.org/officeDocument/2006/relationships/image" Target="../media/image7.png"/><Relationship Id="rId7" Type="http://schemas.openxmlformats.org/officeDocument/2006/relationships/image" Target="../media/image13.png"/><Relationship Id="rId2" Type="http://schemas.openxmlformats.org/officeDocument/2006/relationships/notesSlide" Target="../notesSlides/notesSlide34.xml"/><Relationship Id="rId1" Type="http://schemas.openxmlformats.org/officeDocument/2006/relationships/slideLayout" Target="../slideLayouts/slideLayout2.xml"/><Relationship Id="rId6" Type="http://schemas.openxmlformats.org/officeDocument/2006/relationships/image" Target="../media/image12.svg"/><Relationship Id="rId5" Type="http://schemas.openxmlformats.org/officeDocument/2006/relationships/image" Target="../media/image11.png"/><Relationship Id="rId4" Type="http://schemas.openxmlformats.org/officeDocument/2006/relationships/image" Target="../media/image16.svg"/></Relationships>
</file>

<file path=ppt/slides/_rels/slide35.xml.rels><?xml version="1.0" encoding="UTF-8" standalone="yes"?>
<Relationships xmlns="http://schemas.openxmlformats.org/package/2006/relationships"><Relationship Id="rId8" Type="http://schemas.openxmlformats.org/officeDocument/2006/relationships/image" Target="../media/image56.png"/><Relationship Id="rId3" Type="http://schemas.openxmlformats.org/officeDocument/2006/relationships/image" Target="../media/image7.png"/><Relationship Id="rId7" Type="http://schemas.openxmlformats.org/officeDocument/2006/relationships/image" Target="../media/image13.png"/><Relationship Id="rId2" Type="http://schemas.openxmlformats.org/officeDocument/2006/relationships/notesSlide" Target="../notesSlides/notesSlide35.xml"/><Relationship Id="rId1" Type="http://schemas.openxmlformats.org/officeDocument/2006/relationships/slideLayout" Target="../slideLayouts/slideLayout2.xml"/><Relationship Id="rId6" Type="http://schemas.openxmlformats.org/officeDocument/2006/relationships/image" Target="../media/image12.svg"/><Relationship Id="rId5" Type="http://schemas.openxmlformats.org/officeDocument/2006/relationships/image" Target="../media/image11.png"/><Relationship Id="rId4" Type="http://schemas.openxmlformats.org/officeDocument/2006/relationships/image" Target="../media/image16.svg"/></Relationships>
</file>

<file path=ppt/slides/_rels/slide36.xml.rels><?xml version="1.0" encoding="UTF-8" standalone="yes"?>
<Relationships xmlns="http://schemas.openxmlformats.org/package/2006/relationships"><Relationship Id="rId8" Type="http://schemas.openxmlformats.org/officeDocument/2006/relationships/image" Target="../media/image57.png"/><Relationship Id="rId3" Type="http://schemas.openxmlformats.org/officeDocument/2006/relationships/image" Target="../media/image7.png"/><Relationship Id="rId7" Type="http://schemas.openxmlformats.org/officeDocument/2006/relationships/image" Target="../media/image13.png"/><Relationship Id="rId2" Type="http://schemas.openxmlformats.org/officeDocument/2006/relationships/notesSlide" Target="../notesSlides/notesSlide36.xml"/><Relationship Id="rId1" Type="http://schemas.openxmlformats.org/officeDocument/2006/relationships/slideLayout" Target="../slideLayouts/slideLayout2.xml"/><Relationship Id="rId6" Type="http://schemas.openxmlformats.org/officeDocument/2006/relationships/image" Target="../media/image12.svg"/><Relationship Id="rId5" Type="http://schemas.openxmlformats.org/officeDocument/2006/relationships/image" Target="../media/image11.png"/><Relationship Id="rId4" Type="http://schemas.openxmlformats.org/officeDocument/2006/relationships/image" Target="../media/image16.svg"/></Relationships>
</file>

<file path=ppt/slides/_rels/slide37.xml.rels><?xml version="1.0" encoding="UTF-8" standalone="yes"?>
<Relationships xmlns="http://schemas.openxmlformats.org/package/2006/relationships"><Relationship Id="rId8" Type="http://schemas.openxmlformats.org/officeDocument/2006/relationships/image" Target="../media/image58.png"/><Relationship Id="rId3" Type="http://schemas.openxmlformats.org/officeDocument/2006/relationships/image" Target="../media/image7.png"/><Relationship Id="rId7" Type="http://schemas.openxmlformats.org/officeDocument/2006/relationships/image" Target="../media/image13.png"/><Relationship Id="rId2" Type="http://schemas.openxmlformats.org/officeDocument/2006/relationships/notesSlide" Target="../notesSlides/notesSlide37.xml"/><Relationship Id="rId1" Type="http://schemas.openxmlformats.org/officeDocument/2006/relationships/slideLayout" Target="../slideLayouts/slideLayout2.xml"/><Relationship Id="rId6" Type="http://schemas.openxmlformats.org/officeDocument/2006/relationships/image" Target="../media/image12.svg"/><Relationship Id="rId5" Type="http://schemas.openxmlformats.org/officeDocument/2006/relationships/image" Target="../media/image11.png"/><Relationship Id="rId4" Type="http://schemas.openxmlformats.org/officeDocument/2006/relationships/image" Target="../media/image16.svg"/></Relationships>
</file>

<file path=ppt/slides/_rels/slide38.xml.rels><?xml version="1.0" encoding="UTF-8" standalone="yes"?>
<Relationships xmlns="http://schemas.openxmlformats.org/package/2006/relationships"><Relationship Id="rId8" Type="http://schemas.openxmlformats.org/officeDocument/2006/relationships/image" Target="../media/image59.png"/><Relationship Id="rId3" Type="http://schemas.openxmlformats.org/officeDocument/2006/relationships/image" Target="../media/image7.png"/><Relationship Id="rId7" Type="http://schemas.openxmlformats.org/officeDocument/2006/relationships/image" Target="../media/image13.png"/><Relationship Id="rId2" Type="http://schemas.openxmlformats.org/officeDocument/2006/relationships/notesSlide" Target="../notesSlides/notesSlide38.xml"/><Relationship Id="rId1" Type="http://schemas.openxmlformats.org/officeDocument/2006/relationships/slideLayout" Target="../slideLayouts/slideLayout2.xml"/><Relationship Id="rId6" Type="http://schemas.openxmlformats.org/officeDocument/2006/relationships/image" Target="../media/image12.svg"/><Relationship Id="rId5" Type="http://schemas.openxmlformats.org/officeDocument/2006/relationships/image" Target="../media/image11.png"/><Relationship Id="rId4" Type="http://schemas.openxmlformats.org/officeDocument/2006/relationships/image" Target="../media/image16.svg"/></Relationships>
</file>

<file path=ppt/slides/_rels/slide3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9.xml"/><Relationship Id="rId1" Type="http://schemas.openxmlformats.org/officeDocument/2006/relationships/slideLayout" Target="../slideLayouts/slideLayout2.xml"/><Relationship Id="rId5" Type="http://schemas.openxmlformats.org/officeDocument/2006/relationships/image" Target="../media/image13.png"/><Relationship Id="rId4" Type="http://schemas.openxmlformats.org/officeDocument/2006/relationships/image" Target="../media/image12.svg"/></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7" Type="http://schemas.openxmlformats.org/officeDocument/2006/relationships/image" Target="../media/image13.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12.svg"/><Relationship Id="rId5" Type="http://schemas.openxmlformats.org/officeDocument/2006/relationships/image" Target="../media/image11.png"/><Relationship Id="rId4" Type="http://schemas.openxmlformats.org/officeDocument/2006/relationships/image" Target="../media/image16.svg"/></Relationships>
</file>

<file path=ppt/slides/_rels/slide40.xml.rels><?xml version="1.0" encoding="UTF-8" standalone="yes"?>
<Relationships xmlns="http://schemas.openxmlformats.org/package/2006/relationships"><Relationship Id="rId8" Type="http://schemas.openxmlformats.org/officeDocument/2006/relationships/image" Target="../media/image12.svg"/><Relationship Id="rId3" Type="http://schemas.openxmlformats.org/officeDocument/2006/relationships/image" Target="../media/image7.png"/><Relationship Id="rId7" Type="http://schemas.openxmlformats.org/officeDocument/2006/relationships/image" Target="../media/image11.png"/><Relationship Id="rId2" Type="http://schemas.openxmlformats.org/officeDocument/2006/relationships/notesSlide" Target="../notesSlides/notesSlide40.xml"/><Relationship Id="rId1" Type="http://schemas.openxmlformats.org/officeDocument/2006/relationships/slideLayout" Target="../slideLayouts/slideLayout2.xml"/><Relationship Id="rId6" Type="http://schemas.openxmlformats.org/officeDocument/2006/relationships/image" Target="../media/image10.svg"/><Relationship Id="rId11" Type="http://schemas.openxmlformats.org/officeDocument/2006/relationships/image" Target="../media/image15.svg"/><Relationship Id="rId5" Type="http://schemas.openxmlformats.org/officeDocument/2006/relationships/image" Target="../media/image9.png"/><Relationship Id="rId10" Type="http://schemas.openxmlformats.org/officeDocument/2006/relationships/image" Target="../media/image14.png"/><Relationship Id="rId4" Type="http://schemas.openxmlformats.org/officeDocument/2006/relationships/image" Target="../media/image8.svg"/><Relationship Id="rId9" Type="http://schemas.openxmlformats.org/officeDocument/2006/relationships/image" Target="../media/image13.png"/></Relationships>
</file>

<file path=ppt/slides/_rels/slide5.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7.png"/><Relationship Id="rId7" Type="http://schemas.openxmlformats.org/officeDocument/2006/relationships/image" Target="../media/image13.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12.svg"/><Relationship Id="rId5" Type="http://schemas.openxmlformats.org/officeDocument/2006/relationships/image" Target="../media/image11.png"/><Relationship Id="rId4" Type="http://schemas.openxmlformats.org/officeDocument/2006/relationships/image" Target="../media/image16.svg"/></Relationships>
</file>

<file path=ppt/slides/_rels/slide6.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image" Target="../media/image7.png"/><Relationship Id="rId7" Type="http://schemas.openxmlformats.org/officeDocument/2006/relationships/image" Target="../media/image13.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12.svg"/><Relationship Id="rId5" Type="http://schemas.openxmlformats.org/officeDocument/2006/relationships/image" Target="../media/image11.png"/><Relationship Id="rId4" Type="http://schemas.openxmlformats.org/officeDocument/2006/relationships/image" Target="../media/image16.svg"/></Relationships>
</file>

<file path=ppt/slides/_rels/slide7.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image" Target="../media/image7.png"/><Relationship Id="rId7" Type="http://schemas.openxmlformats.org/officeDocument/2006/relationships/image" Target="../media/image13.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12.svg"/><Relationship Id="rId5" Type="http://schemas.openxmlformats.org/officeDocument/2006/relationships/image" Target="../media/image11.png"/><Relationship Id="rId4" Type="http://schemas.openxmlformats.org/officeDocument/2006/relationships/image" Target="../media/image16.svg"/></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7" Type="http://schemas.openxmlformats.org/officeDocument/2006/relationships/image" Target="../media/image13.pn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12.svg"/><Relationship Id="rId5" Type="http://schemas.openxmlformats.org/officeDocument/2006/relationships/image" Target="../media/image11.png"/><Relationship Id="rId4" Type="http://schemas.openxmlformats.org/officeDocument/2006/relationships/image" Target="../media/image16.svg"/></Relationships>
</file>

<file path=ppt/slides/_rels/slide9.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image" Target="../media/image7.png"/><Relationship Id="rId7" Type="http://schemas.openxmlformats.org/officeDocument/2006/relationships/image" Target="../media/image13.pn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12.svg"/><Relationship Id="rId5" Type="http://schemas.openxmlformats.org/officeDocument/2006/relationships/image" Target="../media/image11.png"/><Relationship Id="rId4" Type="http://schemas.openxmlformats.org/officeDocument/2006/relationships/image" Target="../media/image16.svg"/><Relationship Id="rId9" Type="http://schemas.openxmlformats.org/officeDocument/2006/relationships/image" Target="../media/image23.png"/></Relationships>
</file>

<file path=ppt/slides/slide1.xml><?xml version="1.0" encoding="utf-8"?>
<p:sld xmlns:a="http://schemas.openxmlformats.org/drawingml/2006/main" xmlns:r="http://schemas.openxmlformats.org/officeDocument/2006/relationships" xmlns:p="http://schemas.openxmlformats.org/presentationml/2006/main">
  <p:cSld>
    <p:bg>
      <p:bgPr>
        <a:gradFill>
          <a:gsLst>
            <a:gs pos="0">
              <a:schemeClr val="accent5">
                <a:lumMod val="50000"/>
              </a:schemeClr>
            </a:gs>
            <a:gs pos="100000">
              <a:srgbClr val="191919"/>
            </a:gs>
          </a:gsLst>
          <a:lin ang="5400000" scaled="1"/>
        </a:gradFill>
        <a:effectLst/>
      </p:bgPr>
    </p:bg>
    <p:spTree>
      <p:nvGrpSpPr>
        <p:cNvPr id="1" name=""/>
        <p:cNvGrpSpPr/>
        <p:nvPr/>
      </p:nvGrpSpPr>
      <p:grpSpPr>
        <a:xfrm>
          <a:off x="0" y="0"/>
          <a:ext cx="0" cy="0"/>
          <a:chOff x="0" y="0"/>
          <a:chExt cx="0" cy="0"/>
        </a:xfrm>
      </p:grpSpPr>
      <p:sp>
        <p:nvSpPr>
          <p:cNvPr id="11" name="TextBox 10" hidden="1">
            <a:extLst>
              <a:ext uri="{FF2B5EF4-FFF2-40B4-BE49-F238E27FC236}">
                <a16:creationId xmlns:a16="http://schemas.microsoft.com/office/drawing/2014/main" id="{777DB7FB-70B3-7EFF-F7E0-A1F3AE868670}"/>
              </a:ext>
            </a:extLst>
          </p:cNvPr>
          <p:cNvSpPr txBox="1"/>
          <p:nvPr/>
        </p:nvSpPr>
        <p:spPr>
          <a:xfrm>
            <a:off x="5051394" y="4861235"/>
            <a:ext cx="5908706" cy="923330"/>
          </a:xfrm>
          <a:prstGeom prst="rect">
            <a:avLst/>
          </a:prstGeom>
          <a:noFill/>
        </p:spPr>
        <p:txBody>
          <a:bodyPr wrap="square" rtlCol="0">
            <a:spAutoFit/>
          </a:bodyPr>
          <a:lstStyle/>
          <a:p>
            <a:pPr algn="r"/>
            <a:r>
              <a:rPr lang="en-US" dirty="0">
                <a:solidFill>
                  <a:schemeClr val="bg2">
                    <a:lumMod val="75000"/>
                  </a:schemeClr>
                </a:solidFill>
              </a:rPr>
              <a:t>Different types of context clues you in to how to better understand your data.  Understanding context will help you better craft the framework necessary to extract your data.</a:t>
            </a:r>
          </a:p>
        </p:txBody>
      </p:sp>
      <p:sp>
        <p:nvSpPr>
          <p:cNvPr id="2" name="According" hidden="1">
            <a:extLst>
              <a:ext uri="{FF2B5EF4-FFF2-40B4-BE49-F238E27FC236}">
                <a16:creationId xmlns:a16="http://schemas.microsoft.com/office/drawing/2014/main" id="{52F4512A-216C-41E7-FF75-01374EF48F70}"/>
              </a:ext>
            </a:extLst>
          </p:cNvPr>
          <p:cNvSpPr txBox="1">
            <a:spLocks/>
          </p:cNvSpPr>
          <p:nvPr/>
        </p:nvSpPr>
        <p:spPr>
          <a:xfrm>
            <a:off x="5879330" y="4457238"/>
            <a:ext cx="4495800" cy="434975"/>
          </a:xfrm>
          <a:prstGeom prst="rect">
            <a:avLst/>
          </a:prstGeom>
          <a:noFill/>
          <a:ln>
            <a:noFill/>
          </a:ln>
        </p:spPr>
        <p:txBody>
          <a:bodyPr vert="horz" lIns="91440" tIns="45720" rIns="91440" bIns="45720" rtlCol="0" anchor="b">
            <a:normAutofit fontScale="97500" lnSpcReduction="10000"/>
          </a:bodyPr>
          <a:lstStyle>
            <a:lvl1pPr algn="ctr" defTabSz="914400" rtl="0" eaLnBrk="1" latinLnBrk="0" hangingPunct="1">
              <a:lnSpc>
                <a:spcPct val="90000"/>
              </a:lnSpc>
              <a:spcBef>
                <a:spcPct val="0"/>
              </a:spcBef>
              <a:buNone/>
              <a:defRPr sz="4000" kern="1200" cap="all" baseline="0">
                <a:solidFill>
                  <a:schemeClr val="bg2"/>
                </a:solidFill>
                <a:latin typeface="+mj-lt"/>
                <a:ea typeface="+mj-ea"/>
                <a:cs typeface="+mj-cs"/>
              </a:defRPr>
            </a:lvl1pPr>
          </a:lstStyle>
          <a:p>
            <a:r>
              <a:rPr lang="en-US" sz="2800" cap="small" dirty="0">
                <a:solidFill>
                  <a:schemeClr val="accent2"/>
                </a:solidFill>
                <a:latin typeface="Roboto Bk" pitchFamily="2" charset="0"/>
                <a:ea typeface="Roboto Bk" pitchFamily="2" charset="0"/>
              </a:rPr>
              <a:t>Data Context</a:t>
            </a:r>
          </a:p>
        </p:txBody>
      </p:sp>
      <p:sp>
        <p:nvSpPr>
          <p:cNvPr id="19" name="Parallelogram 4" hidden="1">
            <a:extLst>
              <a:ext uri="{FF2B5EF4-FFF2-40B4-BE49-F238E27FC236}">
                <a16:creationId xmlns:a16="http://schemas.microsoft.com/office/drawing/2014/main" id="{BA01B7B2-463B-4DBE-D6EE-B58157BAC778}"/>
              </a:ext>
            </a:extLst>
          </p:cNvPr>
          <p:cNvSpPr>
            <a:spLocks/>
          </p:cNvSpPr>
          <p:nvPr/>
        </p:nvSpPr>
        <p:spPr>
          <a:xfrm>
            <a:off x="-315582" y="4385735"/>
            <a:ext cx="11954933" cy="1429808"/>
          </a:xfrm>
          <a:custGeom>
            <a:avLst/>
            <a:gdLst>
              <a:gd name="connsiteX0" fmla="*/ 0 w 8135408"/>
              <a:gd name="connsiteY0" fmla="*/ 7078133 h 7078133"/>
              <a:gd name="connsiteX1" fmla="*/ 1769533 w 8135408"/>
              <a:gd name="connsiteY1" fmla="*/ 0 h 7078133"/>
              <a:gd name="connsiteX2" fmla="*/ 8135408 w 8135408"/>
              <a:gd name="connsiteY2" fmla="*/ 0 h 7078133"/>
              <a:gd name="connsiteX3" fmla="*/ 6365875 w 8135408"/>
              <a:gd name="connsiteY3" fmla="*/ 7078133 h 7078133"/>
              <a:gd name="connsiteX4" fmla="*/ 0 w 8135408"/>
              <a:gd name="connsiteY4" fmla="*/ 7078133 h 7078133"/>
              <a:gd name="connsiteX0" fmla="*/ 0 w 6439958"/>
              <a:gd name="connsiteY0" fmla="*/ 7068608 h 7078133"/>
              <a:gd name="connsiteX1" fmla="*/ 74083 w 6439958"/>
              <a:gd name="connsiteY1" fmla="*/ 0 h 7078133"/>
              <a:gd name="connsiteX2" fmla="*/ 6439958 w 6439958"/>
              <a:gd name="connsiteY2" fmla="*/ 0 h 7078133"/>
              <a:gd name="connsiteX3" fmla="*/ 4670425 w 6439958"/>
              <a:gd name="connsiteY3" fmla="*/ 7078133 h 7078133"/>
              <a:gd name="connsiteX4" fmla="*/ 0 w 6439958"/>
              <a:gd name="connsiteY4" fmla="*/ 7068608 h 7078133"/>
              <a:gd name="connsiteX0" fmla="*/ 0 w 6401858"/>
              <a:gd name="connsiteY0" fmla="*/ 7068608 h 7078133"/>
              <a:gd name="connsiteX1" fmla="*/ 35983 w 6401858"/>
              <a:gd name="connsiteY1" fmla="*/ 0 h 7078133"/>
              <a:gd name="connsiteX2" fmla="*/ 6401858 w 6401858"/>
              <a:gd name="connsiteY2" fmla="*/ 0 h 7078133"/>
              <a:gd name="connsiteX3" fmla="*/ 4632325 w 6401858"/>
              <a:gd name="connsiteY3" fmla="*/ 7078133 h 7078133"/>
              <a:gd name="connsiteX4" fmla="*/ 0 w 6401858"/>
              <a:gd name="connsiteY4" fmla="*/ 7068608 h 7078133"/>
              <a:gd name="connsiteX0" fmla="*/ 49742 w 6365875"/>
              <a:gd name="connsiteY0" fmla="*/ 7078133 h 7078133"/>
              <a:gd name="connsiteX1" fmla="*/ 0 w 6365875"/>
              <a:gd name="connsiteY1" fmla="*/ 0 h 7078133"/>
              <a:gd name="connsiteX2" fmla="*/ 6365875 w 6365875"/>
              <a:gd name="connsiteY2" fmla="*/ 0 h 7078133"/>
              <a:gd name="connsiteX3" fmla="*/ 4596342 w 6365875"/>
              <a:gd name="connsiteY3" fmla="*/ 7078133 h 7078133"/>
              <a:gd name="connsiteX4" fmla="*/ 49742 w 6365875"/>
              <a:gd name="connsiteY4" fmla="*/ 7078133 h 7078133"/>
              <a:gd name="connsiteX0" fmla="*/ 21167 w 6365875"/>
              <a:gd name="connsiteY0" fmla="*/ 7078133 h 7078133"/>
              <a:gd name="connsiteX1" fmla="*/ 0 w 6365875"/>
              <a:gd name="connsiteY1" fmla="*/ 0 h 7078133"/>
              <a:gd name="connsiteX2" fmla="*/ 6365875 w 6365875"/>
              <a:gd name="connsiteY2" fmla="*/ 0 h 7078133"/>
              <a:gd name="connsiteX3" fmla="*/ 4596342 w 6365875"/>
              <a:gd name="connsiteY3" fmla="*/ 7078133 h 7078133"/>
              <a:gd name="connsiteX4" fmla="*/ 21167 w 6365875"/>
              <a:gd name="connsiteY4" fmla="*/ 7078133 h 7078133"/>
              <a:gd name="connsiteX0" fmla="*/ 11642 w 6365875"/>
              <a:gd name="connsiteY0" fmla="*/ 7087658 h 7087658"/>
              <a:gd name="connsiteX1" fmla="*/ 0 w 6365875"/>
              <a:gd name="connsiteY1" fmla="*/ 0 h 7087658"/>
              <a:gd name="connsiteX2" fmla="*/ 6365875 w 6365875"/>
              <a:gd name="connsiteY2" fmla="*/ 0 h 7087658"/>
              <a:gd name="connsiteX3" fmla="*/ 4596342 w 6365875"/>
              <a:gd name="connsiteY3" fmla="*/ 7078133 h 7087658"/>
              <a:gd name="connsiteX4" fmla="*/ 11642 w 6365875"/>
              <a:gd name="connsiteY4" fmla="*/ 7087658 h 7087658"/>
              <a:gd name="connsiteX0" fmla="*/ 11642 w 6365875"/>
              <a:gd name="connsiteY0" fmla="*/ 7097183 h 7097183"/>
              <a:gd name="connsiteX1" fmla="*/ 0 w 6365875"/>
              <a:gd name="connsiteY1" fmla="*/ 0 h 7097183"/>
              <a:gd name="connsiteX2" fmla="*/ 6365875 w 6365875"/>
              <a:gd name="connsiteY2" fmla="*/ 0 h 7097183"/>
              <a:gd name="connsiteX3" fmla="*/ 4596342 w 6365875"/>
              <a:gd name="connsiteY3" fmla="*/ 7078133 h 7097183"/>
              <a:gd name="connsiteX4" fmla="*/ 11642 w 6365875"/>
              <a:gd name="connsiteY4" fmla="*/ 7097183 h 7097183"/>
              <a:gd name="connsiteX0" fmla="*/ 2315 w 6366073"/>
              <a:gd name="connsiteY0" fmla="*/ 7097183 h 7097183"/>
              <a:gd name="connsiteX1" fmla="*/ 198 w 6366073"/>
              <a:gd name="connsiteY1" fmla="*/ 0 h 7097183"/>
              <a:gd name="connsiteX2" fmla="*/ 6366073 w 6366073"/>
              <a:gd name="connsiteY2" fmla="*/ 0 h 7097183"/>
              <a:gd name="connsiteX3" fmla="*/ 4596540 w 6366073"/>
              <a:gd name="connsiteY3" fmla="*/ 7078133 h 7097183"/>
              <a:gd name="connsiteX4" fmla="*/ 2315 w 6366073"/>
              <a:gd name="connsiteY4" fmla="*/ 7097183 h 7097183"/>
              <a:gd name="connsiteX0" fmla="*/ 11642 w 6365875"/>
              <a:gd name="connsiteY0" fmla="*/ 7068608 h 7078133"/>
              <a:gd name="connsiteX1" fmla="*/ 0 w 6365875"/>
              <a:gd name="connsiteY1" fmla="*/ 0 h 7078133"/>
              <a:gd name="connsiteX2" fmla="*/ 6365875 w 6365875"/>
              <a:gd name="connsiteY2" fmla="*/ 0 h 7078133"/>
              <a:gd name="connsiteX3" fmla="*/ 4596342 w 6365875"/>
              <a:gd name="connsiteY3" fmla="*/ 7078133 h 7078133"/>
              <a:gd name="connsiteX4" fmla="*/ 11642 w 6365875"/>
              <a:gd name="connsiteY4" fmla="*/ 7068608 h 7078133"/>
              <a:gd name="connsiteX0" fmla="*/ 21167 w 6365875"/>
              <a:gd name="connsiteY0" fmla="*/ 7087658 h 7087658"/>
              <a:gd name="connsiteX1" fmla="*/ 0 w 6365875"/>
              <a:gd name="connsiteY1" fmla="*/ 0 h 7087658"/>
              <a:gd name="connsiteX2" fmla="*/ 6365875 w 6365875"/>
              <a:gd name="connsiteY2" fmla="*/ 0 h 7087658"/>
              <a:gd name="connsiteX3" fmla="*/ 4596342 w 6365875"/>
              <a:gd name="connsiteY3" fmla="*/ 7078133 h 7087658"/>
              <a:gd name="connsiteX4" fmla="*/ 21167 w 6365875"/>
              <a:gd name="connsiteY4" fmla="*/ 7087658 h 7087658"/>
              <a:gd name="connsiteX0" fmla="*/ 2315 w 6366073"/>
              <a:gd name="connsiteY0" fmla="*/ 7087658 h 7087658"/>
              <a:gd name="connsiteX1" fmla="*/ 198 w 6366073"/>
              <a:gd name="connsiteY1" fmla="*/ 0 h 7087658"/>
              <a:gd name="connsiteX2" fmla="*/ 6366073 w 6366073"/>
              <a:gd name="connsiteY2" fmla="*/ 0 h 7087658"/>
              <a:gd name="connsiteX3" fmla="*/ 4596540 w 6366073"/>
              <a:gd name="connsiteY3" fmla="*/ 7078133 h 7087658"/>
              <a:gd name="connsiteX4" fmla="*/ 2315 w 6366073"/>
              <a:gd name="connsiteY4" fmla="*/ 7087658 h 7087658"/>
              <a:gd name="connsiteX0" fmla="*/ 2315 w 6366073"/>
              <a:gd name="connsiteY0" fmla="*/ 7068608 h 7078133"/>
              <a:gd name="connsiteX1" fmla="*/ 198 w 6366073"/>
              <a:gd name="connsiteY1" fmla="*/ 0 h 7078133"/>
              <a:gd name="connsiteX2" fmla="*/ 6366073 w 6366073"/>
              <a:gd name="connsiteY2" fmla="*/ 0 h 7078133"/>
              <a:gd name="connsiteX3" fmla="*/ 4596540 w 6366073"/>
              <a:gd name="connsiteY3" fmla="*/ 7078133 h 7078133"/>
              <a:gd name="connsiteX4" fmla="*/ 2315 w 6366073"/>
              <a:gd name="connsiteY4" fmla="*/ 7068608 h 7078133"/>
              <a:gd name="connsiteX0" fmla="*/ 2315 w 6366073"/>
              <a:gd name="connsiteY0" fmla="*/ 7078133 h 7078133"/>
              <a:gd name="connsiteX1" fmla="*/ 198 w 6366073"/>
              <a:gd name="connsiteY1" fmla="*/ 0 h 7078133"/>
              <a:gd name="connsiteX2" fmla="*/ 6366073 w 6366073"/>
              <a:gd name="connsiteY2" fmla="*/ 0 h 7078133"/>
              <a:gd name="connsiteX3" fmla="*/ 4596540 w 6366073"/>
              <a:gd name="connsiteY3" fmla="*/ 7078133 h 7078133"/>
              <a:gd name="connsiteX4" fmla="*/ 2315 w 6366073"/>
              <a:gd name="connsiteY4" fmla="*/ 7078133 h 7078133"/>
              <a:gd name="connsiteX0" fmla="*/ 2315 w 5270698"/>
              <a:gd name="connsiteY0" fmla="*/ 7078133 h 7078133"/>
              <a:gd name="connsiteX1" fmla="*/ 198 w 5270698"/>
              <a:gd name="connsiteY1" fmla="*/ 0 h 7078133"/>
              <a:gd name="connsiteX2" fmla="*/ 5270698 w 5270698"/>
              <a:gd name="connsiteY2" fmla="*/ 4343400 h 7078133"/>
              <a:gd name="connsiteX3" fmla="*/ 4596540 w 5270698"/>
              <a:gd name="connsiteY3" fmla="*/ 7078133 h 7078133"/>
              <a:gd name="connsiteX4" fmla="*/ 2315 w 5270698"/>
              <a:gd name="connsiteY4" fmla="*/ 7078133 h 7078133"/>
              <a:gd name="connsiteX0" fmla="*/ 2315 w 5270698"/>
              <a:gd name="connsiteY0" fmla="*/ 7078133 h 7078133"/>
              <a:gd name="connsiteX1" fmla="*/ 198 w 5270698"/>
              <a:gd name="connsiteY1" fmla="*/ 0 h 7078133"/>
              <a:gd name="connsiteX2" fmla="*/ 5270698 w 5270698"/>
              <a:gd name="connsiteY2" fmla="*/ 4343400 h 7078133"/>
              <a:gd name="connsiteX3" fmla="*/ 4920390 w 5270698"/>
              <a:gd name="connsiteY3" fmla="*/ 5773208 h 7078133"/>
              <a:gd name="connsiteX4" fmla="*/ 2315 w 5270698"/>
              <a:gd name="connsiteY4" fmla="*/ 7078133 h 7078133"/>
              <a:gd name="connsiteX0" fmla="*/ 220 w 5421003"/>
              <a:gd name="connsiteY0" fmla="*/ 5744633 h 5773208"/>
              <a:gd name="connsiteX1" fmla="*/ 150503 w 5421003"/>
              <a:gd name="connsiteY1" fmla="*/ 0 h 5773208"/>
              <a:gd name="connsiteX2" fmla="*/ 5421003 w 5421003"/>
              <a:gd name="connsiteY2" fmla="*/ 4343400 h 5773208"/>
              <a:gd name="connsiteX3" fmla="*/ 5070695 w 5421003"/>
              <a:gd name="connsiteY3" fmla="*/ 5773208 h 5773208"/>
              <a:gd name="connsiteX4" fmla="*/ 220 w 5421003"/>
              <a:gd name="connsiteY4" fmla="*/ 5744633 h 5773208"/>
              <a:gd name="connsiteX0" fmla="*/ 220 w 5421003"/>
              <a:gd name="connsiteY0" fmla="*/ 5773208 h 5773208"/>
              <a:gd name="connsiteX1" fmla="*/ 150503 w 5421003"/>
              <a:gd name="connsiteY1" fmla="*/ 0 h 5773208"/>
              <a:gd name="connsiteX2" fmla="*/ 5421003 w 5421003"/>
              <a:gd name="connsiteY2" fmla="*/ 4343400 h 5773208"/>
              <a:gd name="connsiteX3" fmla="*/ 5070695 w 5421003"/>
              <a:gd name="connsiteY3" fmla="*/ 5773208 h 5773208"/>
              <a:gd name="connsiteX4" fmla="*/ 220 w 5421003"/>
              <a:gd name="connsiteY4" fmla="*/ 5773208 h 5773208"/>
              <a:gd name="connsiteX0" fmla="*/ 72 w 5420855"/>
              <a:gd name="connsiteY0" fmla="*/ 2201333 h 2201333"/>
              <a:gd name="connsiteX1" fmla="*/ 502780 w 5420855"/>
              <a:gd name="connsiteY1" fmla="*/ 0 h 2201333"/>
              <a:gd name="connsiteX2" fmla="*/ 5420855 w 5420855"/>
              <a:gd name="connsiteY2" fmla="*/ 771525 h 2201333"/>
              <a:gd name="connsiteX3" fmla="*/ 5070547 w 5420855"/>
              <a:gd name="connsiteY3" fmla="*/ 2201333 h 2201333"/>
              <a:gd name="connsiteX4" fmla="*/ 72 w 5420855"/>
              <a:gd name="connsiteY4" fmla="*/ 2201333 h 2201333"/>
              <a:gd name="connsiteX0" fmla="*/ 68 w 5420851"/>
              <a:gd name="connsiteY0" fmla="*/ 2201333 h 2201333"/>
              <a:gd name="connsiteX1" fmla="*/ 502776 w 5420851"/>
              <a:gd name="connsiteY1" fmla="*/ 0 h 2201333"/>
              <a:gd name="connsiteX2" fmla="*/ 5420851 w 5420851"/>
              <a:gd name="connsiteY2" fmla="*/ 771525 h 2201333"/>
              <a:gd name="connsiteX3" fmla="*/ 5070543 w 5420851"/>
              <a:gd name="connsiteY3" fmla="*/ 2201333 h 2201333"/>
              <a:gd name="connsiteX4" fmla="*/ 68 w 5420851"/>
              <a:gd name="connsiteY4" fmla="*/ 2201333 h 2201333"/>
              <a:gd name="connsiteX0" fmla="*/ 0 w 5420783"/>
              <a:gd name="connsiteY0" fmla="*/ 2201333 h 2201333"/>
              <a:gd name="connsiteX1" fmla="*/ 502708 w 5420783"/>
              <a:gd name="connsiteY1" fmla="*/ 0 h 2201333"/>
              <a:gd name="connsiteX2" fmla="*/ 5420783 w 5420783"/>
              <a:gd name="connsiteY2" fmla="*/ 771525 h 2201333"/>
              <a:gd name="connsiteX3" fmla="*/ 5070475 w 5420783"/>
              <a:gd name="connsiteY3" fmla="*/ 2201333 h 2201333"/>
              <a:gd name="connsiteX4" fmla="*/ 0 w 5420783"/>
              <a:gd name="connsiteY4" fmla="*/ 2201333 h 2201333"/>
              <a:gd name="connsiteX0" fmla="*/ 2117 w 5422900"/>
              <a:gd name="connsiteY0" fmla="*/ 1439333 h 1439333"/>
              <a:gd name="connsiteX1" fmla="*/ 0 w 5422900"/>
              <a:gd name="connsiteY1" fmla="*/ 0 h 1439333"/>
              <a:gd name="connsiteX2" fmla="*/ 5422900 w 5422900"/>
              <a:gd name="connsiteY2" fmla="*/ 9525 h 1439333"/>
              <a:gd name="connsiteX3" fmla="*/ 5072592 w 5422900"/>
              <a:gd name="connsiteY3" fmla="*/ 1439333 h 1439333"/>
              <a:gd name="connsiteX4" fmla="*/ 2117 w 5422900"/>
              <a:gd name="connsiteY4" fmla="*/ 1439333 h 1439333"/>
              <a:gd name="connsiteX0" fmla="*/ 2117 w 5422900"/>
              <a:gd name="connsiteY0" fmla="*/ 1429808 h 1429808"/>
              <a:gd name="connsiteX1" fmla="*/ 0 w 5422900"/>
              <a:gd name="connsiteY1" fmla="*/ 0 h 1429808"/>
              <a:gd name="connsiteX2" fmla="*/ 5422900 w 5422900"/>
              <a:gd name="connsiteY2" fmla="*/ 0 h 1429808"/>
              <a:gd name="connsiteX3" fmla="*/ 5072592 w 5422900"/>
              <a:gd name="connsiteY3" fmla="*/ 1429808 h 1429808"/>
              <a:gd name="connsiteX4" fmla="*/ 2117 w 5422900"/>
              <a:gd name="connsiteY4" fmla="*/ 1429808 h 1429808"/>
              <a:gd name="connsiteX0" fmla="*/ 6507692 w 11928475"/>
              <a:gd name="connsiteY0" fmla="*/ 1439333 h 1439333"/>
              <a:gd name="connsiteX1" fmla="*/ 0 w 11928475"/>
              <a:gd name="connsiteY1" fmla="*/ 0 h 1439333"/>
              <a:gd name="connsiteX2" fmla="*/ 11928475 w 11928475"/>
              <a:gd name="connsiteY2" fmla="*/ 9525 h 1439333"/>
              <a:gd name="connsiteX3" fmla="*/ 11578167 w 11928475"/>
              <a:gd name="connsiteY3" fmla="*/ 1439333 h 1439333"/>
              <a:gd name="connsiteX4" fmla="*/ 6507692 w 11928475"/>
              <a:gd name="connsiteY4" fmla="*/ 1439333 h 1439333"/>
              <a:gd name="connsiteX0" fmla="*/ 6526742 w 11947525"/>
              <a:gd name="connsiteY0" fmla="*/ 1429808 h 1429808"/>
              <a:gd name="connsiteX1" fmla="*/ 0 w 11947525"/>
              <a:gd name="connsiteY1" fmla="*/ 0 h 1429808"/>
              <a:gd name="connsiteX2" fmla="*/ 11947525 w 11947525"/>
              <a:gd name="connsiteY2" fmla="*/ 0 h 1429808"/>
              <a:gd name="connsiteX3" fmla="*/ 11597217 w 11947525"/>
              <a:gd name="connsiteY3" fmla="*/ 1429808 h 1429808"/>
              <a:gd name="connsiteX4" fmla="*/ 6526742 w 11947525"/>
              <a:gd name="connsiteY4" fmla="*/ 1429808 h 1429808"/>
              <a:gd name="connsiteX0" fmla="*/ 6526742 w 11947525"/>
              <a:gd name="connsiteY0" fmla="*/ 1429808 h 1429808"/>
              <a:gd name="connsiteX1" fmla="*/ 0 w 11947525"/>
              <a:gd name="connsiteY1" fmla="*/ 0 h 1429808"/>
              <a:gd name="connsiteX2" fmla="*/ 11947525 w 11947525"/>
              <a:gd name="connsiteY2" fmla="*/ 0 h 1429808"/>
              <a:gd name="connsiteX3" fmla="*/ 11597217 w 11947525"/>
              <a:gd name="connsiteY3" fmla="*/ 1429808 h 1429808"/>
              <a:gd name="connsiteX4" fmla="*/ 6526742 w 11947525"/>
              <a:gd name="connsiteY4" fmla="*/ 1429808 h 1429808"/>
              <a:gd name="connsiteX0" fmla="*/ 0 w 11973983"/>
              <a:gd name="connsiteY0" fmla="*/ 1458383 h 1458383"/>
              <a:gd name="connsiteX1" fmla="*/ 26458 w 11973983"/>
              <a:gd name="connsiteY1" fmla="*/ 0 h 1458383"/>
              <a:gd name="connsiteX2" fmla="*/ 11973983 w 11973983"/>
              <a:gd name="connsiteY2" fmla="*/ 0 h 1458383"/>
              <a:gd name="connsiteX3" fmla="*/ 11623675 w 11973983"/>
              <a:gd name="connsiteY3" fmla="*/ 1429808 h 1458383"/>
              <a:gd name="connsiteX4" fmla="*/ 0 w 11973983"/>
              <a:gd name="connsiteY4" fmla="*/ 1458383 h 1458383"/>
              <a:gd name="connsiteX0" fmla="*/ 0 w 11964458"/>
              <a:gd name="connsiteY0" fmla="*/ 1439333 h 1439333"/>
              <a:gd name="connsiteX1" fmla="*/ 16933 w 11964458"/>
              <a:gd name="connsiteY1" fmla="*/ 0 h 1439333"/>
              <a:gd name="connsiteX2" fmla="*/ 11964458 w 11964458"/>
              <a:gd name="connsiteY2" fmla="*/ 0 h 1439333"/>
              <a:gd name="connsiteX3" fmla="*/ 11614150 w 11964458"/>
              <a:gd name="connsiteY3" fmla="*/ 1429808 h 1439333"/>
              <a:gd name="connsiteX4" fmla="*/ 0 w 11964458"/>
              <a:gd name="connsiteY4" fmla="*/ 1439333 h 1439333"/>
              <a:gd name="connsiteX0" fmla="*/ 0 w 11964458"/>
              <a:gd name="connsiteY0" fmla="*/ 1410758 h 1429808"/>
              <a:gd name="connsiteX1" fmla="*/ 16933 w 11964458"/>
              <a:gd name="connsiteY1" fmla="*/ 0 h 1429808"/>
              <a:gd name="connsiteX2" fmla="*/ 11964458 w 11964458"/>
              <a:gd name="connsiteY2" fmla="*/ 0 h 1429808"/>
              <a:gd name="connsiteX3" fmla="*/ 11614150 w 11964458"/>
              <a:gd name="connsiteY3" fmla="*/ 1429808 h 1429808"/>
              <a:gd name="connsiteX4" fmla="*/ 0 w 11964458"/>
              <a:gd name="connsiteY4" fmla="*/ 1410758 h 1429808"/>
              <a:gd name="connsiteX0" fmla="*/ 0 w 11973983"/>
              <a:gd name="connsiteY0" fmla="*/ 1420283 h 1429808"/>
              <a:gd name="connsiteX1" fmla="*/ 26458 w 11973983"/>
              <a:gd name="connsiteY1" fmla="*/ 0 h 1429808"/>
              <a:gd name="connsiteX2" fmla="*/ 11973983 w 11973983"/>
              <a:gd name="connsiteY2" fmla="*/ 0 h 1429808"/>
              <a:gd name="connsiteX3" fmla="*/ 11623675 w 11973983"/>
              <a:gd name="connsiteY3" fmla="*/ 1429808 h 1429808"/>
              <a:gd name="connsiteX4" fmla="*/ 0 w 11973983"/>
              <a:gd name="connsiteY4" fmla="*/ 1420283 h 1429808"/>
              <a:gd name="connsiteX0" fmla="*/ 0 w 11954933"/>
              <a:gd name="connsiteY0" fmla="*/ 1429808 h 1429808"/>
              <a:gd name="connsiteX1" fmla="*/ 7408 w 11954933"/>
              <a:gd name="connsiteY1" fmla="*/ 0 h 1429808"/>
              <a:gd name="connsiteX2" fmla="*/ 11954933 w 11954933"/>
              <a:gd name="connsiteY2" fmla="*/ 0 h 1429808"/>
              <a:gd name="connsiteX3" fmla="*/ 11604625 w 11954933"/>
              <a:gd name="connsiteY3" fmla="*/ 1429808 h 1429808"/>
              <a:gd name="connsiteX4" fmla="*/ 0 w 11954933"/>
              <a:gd name="connsiteY4" fmla="*/ 1429808 h 142980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954933" h="1429808">
                <a:moveTo>
                  <a:pt x="0" y="1429808"/>
                </a:moveTo>
                <a:cubicBezTo>
                  <a:pt x="21519" y="870655"/>
                  <a:pt x="4939" y="263878"/>
                  <a:pt x="7408" y="0"/>
                </a:cubicBezTo>
                <a:lnTo>
                  <a:pt x="11954933" y="0"/>
                </a:lnTo>
                <a:lnTo>
                  <a:pt x="11604625" y="1429808"/>
                </a:lnTo>
                <a:lnTo>
                  <a:pt x="0" y="1429808"/>
                </a:lnTo>
                <a:close/>
              </a:path>
            </a:pathLst>
          </a:custGeom>
          <a:solidFill>
            <a:schemeClr val="bg2">
              <a:lumMod val="25000"/>
            </a:schemeClr>
          </a:solidFill>
          <a:ln>
            <a:noFill/>
          </a:ln>
          <a:effectLst>
            <a:outerShdw blurRad="317500" dist="317500" algn="l"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40" name="Sub Title - box">
            <a:extLst>
              <a:ext uri="{FF2B5EF4-FFF2-40B4-BE49-F238E27FC236}">
                <a16:creationId xmlns:a16="http://schemas.microsoft.com/office/drawing/2014/main" id="{68B4BB10-C218-5A38-8B33-AAACB9CE50CA}"/>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816471" y="4369410"/>
            <a:ext cx="11087100" cy="1543050"/>
          </a:xfrm>
          <a:prstGeom prst="rect">
            <a:avLst/>
          </a:prstGeom>
          <a:effectLst>
            <a:outerShdw blurRad="317500" dist="317500" algn="l" rotWithShape="0">
              <a:prstClr val="black">
                <a:alpha val="15000"/>
              </a:prstClr>
            </a:outerShdw>
          </a:effectLst>
        </p:spPr>
      </p:pic>
      <p:sp>
        <p:nvSpPr>
          <p:cNvPr id="35" name="Sub Title Text">
            <a:extLst>
              <a:ext uri="{FF2B5EF4-FFF2-40B4-BE49-F238E27FC236}">
                <a16:creationId xmlns:a16="http://schemas.microsoft.com/office/drawing/2014/main" id="{6DE7B298-AFF7-8606-F623-C2FE84759973}"/>
              </a:ext>
            </a:extLst>
          </p:cNvPr>
          <p:cNvSpPr txBox="1">
            <a:spLocks/>
          </p:cNvSpPr>
          <p:nvPr/>
        </p:nvSpPr>
        <p:spPr>
          <a:xfrm>
            <a:off x="5319671" y="5004508"/>
            <a:ext cx="5563998" cy="835380"/>
          </a:xfrm>
          <a:prstGeom prst="rect">
            <a:avLst/>
          </a:prstGeom>
        </p:spPr>
        <p:txBody>
          <a:bodyPr/>
          <a:lstStyle>
            <a:lvl1pPr marL="0" indent="0" algn="r" defTabSz="914400" rtl="0" eaLnBrk="1" latinLnBrk="0" hangingPunct="1">
              <a:lnSpc>
                <a:spcPct val="90000"/>
              </a:lnSpc>
              <a:spcBef>
                <a:spcPts val="1000"/>
              </a:spcBef>
              <a:buFont typeface="Arial" panose="020B0604020202020204" pitchFamily="34" charset="0"/>
              <a:buNone/>
              <a:defRPr sz="1800" kern="1200">
                <a:solidFill>
                  <a:schemeClr val="bg2"/>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b="0" i="0" u="none" strike="noStrike" kern="1200" cap="none" spc="0" normalizeH="0" baseline="0" noProof="0" dirty="0">
                <a:ln>
                  <a:noFill/>
                </a:ln>
                <a:solidFill>
                  <a:srgbClr val="E0E0E0"/>
                </a:solidFill>
                <a:effectLst/>
                <a:uLnTx/>
                <a:uFillTx/>
                <a:latin typeface="Roboto"/>
                <a:ea typeface="+mn-ea"/>
                <a:cs typeface="+mn-cs"/>
              </a:rPr>
              <a:t>The newest Grooper version represents a new frontier in</a:t>
            </a:r>
            <a:r>
              <a:rPr kumimoji="0" lang="en-US" b="0" i="0" u="none" strike="noStrike" kern="1200" cap="none" spc="0" normalizeH="0" noProof="0" dirty="0">
                <a:ln>
                  <a:noFill/>
                </a:ln>
                <a:solidFill>
                  <a:srgbClr val="E0E0E0"/>
                </a:solidFill>
                <a:effectLst/>
                <a:uLnTx/>
                <a:uFillTx/>
                <a:latin typeface="Roboto"/>
                <a:ea typeface="+mn-ea"/>
                <a:cs typeface="+mn-cs"/>
              </a:rPr>
              <a:t> </a:t>
            </a:r>
            <a:r>
              <a:rPr kumimoji="0" lang="en-US" b="0" i="0" u="none" strike="noStrike" kern="1200" cap="none" spc="0" normalizeH="0" noProof="0" dirty="0" err="1">
                <a:ln>
                  <a:noFill/>
                </a:ln>
                <a:solidFill>
                  <a:srgbClr val="E0E0E0"/>
                </a:solidFill>
                <a:effectLst/>
                <a:uLnTx/>
                <a:uFillTx/>
                <a:latin typeface="Roboto"/>
                <a:ea typeface="+mn-ea"/>
                <a:cs typeface="+mn-cs"/>
              </a:rPr>
              <a:t>Grooper’s</a:t>
            </a:r>
            <a:r>
              <a:rPr kumimoji="0" lang="en-US" b="0" i="0" u="none" strike="noStrike" kern="1200" cap="none" spc="0" normalizeH="0" noProof="0" dirty="0">
                <a:ln>
                  <a:noFill/>
                </a:ln>
                <a:solidFill>
                  <a:srgbClr val="E0E0E0"/>
                </a:solidFill>
                <a:effectLst/>
                <a:uLnTx/>
                <a:uFillTx/>
                <a:latin typeface="Roboto"/>
                <a:ea typeface="+mn-ea"/>
                <a:cs typeface="+mn-cs"/>
              </a:rPr>
              <a:t> evolution. </a:t>
            </a:r>
            <a:r>
              <a:rPr lang="en-US" noProof="0" dirty="0">
                <a:solidFill>
                  <a:srgbClr val="E0E0E0"/>
                </a:solidFill>
                <a:latin typeface="Roboto"/>
              </a:rPr>
              <a:t>New AI based features accelerate Grooper design and capture.</a:t>
            </a:r>
            <a:endParaRPr kumimoji="0" lang="en-US" b="0" i="0" u="none" strike="noStrike" kern="1200" cap="none" spc="0" normalizeH="0" baseline="0" noProof="0" dirty="0">
              <a:ln>
                <a:noFill/>
              </a:ln>
              <a:solidFill>
                <a:srgbClr val="E0E0E0"/>
              </a:solidFill>
              <a:effectLst/>
              <a:uLnTx/>
              <a:uFillTx/>
              <a:latin typeface="Roboto"/>
              <a:ea typeface="+mn-ea"/>
              <a:cs typeface="+mn-cs"/>
            </a:endParaRPr>
          </a:p>
        </p:txBody>
      </p:sp>
      <p:sp>
        <p:nvSpPr>
          <p:cNvPr id="36" name="Sub Title">
            <a:extLst>
              <a:ext uri="{FF2B5EF4-FFF2-40B4-BE49-F238E27FC236}">
                <a16:creationId xmlns:a16="http://schemas.microsoft.com/office/drawing/2014/main" id="{B312C9B7-15B0-EC51-1A41-DD7A0E0EE96E}"/>
              </a:ext>
            </a:extLst>
          </p:cNvPr>
          <p:cNvSpPr txBox="1">
            <a:spLocks/>
          </p:cNvSpPr>
          <p:nvPr/>
        </p:nvSpPr>
        <p:spPr>
          <a:xfrm>
            <a:off x="5473467" y="4587913"/>
            <a:ext cx="5410202" cy="372780"/>
          </a:xfrm>
          <a:prstGeom prst="rect">
            <a:avLst/>
          </a:prstGeom>
        </p:spPr>
        <p:txBody>
          <a:bodyPr anchor="ctr"/>
          <a:lstStyle>
            <a:lvl1pPr marL="0" indent="0" algn="r" defTabSz="914400" rtl="0" eaLnBrk="1" latinLnBrk="0" hangingPunct="1">
              <a:lnSpc>
                <a:spcPct val="90000"/>
              </a:lnSpc>
              <a:spcBef>
                <a:spcPts val="1000"/>
              </a:spcBef>
              <a:buFont typeface="Arial" panose="020B0604020202020204" pitchFamily="34" charset="0"/>
              <a:buNone/>
              <a:defRPr sz="2800" kern="1200" cap="small" baseline="0">
                <a:solidFill>
                  <a:schemeClr val="accent1"/>
                </a:solidFill>
                <a:latin typeface="Roboto Black" pitchFamily="2" charset="0"/>
                <a:ea typeface="Roboto Black" pitchFamily="2" charset="0"/>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800" b="0" i="0" u="none" strike="noStrike" kern="1200" cap="small" spc="0" normalizeH="0" baseline="0" noProof="0" dirty="0">
                <a:ln>
                  <a:noFill/>
                </a:ln>
                <a:solidFill>
                  <a:srgbClr val="36B0A7"/>
                </a:solidFill>
                <a:effectLst/>
                <a:uLnTx/>
                <a:uFillTx/>
                <a:latin typeface="Roboto Black" pitchFamily="2" charset="0"/>
                <a:ea typeface="Roboto Black" pitchFamily="2" charset="0"/>
                <a:cs typeface="+mn-cs"/>
              </a:rPr>
              <a:t>What’s new in 2024?</a:t>
            </a:r>
          </a:p>
        </p:txBody>
      </p:sp>
      <p:pic>
        <p:nvPicPr>
          <p:cNvPr id="30" name="TITLE - parallelogram">
            <a:extLst>
              <a:ext uri="{FF2B5EF4-FFF2-40B4-BE49-F238E27FC236}">
                <a16:creationId xmlns:a16="http://schemas.microsoft.com/office/drawing/2014/main" id="{49593FF8-E346-A6B6-9EA8-85C4607DE2B1}"/>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4408726" y="-168122"/>
            <a:ext cx="10940175" cy="8818636"/>
          </a:xfrm>
          <a:prstGeom prst="rect">
            <a:avLst/>
          </a:prstGeom>
          <a:effectLst>
            <a:outerShdw blurRad="317500" dist="317500" algn="l" rotWithShape="0">
              <a:prstClr val="black">
                <a:alpha val="15000"/>
              </a:prstClr>
            </a:outerShdw>
          </a:effectLst>
        </p:spPr>
      </p:pic>
      <p:sp>
        <p:nvSpPr>
          <p:cNvPr id="14" name="TITLE - box">
            <a:extLst>
              <a:ext uri="{FF2B5EF4-FFF2-40B4-BE49-F238E27FC236}">
                <a16:creationId xmlns:a16="http://schemas.microsoft.com/office/drawing/2014/main" id="{24F3329E-F894-1F15-4E53-E37CE654657E}"/>
              </a:ext>
            </a:extLst>
          </p:cNvPr>
          <p:cNvSpPr/>
          <p:nvPr/>
        </p:nvSpPr>
        <p:spPr>
          <a:xfrm>
            <a:off x="-1596571" y="2196806"/>
            <a:ext cx="7070038" cy="707886"/>
          </a:xfrm>
          <a:prstGeom prst="rect">
            <a:avLst/>
          </a:prstGeom>
          <a:solidFill>
            <a:srgbClr val="3B3B3B"/>
          </a:solidFill>
          <a:ln>
            <a:noFill/>
          </a:ln>
          <a:effectLst>
            <a:outerShdw blurRad="63500" dist="63500" dir="2700000" algn="tl"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TITLE">
            <a:extLst>
              <a:ext uri="{FF2B5EF4-FFF2-40B4-BE49-F238E27FC236}">
                <a16:creationId xmlns:a16="http://schemas.microsoft.com/office/drawing/2014/main" id="{9CC19E13-7E93-A2C9-FCDF-B555EB2B3675}"/>
              </a:ext>
            </a:extLst>
          </p:cNvPr>
          <p:cNvSpPr txBox="1"/>
          <p:nvPr/>
        </p:nvSpPr>
        <p:spPr>
          <a:xfrm>
            <a:off x="631708" y="2196806"/>
            <a:ext cx="4902159" cy="707886"/>
          </a:xfrm>
          <a:prstGeom prst="rect">
            <a:avLst/>
          </a:prstGeom>
          <a:noFill/>
          <a:ln>
            <a:noFill/>
          </a:ln>
          <a:effectLst/>
        </p:spPr>
        <p:txBody>
          <a:bodyPr wrap="square" rtlCol="0">
            <a:spAutoFit/>
          </a:bodyPr>
          <a:lstStyle/>
          <a:p>
            <a:r>
              <a:rPr lang="en-US" sz="4000" cap="all" dirty="0">
                <a:solidFill>
                  <a:schemeClr val="bg2"/>
                </a:solidFill>
                <a:latin typeface="+mj-lt"/>
              </a:rPr>
              <a:t>2024 Overview</a:t>
            </a:r>
          </a:p>
        </p:txBody>
      </p:sp>
      <p:pic>
        <p:nvPicPr>
          <p:cNvPr id="4" name="Graphic 3">
            <a:extLst>
              <a:ext uri="{FF2B5EF4-FFF2-40B4-BE49-F238E27FC236}">
                <a16:creationId xmlns:a16="http://schemas.microsoft.com/office/drawing/2014/main" id="{20CA99C9-11C6-CFE1-3DF7-54A66F7DF057}"/>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6721742" y="812116"/>
            <a:ext cx="5181829" cy="1676474"/>
          </a:xfrm>
          <a:prstGeom prst="rect">
            <a:avLst/>
          </a:prstGeom>
        </p:spPr>
      </p:pic>
    </p:spTree>
    <p:extLst>
      <p:ext uri="{BB962C8B-B14F-4D97-AF65-F5344CB8AC3E}">
        <p14:creationId xmlns:p14="http://schemas.microsoft.com/office/powerpoint/2010/main" val="7928529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decel="100000"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1500" fill="hold"/>
                                        <p:tgtEl>
                                          <p:spTgt spid="8"/>
                                        </p:tgtEl>
                                        <p:attrNameLst>
                                          <p:attrName>ppt_x</p:attrName>
                                        </p:attrNameLst>
                                      </p:cBhvr>
                                      <p:tavLst>
                                        <p:tav tm="0">
                                          <p:val>
                                            <p:strVal val="1+#ppt_w/2"/>
                                          </p:val>
                                        </p:tav>
                                        <p:tav tm="100000">
                                          <p:val>
                                            <p:strVal val="#ppt_x"/>
                                          </p:val>
                                        </p:tav>
                                      </p:tavLst>
                                    </p:anim>
                                    <p:anim calcmode="lin" valueType="num">
                                      <p:cBhvr additive="base">
                                        <p:cTn id="8" dur="1500" fill="hold"/>
                                        <p:tgtEl>
                                          <p:spTgt spid="8"/>
                                        </p:tgtEl>
                                        <p:attrNameLst>
                                          <p:attrName>ppt_y</p:attrName>
                                        </p:attrNameLst>
                                      </p:cBhvr>
                                      <p:tavLst>
                                        <p:tav tm="0">
                                          <p:val>
                                            <p:strVal val="#ppt_y"/>
                                          </p:val>
                                        </p:tav>
                                        <p:tav tm="100000">
                                          <p:val>
                                            <p:strVal val="#ppt_y"/>
                                          </p:val>
                                        </p:tav>
                                      </p:tavLst>
                                    </p:anim>
                                  </p:childTnLst>
                                </p:cTn>
                              </p:par>
                              <p:par>
                                <p:cTn id="9" presetID="2" presetClass="entr" presetSubtype="2" decel="100000" fill="hold" grpId="0" nodeType="with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additive="base">
                                        <p:cTn id="11" dur="1500" fill="hold"/>
                                        <p:tgtEl>
                                          <p:spTgt spid="14"/>
                                        </p:tgtEl>
                                        <p:attrNameLst>
                                          <p:attrName>ppt_x</p:attrName>
                                        </p:attrNameLst>
                                      </p:cBhvr>
                                      <p:tavLst>
                                        <p:tav tm="0">
                                          <p:val>
                                            <p:strVal val="1+#ppt_w/2"/>
                                          </p:val>
                                        </p:tav>
                                        <p:tav tm="100000">
                                          <p:val>
                                            <p:strVal val="#ppt_x"/>
                                          </p:val>
                                        </p:tav>
                                      </p:tavLst>
                                    </p:anim>
                                    <p:anim calcmode="lin" valueType="num">
                                      <p:cBhvr additive="base">
                                        <p:cTn id="12" dur="1500" fill="hold"/>
                                        <p:tgtEl>
                                          <p:spTgt spid="14"/>
                                        </p:tgtEl>
                                        <p:attrNameLst>
                                          <p:attrName>ppt_y</p:attrName>
                                        </p:attrNameLst>
                                      </p:cBhvr>
                                      <p:tavLst>
                                        <p:tav tm="0">
                                          <p:val>
                                            <p:strVal val="#ppt_y"/>
                                          </p:val>
                                        </p:tav>
                                        <p:tav tm="100000">
                                          <p:val>
                                            <p:strVal val="#ppt_y"/>
                                          </p:val>
                                        </p:tav>
                                      </p:tavLst>
                                    </p:anim>
                                  </p:childTnLst>
                                </p:cTn>
                              </p:par>
                              <p:par>
                                <p:cTn id="13" presetID="2" presetClass="entr" presetSubtype="2" decel="100000" fill="hold" nodeType="withEffect">
                                  <p:stCondLst>
                                    <p:cond delay="0"/>
                                  </p:stCondLst>
                                  <p:childTnLst>
                                    <p:set>
                                      <p:cBhvr>
                                        <p:cTn id="14" dur="1" fill="hold">
                                          <p:stCondLst>
                                            <p:cond delay="0"/>
                                          </p:stCondLst>
                                        </p:cTn>
                                        <p:tgtEl>
                                          <p:spTgt spid="30"/>
                                        </p:tgtEl>
                                        <p:attrNameLst>
                                          <p:attrName>style.visibility</p:attrName>
                                        </p:attrNameLst>
                                      </p:cBhvr>
                                      <p:to>
                                        <p:strVal val="visible"/>
                                      </p:to>
                                    </p:set>
                                    <p:anim calcmode="lin" valueType="num">
                                      <p:cBhvr additive="base">
                                        <p:cTn id="15" dur="1500" fill="hold"/>
                                        <p:tgtEl>
                                          <p:spTgt spid="30"/>
                                        </p:tgtEl>
                                        <p:attrNameLst>
                                          <p:attrName>ppt_x</p:attrName>
                                        </p:attrNameLst>
                                      </p:cBhvr>
                                      <p:tavLst>
                                        <p:tav tm="0">
                                          <p:val>
                                            <p:strVal val="1+#ppt_w/2"/>
                                          </p:val>
                                        </p:tav>
                                        <p:tav tm="100000">
                                          <p:val>
                                            <p:strVal val="#ppt_x"/>
                                          </p:val>
                                        </p:tav>
                                      </p:tavLst>
                                    </p:anim>
                                    <p:anim calcmode="lin" valueType="num">
                                      <p:cBhvr additive="base">
                                        <p:cTn id="16" dur="1500" fill="hold"/>
                                        <p:tgtEl>
                                          <p:spTgt spid="30"/>
                                        </p:tgtEl>
                                        <p:attrNameLst>
                                          <p:attrName>ppt_y</p:attrName>
                                        </p:attrNameLst>
                                      </p:cBhvr>
                                      <p:tavLst>
                                        <p:tav tm="0">
                                          <p:val>
                                            <p:strVal val="#ppt_y"/>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2" decel="100000" fill="hold" grpId="0" nodeType="clickEffect">
                                  <p:stCondLst>
                                    <p:cond delay="0"/>
                                  </p:stCondLst>
                                  <p:childTnLst>
                                    <p:set>
                                      <p:cBhvr>
                                        <p:cTn id="20" dur="1" fill="hold">
                                          <p:stCondLst>
                                            <p:cond delay="0"/>
                                          </p:stCondLst>
                                        </p:cTn>
                                        <p:tgtEl>
                                          <p:spTgt spid="11"/>
                                        </p:tgtEl>
                                        <p:attrNameLst>
                                          <p:attrName>style.visibility</p:attrName>
                                        </p:attrNameLst>
                                      </p:cBhvr>
                                      <p:to>
                                        <p:strVal val="visible"/>
                                      </p:to>
                                    </p:set>
                                    <p:anim calcmode="lin" valueType="num">
                                      <p:cBhvr additive="base">
                                        <p:cTn id="21" dur="1500" fill="hold"/>
                                        <p:tgtEl>
                                          <p:spTgt spid="11"/>
                                        </p:tgtEl>
                                        <p:attrNameLst>
                                          <p:attrName>ppt_x</p:attrName>
                                        </p:attrNameLst>
                                      </p:cBhvr>
                                      <p:tavLst>
                                        <p:tav tm="0">
                                          <p:val>
                                            <p:strVal val="1+#ppt_w/2"/>
                                          </p:val>
                                        </p:tav>
                                        <p:tav tm="100000">
                                          <p:val>
                                            <p:strVal val="#ppt_x"/>
                                          </p:val>
                                        </p:tav>
                                      </p:tavLst>
                                    </p:anim>
                                    <p:anim calcmode="lin" valueType="num">
                                      <p:cBhvr additive="base">
                                        <p:cTn id="22" dur="1500" fill="hold"/>
                                        <p:tgtEl>
                                          <p:spTgt spid="11"/>
                                        </p:tgtEl>
                                        <p:attrNameLst>
                                          <p:attrName>ppt_y</p:attrName>
                                        </p:attrNameLst>
                                      </p:cBhvr>
                                      <p:tavLst>
                                        <p:tav tm="0">
                                          <p:val>
                                            <p:strVal val="#ppt_y"/>
                                          </p:val>
                                        </p:tav>
                                        <p:tav tm="100000">
                                          <p:val>
                                            <p:strVal val="#ppt_y"/>
                                          </p:val>
                                        </p:tav>
                                      </p:tavLst>
                                    </p:anim>
                                  </p:childTnLst>
                                </p:cTn>
                              </p:par>
                              <p:par>
                                <p:cTn id="23" presetID="2" presetClass="entr" presetSubtype="2" decel="100000" fill="hold" grpId="0" nodeType="withEffect">
                                  <p:stCondLst>
                                    <p:cond delay="0"/>
                                  </p:stCondLst>
                                  <p:childTnLst>
                                    <p:set>
                                      <p:cBhvr>
                                        <p:cTn id="24" dur="1" fill="hold">
                                          <p:stCondLst>
                                            <p:cond delay="0"/>
                                          </p:stCondLst>
                                        </p:cTn>
                                        <p:tgtEl>
                                          <p:spTgt spid="19"/>
                                        </p:tgtEl>
                                        <p:attrNameLst>
                                          <p:attrName>style.visibility</p:attrName>
                                        </p:attrNameLst>
                                      </p:cBhvr>
                                      <p:to>
                                        <p:strVal val="visible"/>
                                      </p:to>
                                    </p:set>
                                    <p:anim calcmode="lin" valueType="num">
                                      <p:cBhvr additive="base">
                                        <p:cTn id="25" dur="1500" fill="hold"/>
                                        <p:tgtEl>
                                          <p:spTgt spid="19"/>
                                        </p:tgtEl>
                                        <p:attrNameLst>
                                          <p:attrName>ppt_x</p:attrName>
                                        </p:attrNameLst>
                                      </p:cBhvr>
                                      <p:tavLst>
                                        <p:tav tm="0">
                                          <p:val>
                                            <p:strVal val="1+#ppt_w/2"/>
                                          </p:val>
                                        </p:tav>
                                        <p:tav tm="100000">
                                          <p:val>
                                            <p:strVal val="#ppt_x"/>
                                          </p:val>
                                        </p:tav>
                                      </p:tavLst>
                                    </p:anim>
                                    <p:anim calcmode="lin" valueType="num">
                                      <p:cBhvr additive="base">
                                        <p:cTn id="26" dur="1500" fill="hold"/>
                                        <p:tgtEl>
                                          <p:spTgt spid="19"/>
                                        </p:tgtEl>
                                        <p:attrNameLst>
                                          <p:attrName>ppt_y</p:attrName>
                                        </p:attrNameLst>
                                      </p:cBhvr>
                                      <p:tavLst>
                                        <p:tav tm="0">
                                          <p:val>
                                            <p:strVal val="#ppt_y"/>
                                          </p:val>
                                        </p:tav>
                                        <p:tav tm="100000">
                                          <p:val>
                                            <p:strVal val="#ppt_y"/>
                                          </p:val>
                                        </p:tav>
                                      </p:tavLst>
                                    </p:anim>
                                  </p:childTnLst>
                                </p:cTn>
                              </p:par>
                              <p:par>
                                <p:cTn id="27" presetID="2" presetClass="entr" presetSubtype="2" decel="100000" fill="hold" grpId="0" nodeType="withEffect">
                                  <p:stCondLst>
                                    <p:cond delay="0"/>
                                  </p:stCondLst>
                                  <p:childTnLst>
                                    <p:set>
                                      <p:cBhvr>
                                        <p:cTn id="28" dur="1" fill="hold">
                                          <p:stCondLst>
                                            <p:cond delay="0"/>
                                          </p:stCondLst>
                                        </p:cTn>
                                        <p:tgtEl>
                                          <p:spTgt spid="2"/>
                                        </p:tgtEl>
                                        <p:attrNameLst>
                                          <p:attrName>style.visibility</p:attrName>
                                        </p:attrNameLst>
                                      </p:cBhvr>
                                      <p:to>
                                        <p:strVal val="visible"/>
                                      </p:to>
                                    </p:set>
                                    <p:anim calcmode="lin" valueType="num">
                                      <p:cBhvr additive="base">
                                        <p:cTn id="29" dur="1500" fill="hold"/>
                                        <p:tgtEl>
                                          <p:spTgt spid="2"/>
                                        </p:tgtEl>
                                        <p:attrNameLst>
                                          <p:attrName>ppt_x</p:attrName>
                                        </p:attrNameLst>
                                      </p:cBhvr>
                                      <p:tavLst>
                                        <p:tav tm="0">
                                          <p:val>
                                            <p:strVal val="1+#ppt_w/2"/>
                                          </p:val>
                                        </p:tav>
                                        <p:tav tm="100000">
                                          <p:val>
                                            <p:strVal val="#ppt_x"/>
                                          </p:val>
                                        </p:tav>
                                      </p:tavLst>
                                    </p:anim>
                                    <p:anim calcmode="lin" valueType="num">
                                      <p:cBhvr additive="base">
                                        <p:cTn id="30" dur="1500" fill="hold"/>
                                        <p:tgtEl>
                                          <p:spTgt spid="2"/>
                                        </p:tgtEl>
                                        <p:attrNameLst>
                                          <p:attrName>ppt_y</p:attrName>
                                        </p:attrNameLst>
                                      </p:cBhvr>
                                      <p:tavLst>
                                        <p:tav tm="0">
                                          <p:val>
                                            <p:strVal val="#ppt_y"/>
                                          </p:val>
                                        </p:tav>
                                        <p:tav tm="100000">
                                          <p:val>
                                            <p:strVal val="#ppt_y"/>
                                          </p:val>
                                        </p:tav>
                                      </p:tavLst>
                                    </p:anim>
                                  </p:childTnLst>
                                </p:cTn>
                              </p:par>
                              <p:par>
                                <p:cTn id="31" presetID="2" presetClass="entr" presetSubtype="8" decel="100000" fill="hold" grpId="0" nodeType="withEffect">
                                  <p:stCondLst>
                                    <p:cond delay="1000"/>
                                  </p:stCondLst>
                                  <p:childTnLst>
                                    <p:set>
                                      <p:cBhvr>
                                        <p:cTn id="32" dur="1" fill="hold">
                                          <p:stCondLst>
                                            <p:cond delay="0"/>
                                          </p:stCondLst>
                                        </p:cTn>
                                        <p:tgtEl>
                                          <p:spTgt spid="36"/>
                                        </p:tgtEl>
                                        <p:attrNameLst>
                                          <p:attrName>style.visibility</p:attrName>
                                        </p:attrNameLst>
                                      </p:cBhvr>
                                      <p:to>
                                        <p:strVal val="visible"/>
                                      </p:to>
                                    </p:set>
                                    <p:anim calcmode="lin" valueType="num">
                                      <p:cBhvr additive="base">
                                        <p:cTn id="33" dur="1500" fill="hold"/>
                                        <p:tgtEl>
                                          <p:spTgt spid="36"/>
                                        </p:tgtEl>
                                        <p:attrNameLst>
                                          <p:attrName>ppt_x</p:attrName>
                                        </p:attrNameLst>
                                      </p:cBhvr>
                                      <p:tavLst>
                                        <p:tav tm="0">
                                          <p:val>
                                            <p:strVal val="0-#ppt_w/2"/>
                                          </p:val>
                                        </p:tav>
                                        <p:tav tm="100000">
                                          <p:val>
                                            <p:strVal val="#ppt_x"/>
                                          </p:val>
                                        </p:tav>
                                      </p:tavLst>
                                    </p:anim>
                                    <p:anim calcmode="lin" valueType="num">
                                      <p:cBhvr additive="base">
                                        <p:cTn id="34" dur="1500" fill="hold"/>
                                        <p:tgtEl>
                                          <p:spTgt spid="36"/>
                                        </p:tgtEl>
                                        <p:attrNameLst>
                                          <p:attrName>ppt_y</p:attrName>
                                        </p:attrNameLst>
                                      </p:cBhvr>
                                      <p:tavLst>
                                        <p:tav tm="0">
                                          <p:val>
                                            <p:strVal val="#ppt_y"/>
                                          </p:val>
                                        </p:tav>
                                        <p:tav tm="100000">
                                          <p:val>
                                            <p:strVal val="#ppt_y"/>
                                          </p:val>
                                        </p:tav>
                                      </p:tavLst>
                                    </p:anim>
                                  </p:childTnLst>
                                </p:cTn>
                              </p:par>
                              <p:par>
                                <p:cTn id="35" presetID="2" presetClass="entr" presetSubtype="8" decel="100000" fill="hold" nodeType="withEffect">
                                  <p:stCondLst>
                                    <p:cond delay="1000"/>
                                  </p:stCondLst>
                                  <p:childTnLst>
                                    <p:set>
                                      <p:cBhvr>
                                        <p:cTn id="36" dur="1" fill="hold">
                                          <p:stCondLst>
                                            <p:cond delay="0"/>
                                          </p:stCondLst>
                                        </p:cTn>
                                        <p:tgtEl>
                                          <p:spTgt spid="40"/>
                                        </p:tgtEl>
                                        <p:attrNameLst>
                                          <p:attrName>style.visibility</p:attrName>
                                        </p:attrNameLst>
                                      </p:cBhvr>
                                      <p:to>
                                        <p:strVal val="visible"/>
                                      </p:to>
                                    </p:set>
                                    <p:anim calcmode="lin" valueType="num">
                                      <p:cBhvr additive="base">
                                        <p:cTn id="37" dur="1500" fill="hold"/>
                                        <p:tgtEl>
                                          <p:spTgt spid="40"/>
                                        </p:tgtEl>
                                        <p:attrNameLst>
                                          <p:attrName>ppt_x</p:attrName>
                                        </p:attrNameLst>
                                      </p:cBhvr>
                                      <p:tavLst>
                                        <p:tav tm="0">
                                          <p:val>
                                            <p:strVal val="0-#ppt_w/2"/>
                                          </p:val>
                                        </p:tav>
                                        <p:tav tm="100000">
                                          <p:val>
                                            <p:strVal val="#ppt_x"/>
                                          </p:val>
                                        </p:tav>
                                      </p:tavLst>
                                    </p:anim>
                                    <p:anim calcmode="lin" valueType="num">
                                      <p:cBhvr additive="base">
                                        <p:cTn id="38" dur="1500" fill="hold"/>
                                        <p:tgtEl>
                                          <p:spTgt spid="40"/>
                                        </p:tgtEl>
                                        <p:attrNameLst>
                                          <p:attrName>ppt_y</p:attrName>
                                        </p:attrNameLst>
                                      </p:cBhvr>
                                      <p:tavLst>
                                        <p:tav tm="0">
                                          <p:val>
                                            <p:strVal val="#ppt_y"/>
                                          </p:val>
                                        </p:tav>
                                        <p:tav tm="100000">
                                          <p:val>
                                            <p:strVal val="#ppt_y"/>
                                          </p:val>
                                        </p:tav>
                                      </p:tavLst>
                                    </p:anim>
                                  </p:childTnLst>
                                </p:cTn>
                              </p:par>
                              <p:par>
                                <p:cTn id="39" presetID="2" presetClass="entr" presetSubtype="8" decel="100000" fill="hold" grpId="0" nodeType="withEffect">
                                  <p:stCondLst>
                                    <p:cond delay="1000"/>
                                  </p:stCondLst>
                                  <p:childTnLst>
                                    <p:set>
                                      <p:cBhvr>
                                        <p:cTn id="40" dur="1" fill="hold">
                                          <p:stCondLst>
                                            <p:cond delay="0"/>
                                          </p:stCondLst>
                                        </p:cTn>
                                        <p:tgtEl>
                                          <p:spTgt spid="35"/>
                                        </p:tgtEl>
                                        <p:attrNameLst>
                                          <p:attrName>style.visibility</p:attrName>
                                        </p:attrNameLst>
                                      </p:cBhvr>
                                      <p:to>
                                        <p:strVal val="visible"/>
                                      </p:to>
                                    </p:set>
                                    <p:anim calcmode="lin" valueType="num">
                                      <p:cBhvr additive="base">
                                        <p:cTn id="41" dur="1500" fill="hold"/>
                                        <p:tgtEl>
                                          <p:spTgt spid="35"/>
                                        </p:tgtEl>
                                        <p:attrNameLst>
                                          <p:attrName>ppt_x</p:attrName>
                                        </p:attrNameLst>
                                      </p:cBhvr>
                                      <p:tavLst>
                                        <p:tav tm="0">
                                          <p:val>
                                            <p:strVal val="0-#ppt_w/2"/>
                                          </p:val>
                                        </p:tav>
                                        <p:tav tm="100000">
                                          <p:val>
                                            <p:strVal val="#ppt_x"/>
                                          </p:val>
                                        </p:tav>
                                      </p:tavLst>
                                    </p:anim>
                                    <p:anim calcmode="lin" valueType="num">
                                      <p:cBhvr additive="base">
                                        <p:cTn id="42" dur="1500" fill="hold"/>
                                        <p:tgtEl>
                                          <p:spTgt spid="3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2" grpId="0"/>
      <p:bldP spid="19" grpId="0" animBg="1"/>
      <p:bldP spid="35" grpId="0"/>
      <p:bldP spid="36" grpId="0"/>
      <p:bldP spid="14" grpId="0" animBg="1"/>
      <p:bldP spid="8" grpId="0"/>
    </p:bldLst>
  </p:timing>
</p:sld>
</file>

<file path=ppt/slides/slide10.xml><?xml version="1.0" encoding="utf-8"?>
<p:sld xmlns:a="http://schemas.openxmlformats.org/drawingml/2006/main" xmlns:r="http://schemas.openxmlformats.org/officeDocument/2006/relationships" xmlns:p="http://schemas.openxmlformats.org/presentationml/2006/main">
  <p:cSld>
    <p:bg>
      <p:bgPr>
        <a:gradFill>
          <a:gsLst>
            <a:gs pos="0">
              <a:schemeClr val="accent5">
                <a:lumMod val="50000"/>
              </a:schemeClr>
            </a:gs>
            <a:gs pos="100000">
              <a:srgbClr val="191919"/>
            </a:gs>
          </a:gsLst>
          <a:lin ang="5400000" scaled="1"/>
        </a:gradFill>
        <a:effectLst/>
      </p:bgPr>
    </p:bg>
    <p:spTree>
      <p:nvGrpSpPr>
        <p:cNvPr id="1" name=""/>
        <p:cNvGrpSpPr/>
        <p:nvPr/>
      </p:nvGrpSpPr>
      <p:grpSpPr>
        <a:xfrm>
          <a:off x="0" y="0"/>
          <a:ext cx="0" cy="0"/>
          <a:chOff x="0" y="0"/>
          <a:chExt cx="0" cy="0"/>
        </a:xfrm>
      </p:grpSpPr>
      <p:pic>
        <p:nvPicPr>
          <p:cNvPr id="7" name="Graphic 6">
            <a:extLst>
              <a:ext uri="{FF2B5EF4-FFF2-40B4-BE49-F238E27FC236}">
                <a16:creationId xmlns:a16="http://schemas.microsoft.com/office/drawing/2014/main" id="{ACB1CC5F-FF47-6E43-8B69-BFA78DBC9B0F}"/>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2082968" y="1523065"/>
            <a:ext cx="11956937" cy="4949339"/>
          </a:xfrm>
          <a:prstGeom prst="rect">
            <a:avLst/>
          </a:prstGeom>
          <a:effectLst>
            <a:outerShdw blurRad="317500" dist="317500" dir="2700000" algn="l" rotWithShape="0">
              <a:prstClr val="black">
                <a:alpha val="15000"/>
              </a:prstClr>
            </a:outerShdw>
          </a:effectLst>
        </p:spPr>
      </p:pic>
      <p:grpSp>
        <p:nvGrpSpPr>
          <p:cNvPr id="46" name="Group 45">
            <a:extLst>
              <a:ext uri="{FF2B5EF4-FFF2-40B4-BE49-F238E27FC236}">
                <a16:creationId xmlns:a16="http://schemas.microsoft.com/office/drawing/2014/main" id="{19C4FD5C-1B49-97E3-B987-D1EBD7EFA08F}"/>
              </a:ext>
            </a:extLst>
          </p:cNvPr>
          <p:cNvGrpSpPr/>
          <p:nvPr/>
        </p:nvGrpSpPr>
        <p:grpSpPr>
          <a:xfrm>
            <a:off x="-617767" y="293967"/>
            <a:ext cx="12285892" cy="958821"/>
            <a:chOff x="-617767" y="293967"/>
            <a:chExt cx="12285892" cy="958821"/>
          </a:xfrm>
        </p:grpSpPr>
        <p:cxnSp>
          <p:nvCxnSpPr>
            <p:cNvPr id="47" name="Straight Connector 46">
              <a:extLst>
                <a:ext uri="{FF2B5EF4-FFF2-40B4-BE49-F238E27FC236}">
                  <a16:creationId xmlns:a16="http://schemas.microsoft.com/office/drawing/2014/main" id="{059B86A0-F8FC-9CFC-0495-B18470B8E64D}"/>
                </a:ext>
              </a:extLst>
            </p:cNvPr>
            <p:cNvCxnSpPr>
              <a:cxnSpLocks/>
            </p:cNvCxnSpPr>
            <p:nvPr/>
          </p:nvCxnSpPr>
          <p:spPr>
            <a:xfrm>
              <a:off x="1262743" y="1200155"/>
              <a:ext cx="10405382" cy="0"/>
            </a:xfrm>
            <a:prstGeom prst="line">
              <a:avLst/>
            </a:prstGeom>
            <a:ln w="15875">
              <a:solidFill>
                <a:schemeClr val="bg2">
                  <a:lumMod val="50000"/>
                </a:schemeClr>
              </a:soli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pic>
          <p:nvPicPr>
            <p:cNvPr id="49" name="Graphic 48">
              <a:extLst>
                <a:ext uri="{FF2B5EF4-FFF2-40B4-BE49-F238E27FC236}">
                  <a16:creationId xmlns:a16="http://schemas.microsoft.com/office/drawing/2014/main" id="{80E4626A-DC4D-0E79-9BB9-EDCA204D0823}"/>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617767" y="293967"/>
              <a:ext cx="2332267" cy="958821"/>
            </a:xfrm>
            <a:prstGeom prst="rect">
              <a:avLst/>
            </a:prstGeom>
            <a:effectLst>
              <a:outerShdw blurRad="317500" dist="317500" dir="2700000" algn="l" rotWithShape="0">
                <a:prstClr val="black">
                  <a:alpha val="15000"/>
                </a:prstClr>
              </a:outerShdw>
            </a:effectLst>
          </p:spPr>
        </p:pic>
      </p:grpSp>
      <p:pic>
        <p:nvPicPr>
          <p:cNvPr id="8" name="Grooper G" descr="Logo, icon&#10;&#10;Description automatically generated">
            <a:extLst>
              <a:ext uri="{FF2B5EF4-FFF2-40B4-BE49-F238E27FC236}">
                <a16:creationId xmlns:a16="http://schemas.microsoft.com/office/drawing/2014/main" id="{2515A8FD-AFB9-FC16-44F3-D1CDACA56FFC}"/>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01650" y="342904"/>
            <a:ext cx="651511" cy="857251"/>
          </a:xfrm>
          <a:prstGeom prst="rect">
            <a:avLst/>
          </a:prstGeom>
          <a:effectLst>
            <a:outerShdw blurRad="63500" dist="63500" dir="2700000" algn="tl" rotWithShape="0">
              <a:prstClr val="black">
                <a:alpha val="25000"/>
              </a:prstClr>
            </a:outerShdw>
          </a:effectLst>
        </p:spPr>
      </p:pic>
      <p:sp>
        <p:nvSpPr>
          <p:cNvPr id="2" name="What is?">
            <a:extLst>
              <a:ext uri="{FF2B5EF4-FFF2-40B4-BE49-F238E27FC236}">
                <a16:creationId xmlns:a16="http://schemas.microsoft.com/office/drawing/2014/main" id="{549DB5DA-E735-8EBC-5862-E67FD1CAE6C3}"/>
              </a:ext>
            </a:extLst>
          </p:cNvPr>
          <p:cNvSpPr txBox="1"/>
          <p:nvPr/>
        </p:nvSpPr>
        <p:spPr>
          <a:xfrm>
            <a:off x="1896111" y="417577"/>
            <a:ext cx="6993890" cy="707886"/>
          </a:xfrm>
          <a:prstGeom prst="rect">
            <a:avLst/>
          </a:prstGeom>
          <a:noFill/>
          <a:effectLst/>
        </p:spPr>
        <p:txBody>
          <a:bodyPr wrap="square" rtlCol="0">
            <a:spAutoFit/>
          </a:bodyPr>
          <a:lstStyle>
            <a:defPPr>
              <a:defRPr lang="en-US"/>
            </a:defPPr>
            <a:lvl1pPr>
              <a:defRPr sz="4000" cap="all">
                <a:solidFill>
                  <a:schemeClr val="bg2"/>
                </a:solidFill>
                <a:latin typeface="+mj-lt"/>
              </a:defRPr>
            </a:lvl1pPr>
          </a:lstStyle>
          <a:p>
            <a:r>
              <a:rPr lang="en-US" dirty="0">
                <a:solidFill>
                  <a:schemeClr val="tx1">
                    <a:lumMod val="20000"/>
                    <a:lumOff val="80000"/>
                  </a:schemeClr>
                </a:solidFill>
              </a:rPr>
              <a:t>Batch Redesign</a:t>
            </a:r>
          </a:p>
        </p:txBody>
      </p:sp>
      <p:grpSp>
        <p:nvGrpSpPr>
          <p:cNvPr id="16" name="Group 15">
            <a:extLst>
              <a:ext uri="{FF2B5EF4-FFF2-40B4-BE49-F238E27FC236}">
                <a16:creationId xmlns:a16="http://schemas.microsoft.com/office/drawing/2014/main" id="{934CAAA9-48E8-1B8A-1721-BFEC20621B09}"/>
              </a:ext>
            </a:extLst>
          </p:cNvPr>
          <p:cNvGrpSpPr/>
          <p:nvPr/>
        </p:nvGrpSpPr>
        <p:grpSpPr>
          <a:xfrm>
            <a:off x="5425427" y="1844734"/>
            <a:ext cx="5765800" cy="523220"/>
            <a:chOff x="2697480" y="1704407"/>
            <a:chExt cx="5829300" cy="523220"/>
          </a:xfrm>
          <a:effectLst>
            <a:outerShdw blurRad="50800" dist="38100" dir="2700000" algn="tl" rotWithShape="0">
              <a:prstClr val="black">
                <a:alpha val="40000"/>
              </a:prstClr>
            </a:outerShdw>
          </a:effectLst>
        </p:grpSpPr>
        <p:sp>
          <p:nvSpPr>
            <p:cNvPr id="17" name="TextBox 16">
              <a:extLst>
                <a:ext uri="{FF2B5EF4-FFF2-40B4-BE49-F238E27FC236}">
                  <a16:creationId xmlns:a16="http://schemas.microsoft.com/office/drawing/2014/main" id="{6064866C-FC21-F7BC-96CF-A1D337BFDC97}"/>
                </a:ext>
              </a:extLst>
            </p:cNvPr>
            <p:cNvSpPr txBox="1"/>
            <p:nvPr/>
          </p:nvSpPr>
          <p:spPr>
            <a:xfrm>
              <a:off x="2697480" y="1704407"/>
              <a:ext cx="5829300" cy="523220"/>
            </a:xfrm>
            <a:prstGeom prst="rect">
              <a:avLst/>
            </a:prstGeom>
            <a:noFill/>
          </p:spPr>
          <p:txBody>
            <a:bodyPr wrap="square" rtlCol="0">
              <a:spAutoFit/>
            </a:bodyPr>
            <a:lstStyle/>
            <a:p>
              <a:pPr algn="ctr"/>
              <a:r>
                <a:rPr lang="en-US" sz="2800" cap="small" dirty="0">
                  <a:latin typeface="Roboto Bk" pitchFamily="2" charset="0"/>
                  <a:ea typeface="Roboto Bk" pitchFamily="2" charset="0"/>
                </a:rPr>
                <a:t>New suite of testing tools</a:t>
              </a:r>
            </a:p>
          </p:txBody>
        </p:sp>
        <p:cxnSp>
          <p:nvCxnSpPr>
            <p:cNvPr id="18" name="Straight Connector 17">
              <a:extLst>
                <a:ext uri="{FF2B5EF4-FFF2-40B4-BE49-F238E27FC236}">
                  <a16:creationId xmlns:a16="http://schemas.microsoft.com/office/drawing/2014/main" id="{75CC2490-8587-D636-5C53-6028C363ADAA}"/>
                </a:ext>
              </a:extLst>
            </p:cNvPr>
            <p:cNvCxnSpPr>
              <a:cxnSpLocks/>
            </p:cNvCxnSpPr>
            <p:nvPr/>
          </p:nvCxnSpPr>
          <p:spPr>
            <a:xfrm>
              <a:off x="2697480" y="2227627"/>
              <a:ext cx="5829300" cy="0"/>
            </a:xfrm>
            <a:prstGeom prst="line">
              <a:avLst/>
            </a:prstGeom>
            <a:ln w="22225">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4" name="Content Placeholder 2">
            <a:extLst>
              <a:ext uri="{FF2B5EF4-FFF2-40B4-BE49-F238E27FC236}">
                <a16:creationId xmlns:a16="http://schemas.microsoft.com/office/drawing/2014/main" id="{FD42187C-B6B1-1726-7430-EBEE0E5D0996}"/>
              </a:ext>
            </a:extLst>
          </p:cNvPr>
          <p:cNvSpPr txBox="1">
            <a:spLocks/>
          </p:cNvSpPr>
          <p:nvPr/>
        </p:nvSpPr>
        <p:spPr>
          <a:xfrm>
            <a:off x="4869153" y="2626790"/>
            <a:ext cx="6878348" cy="3813633"/>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000" dirty="0">
                <a:solidFill>
                  <a:schemeClr val="tx1">
                    <a:lumMod val="20000"/>
                    <a:lumOff val="80000"/>
                  </a:schemeClr>
                </a:solidFill>
              </a:rPr>
              <a:t>As an effect of this redesign, you can’t test Batches using the local copy of a Batch Process.</a:t>
            </a:r>
          </a:p>
          <a:p>
            <a:r>
              <a:rPr lang="en-US" sz="2000" dirty="0">
                <a:solidFill>
                  <a:schemeClr val="tx1">
                    <a:lumMod val="20000"/>
                    <a:lumOff val="80000"/>
                  </a:schemeClr>
                </a:solidFill>
              </a:rPr>
              <a:t>A new suite of testing tools has been added to replace and supplement this style of testing:</a:t>
            </a:r>
          </a:p>
          <a:p>
            <a:pPr lvl="1"/>
            <a:r>
              <a:rPr lang="en-US" sz="1800" dirty="0">
                <a:solidFill>
                  <a:schemeClr val="tx1">
                    <a:lumMod val="20000"/>
                    <a:lumOff val="80000"/>
                  </a:schemeClr>
                </a:solidFill>
              </a:rPr>
              <a:t>Selecting a published Batch Process, you can test Batches in the Production branch.</a:t>
            </a:r>
          </a:p>
          <a:p>
            <a:pPr lvl="1"/>
            <a:r>
              <a:rPr lang="en-US" sz="1800" dirty="0">
                <a:solidFill>
                  <a:schemeClr val="tx1">
                    <a:lumMod val="20000"/>
                    <a:lumOff val="80000"/>
                  </a:schemeClr>
                </a:solidFill>
              </a:rPr>
              <a:t>Production Batches have a “Go to Process“ button.  This will navigate to the Batch’s referenced process and set that Batch in the Activity Tester</a:t>
            </a:r>
          </a:p>
          <a:p>
            <a:pPr lvl="1"/>
            <a:r>
              <a:rPr lang="en-US" sz="1800" dirty="0">
                <a:solidFill>
                  <a:schemeClr val="tx1">
                    <a:lumMod val="20000"/>
                    <a:lumOff val="80000"/>
                  </a:schemeClr>
                </a:solidFill>
              </a:rPr>
              <a:t>Published Batch Processes now have a “Batches” tab. This will show a list of all production Batches currently using the Batch Process.</a:t>
            </a:r>
          </a:p>
        </p:txBody>
      </p:sp>
      <p:grpSp>
        <p:nvGrpSpPr>
          <p:cNvPr id="34" name="Group 33">
            <a:extLst>
              <a:ext uri="{FF2B5EF4-FFF2-40B4-BE49-F238E27FC236}">
                <a16:creationId xmlns:a16="http://schemas.microsoft.com/office/drawing/2014/main" id="{A8D735F3-E7CB-5444-02D7-A58B29FCCB18}"/>
              </a:ext>
            </a:extLst>
          </p:cNvPr>
          <p:cNvGrpSpPr/>
          <p:nvPr/>
        </p:nvGrpSpPr>
        <p:grpSpPr>
          <a:xfrm>
            <a:off x="432867" y="2031651"/>
            <a:ext cx="4474386" cy="3877092"/>
            <a:chOff x="432867" y="1627120"/>
            <a:chExt cx="4474386" cy="3877092"/>
          </a:xfrm>
        </p:grpSpPr>
        <p:pic>
          <p:nvPicPr>
            <p:cNvPr id="23" name="Picture 22">
              <a:extLst>
                <a:ext uri="{FF2B5EF4-FFF2-40B4-BE49-F238E27FC236}">
                  <a16:creationId xmlns:a16="http://schemas.microsoft.com/office/drawing/2014/main" id="{4F320F8D-52C3-C47B-B1A4-E83F06DAD389}"/>
                </a:ext>
              </a:extLst>
            </p:cNvPr>
            <p:cNvPicPr>
              <a:picLocks noChangeAspect="1"/>
            </p:cNvPicPr>
            <p:nvPr/>
          </p:nvPicPr>
          <p:blipFill>
            <a:blip r:embed="rId8"/>
            <a:stretch>
              <a:fillRect/>
            </a:stretch>
          </p:blipFill>
          <p:spPr>
            <a:xfrm>
              <a:off x="432867" y="2141470"/>
              <a:ext cx="4287763" cy="2789543"/>
            </a:xfrm>
            <a:prstGeom prst="rect">
              <a:avLst/>
            </a:prstGeom>
            <a:ln w="19050">
              <a:solidFill>
                <a:schemeClr val="accent2"/>
              </a:solidFill>
            </a:ln>
            <a:effectLst>
              <a:outerShdw blurRad="50800" dist="38100" dir="2700000" algn="tl" rotWithShape="0">
                <a:prstClr val="black">
                  <a:alpha val="40000"/>
                </a:prstClr>
              </a:outerShdw>
            </a:effectLst>
          </p:spPr>
        </p:pic>
        <p:grpSp>
          <p:nvGrpSpPr>
            <p:cNvPr id="25" name="Group 24">
              <a:extLst>
                <a:ext uri="{FF2B5EF4-FFF2-40B4-BE49-F238E27FC236}">
                  <a16:creationId xmlns:a16="http://schemas.microsoft.com/office/drawing/2014/main" id="{1F601789-516E-6EB9-A21A-4ED47F427F83}"/>
                </a:ext>
              </a:extLst>
            </p:cNvPr>
            <p:cNvGrpSpPr/>
            <p:nvPr/>
          </p:nvGrpSpPr>
          <p:grpSpPr>
            <a:xfrm>
              <a:off x="2860603" y="1627120"/>
              <a:ext cx="2046650" cy="836680"/>
              <a:chOff x="2809803" y="1639820"/>
              <a:chExt cx="2046650" cy="836680"/>
            </a:xfrm>
            <a:effectLst>
              <a:outerShdw blurRad="50800" dist="38100" dir="2700000" algn="tl" rotWithShape="0">
                <a:prstClr val="black">
                  <a:alpha val="40000"/>
                </a:prstClr>
              </a:outerShdw>
            </a:effectLst>
          </p:grpSpPr>
          <p:cxnSp>
            <p:nvCxnSpPr>
              <p:cNvPr id="15" name="Straight Arrow Connector 14">
                <a:extLst>
                  <a:ext uri="{FF2B5EF4-FFF2-40B4-BE49-F238E27FC236}">
                    <a16:creationId xmlns:a16="http://schemas.microsoft.com/office/drawing/2014/main" id="{DAE7204C-F304-5870-63A5-4213BE6CBE61}"/>
                  </a:ext>
                </a:extLst>
              </p:cNvPr>
              <p:cNvCxnSpPr>
                <a:cxnSpLocks/>
              </p:cNvCxnSpPr>
              <p:nvPr/>
            </p:nvCxnSpPr>
            <p:spPr>
              <a:xfrm>
                <a:off x="3833128" y="2012281"/>
                <a:ext cx="0" cy="464219"/>
              </a:xfrm>
              <a:prstGeom prst="straightConnector1">
                <a:avLst/>
              </a:prstGeom>
              <a:ln w="38100">
                <a:solidFill>
                  <a:schemeClr val="accent2"/>
                </a:solidFill>
                <a:tailEnd type="triangle"/>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B00B608A-AD6C-D622-12EC-F6B1A042CC6A}"/>
                  </a:ext>
                </a:extLst>
              </p:cNvPr>
              <p:cNvSpPr txBox="1"/>
              <p:nvPr/>
            </p:nvSpPr>
            <p:spPr>
              <a:xfrm>
                <a:off x="2809803" y="1639820"/>
                <a:ext cx="2046650" cy="338554"/>
              </a:xfrm>
              <a:prstGeom prst="rect">
                <a:avLst/>
              </a:prstGeom>
              <a:noFill/>
            </p:spPr>
            <p:txBody>
              <a:bodyPr wrap="square" rtlCol="0">
                <a:spAutoFit/>
              </a:bodyPr>
              <a:lstStyle/>
              <a:p>
                <a:pPr marL="0" marR="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pPr>
                <a:r>
                  <a:rPr kumimoji="0" lang="en-US" sz="1600" b="0" i="1" u="none" strike="noStrike" kern="1200" cap="none" spc="0" normalizeH="0" baseline="0" noProof="0" dirty="0">
                    <a:ln>
                      <a:noFill/>
                    </a:ln>
                    <a:solidFill>
                      <a:schemeClr val="accent2"/>
                    </a:solidFill>
                    <a:effectLst/>
                    <a:uLnTx/>
                    <a:uFillTx/>
                    <a:latin typeface="Roboto Cn"/>
                    <a:ea typeface="+mn-ea"/>
                    <a:cs typeface="+mn-cs"/>
                  </a:rPr>
                  <a:t>“Go To Process” button</a:t>
                </a:r>
              </a:p>
            </p:txBody>
          </p:sp>
        </p:grpSp>
        <p:grpSp>
          <p:nvGrpSpPr>
            <p:cNvPr id="33" name="Group 32">
              <a:extLst>
                <a:ext uri="{FF2B5EF4-FFF2-40B4-BE49-F238E27FC236}">
                  <a16:creationId xmlns:a16="http://schemas.microsoft.com/office/drawing/2014/main" id="{3C32B1B8-6A9E-7D85-98C3-32FCDE660B31}"/>
                </a:ext>
              </a:extLst>
            </p:cNvPr>
            <p:cNvGrpSpPr/>
            <p:nvPr/>
          </p:nvGrpSpPr>
          <p:grpSpPr>
            <a:xfrm>
              <a:off x="1273171" y="4343400"/>
              <a:ext cx="3251199" cy="1160812"/>
              <a:chOff x="1273171" y="4343400"/>
              <a:chExt cx="3251199" cy="1160812"/>
            </a:xfrm>
          </p:grpSpPr>
          <p:cxnSp>
            <p:nvCxnSpPr>
              <p:cNvPr id="27" name="Straight Arrow Connector 26">
                <a:extLst>
                  <a:ext uri="{FF2B5EF4-FFF2-40B4-BE49-F238E27FC236}">
                    <a16:creationId xmlns:a16="http://schemas.microsoft.com/office/drawing/2014/main" id="{2D79ECFD-A48D-4BF9-14EF-A2133C6CE74B}"/>
                  </a:ext>
                </a:extLst>
              </p:cNvPr>
              <p:cNvCxnSpPr>
                <a:cxnSpLocks/>
              </p:cNvCxnSpPr>
              <p:nvPr/>
            </p:nvCxnSpPr>
            <p:spPr>
              <a:xfrm flipV="1">
                <a:off x="2717478" y="4343400"/>
                <a:ext cx="0" cy="822258"/>
              </a:xfrm>
              <a:prstGeom prst="straightConnector1">
                <a:avLst/>
              </a:prstGeom>
              <a:ln w="38100">
                <a:solidFill>
                  <a:schemeClr val="accent2"/>
                </a:solidFill>
                <a:tailEnd type="triangle"/>
              </a:ln>
            </p:spPr>
            <p:style>
              <a:lnRef idx="1">
                <a:schemeClr val="accent1"/>
              </a:lnRef>
              <a:fillRef idx="0">
                <a:schemeClr val="accent1"/>
              </a:fillRef>
              <a:effectRef idx="0">
                <a:schemeClr val="accent1"/>
              </a:effectRef>
              <a:fontRef idx="minor">
                <a:schemeClr val="tx1"/>
              </a:fontRef>
            </p:style>
          </p:cxnSp>
          <p:sp>
            <p:nvSpPr>
              <p:cNvPr id="28" name="TextBox 27">
                <a:extLst>
                  <a:ext uri="{FF2B5EF4-FFF2-40B4-BE49-F238E27FC236}">
                    <a16:creationId xmlns:a16="http://schemas.microsoft.com/office/drawing/2014/main" id="{AAA9A141-1802-EF44-A563-7844A0B7DFC2}"/>
                  </a:ext>
                </a:extLst>
              </p:cNvPr>
              <p:cNvSpPr txBox="1"/>
              <p:nvPr/>
            </p:nvSpPr>
            <p:spPr>
              <a:xfrm>
                <a:off x="1273171" y="5165658"/>
                <a:ext cx="3251199" cy="338554"/>
              </a:xfrm>
              <a:prstGeom prst="rect">
                <a:avLst/>
              </a:prstGeom>
              <a:noFill/>
              <a:effectLst>
                <a:outerShdw blurRad="50800" dist="38100" dir="2700000" algn="tl" rotWithShape="0">
                  <a:prstClr val="black">
                    <a:alpha val="40000"/>
                  </a:prstClr>
                </a:outerShdw>
              </a:effectLst>
            </p:spPr>
            <p:txBody>
              <a:bodyPr wrap="square" rtlCol="0">
                <a:spAutoFit/>
              </a:bodyPr>
              <a:lstStyle/>
              <a:p>
                <a:pPr marL="0" marR="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pPr>
                <a:r>
                  <a:rPr kumimoji="0" lang="en-US" sz="1600" b="0" i="1" u="none" strike="noStrike" kern="1200" cap="none" spc="0" normalizeH="0" baseline="0" noProof="0" dirty="0">
                    <a:ln>
                      <a:noFill/>
                    </a:ln>
                    <a:solidFill>
                      <a:schemeClr val="accent2"/>
                    </a:solidFill>
                    <a:effectLst/>
                    <a:uLnTx/>
                    <a:uFillTx/>
                    <a:latin typeface="Roboto Cn"/>
                    <a:ea typeface="+mn-ea"/>
                    <a:cs typeface="+mn-cs"/>
                  </a:rPr>
                  <a:t>Referenced Batch Process</a:t>
                </a:r>
              </a:p>
            </p:txBody>
          </p:sp>
        </p:grpSp>
      </p:grpSp>
    </p:spTree>
    <p:extLst>
      <p:ext uri="{BB962C8B-B14F-4D97-AF65-F5344CB8AC3E}">
        <p14:creationId xmlns:p14="http://schemas.microsoft.com/office/powerpoint/2010/main" val="2993587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decel="100000" fill="hold" nodeType="withEffect">
                                  <p:stCondLst>
                                    <p:cond delay="0"/>
                                  </p:stCondLst>
                                  <p:childTnLst>
                                    <p:set>
                                      <p:cBhvr>
                                        <p:cTn id="6" dur="1" fill="hold">
                                          <p:stCondLst>
                                            <p:cond delay="0"/>
                                          </p:stCondLst>
                                        </p:cTn>
                                        <p:tgtEl>
                                          <p:spTgt spid="46"/>
                                        </p:tgtEl>
                                        <p:attrNameLst>
                                          <p:attrName>style.visibility</p:attrName>
                                        </p:attrNameLst>
                                      </p:cBhvr>
                                      <p:to>
                                        <p:strVal val="visible"/>
                                      </p:to>
                                    </p:set>
                                    <p:anim calcmode="lin" valueType="num">
                                      <p:cBhvr additive="base">
                                        <p:cTn id="7" dur="1500" fill="hold"/>
                                        <p:tgtEl>
                                          <p:spTgt spid="46"/>
                                        </p:tgtEl>
                                        <p:attrNameLst>
                                          <p:attrName>ppt_x</p:attrName>
                                        </p:attrNameLst>
                                      </p:cBhvr>
                                      <p:tavLst>
                                        <p:tav tm="0">
                                          <p:val>
                                            <p:strVal val="1+#ppt_w/2"/>
                                          </p:val>
                                        </p:tav>
                                        <p:tav tm="100000">
                                          <p:val>
                                            <p:strVal val="#ppt_x"/>
                                          </p:val>
                                        </p:tav>
                                      </p:tavLst>
                                    </p:anim>
                                    <p:anim calcmode="lin" valueType="num">
                                      <p:cBhvr additive="base">
                                        <p:cTn id="8" dur="1500" fill="hold"/>
                                        <p:tgtEl>
                                          <p:spTgt spid="46"/>
                                        </p:tgtEl>
                                        <p:attrNameLst>
                                          <p:attrName>ppt_y</p:attrName>
                                        </p:attrNameLst>
                                      </p:cBhvr>
                                      <p:tavLst>
                                        <p:tav tm="0">
                                          <p:val>
                                            <p:strVal val="#ppt_y"/>
                                          </p:val>
                                        </p:tav>
                                        <p:tav tm="100000">
                                          <p:val>
                                            <p:strVal val="#ppt_y"/>
                                          </p:val>
                                        </p:tav>
                                      </p:tavLst>
                                    </p:anim>
                                  </p:childTnLst>
                                </p:cTn>
                              </p:par>
                              <p:par>
                                <p:cTn id="9" presetID="2" presetClass="entr" presetSubtype="2" decel="100000" fill="hold" nodeType="with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1500" fill="hold"/>
                                        <p:tgtEl>
                                          <p:spTgt spid="8"/>
                                        </p:tgtEl>
                                        <p:attrNameLst>
                                          <p:attrName>ppt_x</p:attrName>
                                        </p:attrNameLst>
                                      </p:cBhvr>
                                      <p:tavLst>
                                        <p:tav tm="0">
                                          <p:val>
                                            <p:strVal val="1+#ppt_w/2"/>
                                          </p:val>
                                        </p:tav>
                                        <p:tav tm="100000">
                                          <p:val>
                                            <p:strVal val="#ppt_x"/>
                                          </p:val>
                                        </p:tav>
                                      </p:tavLst>
                                    </p:anim>
                                    <p:anim calcmode="lin" valueType="num">
                                      <p:cBhvr additive="base">
                                        <p:cTn id="12" dur="1500" fill="hold"/>
                                        <p:tgtEl>
                                          <p:spTgt spid="8"/>
                                        </p:tgtEl>
                                        <p:attrNameLst>
                                          <p:attrName>ppt_y</p:attrName>
                                        </p:attrNameLst>
                                      </p:cBhvr>
                                      <p:tavLst>
                                        <p:tav tm="0">
                                          <p:val>
                                            <p:strVal val="#ppt_y"/>
                                          </p:val>
                                        </p:tav>
                                        <p:tav tm="100000">
                                          <p:val>
                                            <p:strVal val="#ppt_y"/>
                                          </p:val>
                                        </p:tav>
                                      </p:tavLst>
                                    </p:anim>
                                  </p:childTnLst>
                                </p:cTn>
                              </p:par>
                              <p:par>
                                <p:cTn id="13" presetID="2" presetClass="entr" presetSubtype="2" decel="100000" fill="hold" grpId="0" nodeType="with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additive="base">
                                        <p:cTn id="15" dur="1500" fill="hold"/>
                                        <p:tgtEl>
                                          <p:spTgt spid="2"/>
                                        </p:tgtEl>
                                        <p:attrNameLst>
                                          <p:attrName>ppt_x</p:attrName>
                                        </p:attrNameLst>
                                      </p:cBhvr>
                                      <p:tavLst>
                                        <p:tav tm="0">
                                          <p:val>
                                            <p:strVal val="1+#ppt_w/2"/>
                                          </p:val>
                                        </p:tav>
                                        <p:tav tm="100000">
                                          <p:val>
                                            <p:strVal val="#ppt_x"/>
                                          </p:val>
                                        </p:tav>
                                      </p:tavLst>
                                    </p:anim>
                                    <p:anim calcmode="lin" valueType="num">
                                      <p:cBhvr additive="base">
                                        <p:cTn id="16" dur="1500" fill="hold"/>
                                        <p:tgtEl>
                                          <p:spTgt spid="2"/>
                                        </p:tgtEl>
                                        <p:attrNameLst>
                                          <p:attrName>ppt_y</p:attrName>
                                        </p:attrNameLst>
                                      </p:cBhvr>
                                      <p:tavLst>
                                        <p:tav tm="0">
                                          <p:val>
                                            <p:strVal val="#ppt_y"/>
                                          </p:val>
                                        </p:tav>
                                        <p:tav tm="100000">
                                          <p:val>
                                            <p:strVal val="#ppt_y"/>
                                          </p:val>
                                        </p:tav>
                                      </p:tavLst>
                                    </p:anim>
                                  </p:childTnLst>
                                </p:cTn>
                              </p:par>
                              <p:par>
                                <p:cTn id="17" presetID="2" presetClass="entr" presetSubtype="2" decel="100000" fill="hold" nodeType="with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additive="base">
                                        <p:cTn id="19" dur="1500" fill="hold"/>
                                        <p:tgtEl>
                                          <p:spTgt spid="7"/>
                                        </p:tgtEl>
                                        <p:attrNameLst>
                                          <p:attrName>ppt_x</p:attrName>
                                        </p:attrNameLst>
                                      </p:cBhvr>
                                      <p:tavLst>
                                        <p:tav tm="0">
                                          <p:val>
                                            <p:strVal val="1+#ppt_w/2"/>
                                          </p:val>
                                        </p:tav>
                                        <p:tav tm="100000">
                                          <p:val>
                                            <p:strVal val="#ppt_x"/>
                                          </p:val>
                                        </p:tav>
                                      </p:tavLst>
                                    </p:anim>
                                    <p:anim calcmode="lin" valueType="num">
                                      <p:cBhvr additive="base">
                                        <p:cTn id="20" dur="1500" fill="hold"/>
                                        <p:tgtEl>
                                          <p:spTgt spid="7"/>
                                        </p:tgtEl>
                                        <p:attrNameLst>
                                          <p:attrName>ppt_y</p:attrName>
                                        </p:attrNameLst>
                                      </p:cBhvr>
                                      <p:tavLst>
                                        <p:tav tm="0">
                                          <p:val>
                                            <p:strVal val="#ppt_y"/>
                                          </p:val>
                                        </p:tav>
                                        <p:tav tm="100000">
                                          <p:val>
                                            <p:strVal val="#ppt_y"/>
                                          </p:val>
                                        </p:tav>
                                      </p:tavLst>
                                    </p:anim>
                                  </p:childTnLst>
                                </p:cTn>
                              </p:par>
                              <p:par>
                                <p:cTn id="21" presetID="2" presetClass="entr" presetSubtype="2" decel="100000" fill="hold" grpId="0" nodeType="withEffect">
                                  <p:stCondLst>
                                    <p:cond delay="0"/>
                                  </p:stCondLst>
                                  <p:childTnLst>
                                    <p:set>
                                      <p:cBhvr>
                                        <p:cTn id="22" dur="1" fill="hold">
                                          <p:stCondLst>
                                            <p:cond delay="0"/>
                                          </p:stCondLst>
                                        </p:cTn>
                                        <p:tgtEl>
                                          <p:spTgt spid="4"/>
                                        </p:tgtEl>
                                        <p:attrNameLst>
                                          <p:attrName>style.visibility</p:attrName>
                                        </p:attrNameLst>
                                      </p:cBhvr>
                                      <p:to>
                                        <p:strVal val="visible"/>
                                      </p:to>
                                    </p:set>
                                    <p:anim calcmode="lin" valueType="num">
                                      <p:cBhvr additive="base">
                                        <p:cTn id="23" dur="1500" fill="hold"/>
                                        <p:tgtEl>
                                          <p:spTgt spid="4"/>
                                        </p:tgtEl>
                                        <p:attrNameLst>
                                          <p:attrName>ppt_x</p:attrName>
                                        </p:attrNameLst>
                                      </p:cBhvr>
                                      <p:tavLst>
                                        <p:tav tm="0">
                                          <p:val>
                                            <p:strVal val="1+#ppt_w/2"/>
                                          </p:val>
                                        </p:tav>
                                        <p:tav tm="100000">
                                          <p:val>
                                            <p:strVal val="#ppt_x"/>
                                          </p:val>
                                        </p:tav>
                                      </p:tavLst>
                                    </p:anim>
                                    <p:anim calcmode="lin" valueType="num">
                                      <p:cBhvr additive="base">
                                        <p:cTn id="24" dur="1500" fill="hold"/>
                                        <p:tgtEl>
                                          <p:spTgt spid="4"/>
                                        </p:tgtEl>
                                        <p:attrNameLst>
                                          <p:attrName>ppt_y</p:attrName>
                                        </p:attrNameLst>
                                      </p:cBhvr>
                                      <p:tavLst>
                                        <p:tav tm="0">
                                          <p:val>
                                            <p:strVal val="#ppt_y"/>
                                          </p:val>
                                        </p:tav>
                                        <p:tav tm="100000">
                                          <p:val>
                                            <p:strVal val="#ppt_y"/>
                                          </p:val>
                                        </p:tav>
                                      </p:tavLst>
                                    </p:anim>
                                  </p:childTnLst>
                                </p:cTn>
                              </p:par>
                              <p:par>
                                <p:cTn id="25" presetID="2" presetClass="entr" presetSubtype="2" decel="100000" fill="hold" nodeType="withEffect">
                                  <p:stCondLst>
                                    <p:cond delay="0"/>
                                  </p:stCondLst>
                                  <p:childTnLst>
                                    <p:set>
                                      <p:cBhvr>
                                        <p:cTn id="26" dur="1" fill="hold">
                                          <p:stCondLst>
                                            <p:cond delay="0"/>
                                          </p:stCondLst>
                                        </p:cTn>
                                        <p:tgtEl>
                                          <p:spTgt spid="16"/>
                                        </p:tgtEl>
                                        <p:attrNameLst>
                                          <p:attrName>style.visibility</p:attrName>
                                        </p:attrNameLst>
                                      </p:cBhvr>
                                      <p:to>
                                        <p:strVal val="visible"/>
                                      </p:to>
                                    </p:set>
                                    <p:anim calcmode="lin" valueType="num">
                                      <p:cBhvr additive="base">
                                        <p:cTn id="27" dur="1500" fill="hold"/>
                                        <p:tgtEl>
                                          <p:spTgt spid="16"/>
                                        </p:tgtEl>
                                        <p:attrNameLst>
                                          <p:attrName>ppt_x</p:attrName>
                                        </p:attrNameLst>
                                      </p:cBhvr>
                                      <p:tavLst>
                                        <p:tav tm="0">
                                          <p:val>
                                            <p:strVal val="1+#ppt_w/2"/>
                                          </p:val>
                                        </p:tav>
                                        <p:tav tm="100000">
                                          <p:val>
                                            <p:strVal val="#ppt_x"/>
                                          </p:val>
                                        </p:tav>
                                      </p:tavLst>
                                    </p:anim>
                                    <p:anim calcmode="lin" valueType="num">
                                      <p:cBhvr additive="base">
                                        <p:cTn id="28" dur="1500" fill="hold"/>
                                        <p:tgtEl>
                                          <p:spTgt spid="16"/>
                                        </p:tgtEl>
                                        <p:attrNameLst>
                                          <p:attrName>ppt_y</p:attrName>
                                        </p:attrNameLst>
                                      </p:cBhvr>
                                      <p:tavLst>
                                        <p:tav tm="0">
                                          <p:val>
                                            <p:strVal val="#ppt_y"/>
                                          </p:val>
                                        </p:tav>
                                        <p:tav tm="100000">
                                          <p:val>
                                            <p:strVal val="#ppt_y"/>
                                          </p:val>
                                        </p:tav>
                                      </p:tavLst>
                                    </p:anim>
                                  </p:childTnLst>
                                </p:cTn>
                              </p:par>
                              <p:par>
                                <p:cTn id="29" presetID="2" presetClass="entr" presetSubtype="2" decel="100000" fill="hold" nodeType="withEffect">
                                  <p:stCondLst>
                                    <p:cond delay="0"/>
                                  </p:stCondLst>
                                  <p:childTnLst>
                                    <p:set>
                                      <p:cBhvr>
                                        <p:cTn id="30" dur="1" fill="hold">
                                          <p:stCondLst>
                                            <p:cond delay="0"/>
                                          </p:stCondLst>
                                        </p:cTn>
                                        <p:tgtEl>
                                          <p:spTgt spid="34"/>
                                        </p:tgtEl>
                                        <p:attrNameLst>
                                          <p:attrName>style.visibility</p:attrName>
                                        </p:attrNameLst>
                                      </p:cBhvr>
                                      <p:to>
                                        <p:strVal val="visible"/>
                                      </p:to>
                                    </p:set>
                                    <p:anim calcmode="lin" valueType="num">
                                      <p:cBhvr additive="base">
                                        <p:cTn id="31" dur="1500" fill="hold"/>
                                        <p:tgtEl>
                                          <p:spTgt spid="34"/>
                                        </p:tgtEl>
                                        <p:attrNameLst>
                                          <p:attrName>ppt_x</p:attrName>
                                        </p:attrNameLst>
                                      </p:cBhvr>
                                      <p:tavLst>
                                        <p:tav tm="0">
                                          <p:val>
                                            <p:strVal val="1+#ppt_w/2"/>
                                          </p:val>
                                        </p:tav>
                                        <p:tav tm="100000">
                                          <p:val>
                                            <p:strVal val="#ppt_x"/>
                                          </p:val>
                                        </p:tav>
                                      </p:tavLst>
                                    </p:anim>
                                    <p:anim calcmode="lin" valueType="num">
                                      <p:cBhvr additive="base">
                                        <p:cTn id="32" dur="1500" fill="hold"/>
                                        <p:tgtEl>
                                          <p:spTgt spid="3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gradFill>
          <a:gsLst>
            <a:gs pos="0">
              <a:schemeClr val="accent5">
                <a:lumMod val="50000"/>
              </a:schemeClr>
            </a:gs>
            <a:gs pos="100000">
              <a:srgbClr val="191919"/>
            </a:gs>
          </a:gsLst>
          <a:lin ang="5400000" scaled="1"/>
        </a:gradFill>
        <a:effectLst/>
      </p:bgPr>
    </p:bg>
    <p:spTree>
      <p:nvGrpSpPr>
        <p:cNvPr id="1" name=""/>
        <p:cNvGrpSpPr/>
        <p:nvPr/>
      </p:nvGrpSpPr>
      <p:grpSpPr>
        <a:xfrm>
          <a:off x="0" y="0"/>
          <a:ext cx="0" cy="0"/>
          <a:chOff x="0" y="0"/>
          <a:chExt cx="0" cy="0"/>
        </a:xfrm>
      </p:grpSpPr>
      <p:pic>
        <p:nvPicPr>
          <p:cNvPr id="7" name="Graphic 6">
            <a:extLst>
              <a:ext uri="{FF2B5EF4-FFF2-40B4-BE49-F238E27FC236}">
                <a16:creationId xmlns:a16="http://schemas.microsoft.com/office/drawing/2014/main" id="{ACB1CC5F-FF47-6E43-8B69-BFA78DBC9B0F}"/>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466737" y="1523065"/>
            <a:ext cx="11956937" cy="4949339"/>
          </a:xfrm>
          <a:prstGeom prst="rect">
            <a:avLst/>
          </a:prstGeom>
          <a:effectLst>
            <a:outerShdw blurRad="317500" dist="317500" dir="2700000" algn="l" rotWithShape="0">
              <a:prstClr val="black">
                <a:alpha val="15000"/>
              </a:prstClr>
            </a:outerShdw>
          </a:effectLst>
        </p:spPr>
      </p:pic>
      <p:grpSp>
        <p:nvGrpSpPr>
          <p:cNvPr id="46" name="Group 45">
            <a:extLst>
              <a:ext uri="{FF2B5EF4-FFF2-40B4-BE49-F238E27FC236}">
                <a16:creationId xmlns:a16="http://schemas.microsoft.com/office/drawing/2014/main" id="{19C4FD5C-1B49-97E3-B987-D1EBD7EFA08F}"/>
              </a:ext>
            </a:extLst>
          </p:cNvPr>
          <p:cNvGrpSpPr/>
          <p:nvPr/>
        </p:nvGrpSpPr>
        <p:grpSpPr>
          <a:xfrm>
            <a:off x="-617767" y="293967"/>
            <a:ext cx="12285892" cy="958821"/>
            <a:chOff x="-617767" y="293967"/>
            <a:chExt cx="12285892" cy="958821"/>
          </a:xfrm>
        </p:grpSpPr>
        <p:cxnSp>
          <p:nvCxnSpPr>
            <p:cNvPr id="47" name="Straight Connector 46">
              <a:extLst>
                <a:ext uri="{FF2B5EF4-FFF2-40B4-BE49-F238E27FC236}">
                  <a16:creationId xmlns:a16="http://schemas.microsoft.com/office/drawing/2014/main" id="{059B86A0-F8FC-9CFC-0495-B18470B8E64D}"/>
                </a:ext>
              </a:extLst>
            </p:cNvPr>
            <p:cNvCxnSpPr>
              <a:cxnSpLocks/>
            </p:cNvCxnSpPr>
            <p:nvPr/>
          </p:nvCxnSpPr>
          <p:spPr>
            <a:xfrm>
              <a:off x="1262743" y="1200155"/>
              <a:ext cx="10405382" cy="0"/>
            </a:xfrm>
            <a:prstGeom prst="line">
              <a:avLst/>
            </a:prstGeom>
            <a:ln w="15875">
              <a:solidFill>
                <a:schemeClr val="bg2">
                  <a:lumMod val="50000"/>
                </a:schemeClr>
              </a:soli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pic>
          <p:nvPicPr>
            <p:cNvPr id="49" name="Graphic 48">
              <a:extLst>
                <a:ext uri="{FF2B5EF4-FFF2-40B4-BE49-F238E27FC236}">
                  <a16:creationId xmlns:a16="http://schemas.microsoft.com/office/drawing/2014/main" id="{80E4626A-DC4D-0E79-9BB9-EDCA204D0823}"/>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617767" y="293967"/>
              <a:ext cx="2332267" cy="958821"/>
            </a:xfrm>
            <a:prstGeom prst="rect">
              <a:avLst/>
            </a:prstGeom>
            <a:effectLst>
              <a:outerShdw blurRad="317500" dist="317500" dir="2700000" algn="l" rotWithShape="0">
                <a:prstClr val="black">
                  <a:alpha val="15000"/>
                </a:prstClr>
              </a:outerShdw>
            </a:effectLst>
          </p:spPr>
        </p:pic>
      </p:grpSp>
      <p:pic>
        <p:nvPicPr>
          <p:cNvPr id="8" name="Grooper G" descr="Logo, icon&#10;&#10;Description automatically generated">
            <a:extLst>
              <a:ext uri="{FF2B5EF4-FFF2-40B4-BE49-F238E27FC236}">
                <a16:creationId xmlns:a16="http://schemas.microsoft.com/office/drawing/2014/main" id="{2515A8FD-AFB9-FC16-44F3-D1CDACA56FFC}"/>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01650" y="342904"/>
            <a:ext cx="651511" cy="857251"/>
          </a:xfrm>
          <a:prstGeom prst="rect">
            <a:avLst/>
          </a:prstGeom>
          <a:effectLst>
            <a:outerShdw blurRad="63500" dist="63500" dir="2700000" algn="tl" rotWithShape="0">
              <a:prstClr val="black">
                <a:alpha val="25000"/>
              </a:prstClr>
            </a:outerShdw>
          </a:effectLst>
        </p:spPr>
      </p:pic>
      <p:sp>
        <p:nvSpPr>
          <p:cNvPr id="2" name="What is?">
            <a:extLst>
              <a:ext uri="{FF2B5EF4-FFF2-40B4-BE49-F238E27FC236}">
                <a16:creationId xmlns:a16="http://schemas.microsoft.com/office/drawing/2014/main" id="{549DB5DA-E735-8EBC-5862-E67FD1CAE6C3}"/>
              </a:ext>
            </a:extLst>
          </p:cNvPr>
          <p:cNvSpPr txBox="1"/>
          <p:nvPr/>
        </p:nvSpPr>
        <p:spPr>
          <a:xfrm>
            <a:off x="1896111" y="417577"/>
            <a:ext cx="6993890" cy="707886"/>
          </a:xfrm>
          <a:prstGeom prst="rect">
            <a:avLst/>
          </a:prstGeom>
          <a:noFill/>
          <a:effectLst/>
        </p:spPr>
        <p:txBody>
          <a:bodyPr wrap="square" rtlCol="0">
            <a:spAutoFit/>
          </a:bodyPr>
          <a:lstStyle>
            <a:defPPr>
              <a:defRPr lang="en-US"/>
            </a:defPPr>
            <a:lvl1pPr>
              <a:defRPr sz="4000" cap="all">
                <a:solidFill>
                  <a:schemeClr val="bg2"/>
                </a:solidFill>
                <a:latin typeface="+mj-lt"/>
              </a:defRPr>
            </a:lvl1pPr>
          </a:lstStyle>
          <a:p>
            <a:r>
              <a:rPr lang="en-US" dirty="0">
                <a:solidFill>
                  <a:schemeClr val="tx1">
                    <a:lumMod val="20000"/>
                    <a:lumOff val="80000"/>
                  </a:schemeClr>
                </a:solidFill>
              </a:rPr>
              <a:t>Batch Redesign</a:t>
            </a:r>
          </a:p>
        </p:txBody>
      </p:sp>
      <p:grpSp>
        <p:nvGrpSpPr>
          <p:cNvPr id="16" name="Group 15">
            <a:extLst>
              <a:ext uri="{FF2B5EF4-FFF2-40B4-BE49-F238E27FC236}">
                <a16:creationId xmlns:a16="http://schemas.microsoft.com/office/drawing/2014/main" id="{934CAAA9-48E8-1B8A-1721-BFEC20621B09}"/>
              </a:ext>
            </a:extLst>
          </p:cNvPr>
          <p:cNvGrpSpPr/>
          <p:nvPr/>
        </p:nvGrpSpPr>
        <p:grpSpPr>
          <a:xfrm>
            <a:off x="1266211" y="1844734"/>
            <a:ext cx="5617189" cy="523220"/>
            <a:chOff x="2697480" y="1704407"/>
            <a:chExt cx="5829300" cy="523220"/>
          </a:xfrm>
          <a:effectLst>
            <a:outerShdw blurRad="50800" dist="38100" dir="2700000" algn="tl" rotWithShape="0">
              <a:prstClr val="black">
                <a:alpha val="40000"/>
              </a:prstClr>
            </a:outerShdw>
          </a:effectLst>
        </p:grpSpPr>
        <p:sp>
          <p:nvSpPr>
            <p:cNvPr id="17" name="TextBox 16">
              <a:extLst>
                <a:ext uri="{FF2B5EF4-FFF2-40B4-BE49-F238E27FC236}">
                  <a16:creationId xmlns:a16="http://schemas.microsoft.com/office/drawing/2014/main" id="{6064866C-FC21-F7BC-96CF-A1D337BFDC97}"/>
                </a:ext>
              </a:extLst>
            </p:cNvPr>
            <p:cNvSpPr txBox="1"/>
            <p:nvPr/>
          </p:nvSpPr>
          <p:spPr>
            <a:xfrm>
              <a:off x="2697480" y="1704407"/>
              <a:ext cx="5829300" cy="523220"/>
            </a:xfrm>
            <a:prstGeom prst="rect">
              <a:avLst/>
            </a:prstGeom>
            <a:noFill/>
          </p:spPr>
          <p:txBody>
            <a:bodyPr wrap="square" rtlCol="0">
              <a:spAutoFit/>
            </a:bodyPr>
            <a:lstStyle/>
            <a:p>
              <a:pPr algn="ctr"/>
              <a:r>
                <a:rPr lang="en-US" sz="2800" cap="small" dirty="0">
                  <a:latin typeface="Roboto Bk" pitchFamily="2" charset="0"/>
                  <a:ea typeface="Roboto Bk" pitchFamily="2" charset="0"/>
                </a:rPr>
                <a:t>Bonus! Batch “Name Options”</a:t>
              </a:r>
            </a:p>
          </p:txBody>
        </p:sp>
        <p:cxnSp>
          <p:nvCxnSpPr>
            <p:cNvPr id="18" name="Straight Connector 17">
              <a:extLst>
                <a:ext uri="{FF2B5EF4-FFF2-40B4-BE49-F238E27FC236}">
                  <a16:creationId xmlns:a16="http://schemas.microsoft.com/office/drawing/2014/main" id="{75CC2490-8587-D636-5C53-6028C363ADAA}"/>
                </a:ext>
              </a:extLst>
            </p:cNvPr>
            <p:cNvCxnSpPr>
              <a:cxnSpLocks/>
            </p:cNvCxnSpPr>
            <p:nvPr/>
          </p:nvCxnSpPr>
          <p:spPr>
            <a:xfrm>
              <a:off x="2697480" y="2227627"/>
              <a:ext cx="5829300" cy="0"/>
            </a:xfrm>
            <a:prstGeom prst="line">
              <a:avLst/>
            </a:prstGeom>
            <a:ln w="22225">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4" name="Content Placeholder 2">
            <a:extLst>
              <a:ext uri="{FF2B5EF4-FFF2-40B4-BE49-F238E27FC236}">
                <a16:creationId xmlns:a16="http://schemas.microsoft.com/office/drawing/2014/main" id="{FD42187C-B6B1-1726-7430-EBEE0E5D0996}"/>
              </a:ext>
            </a:extLst>
          </p:cNvPr>
          <p:cNvSpPr txBox="1">
            <a:spLocks/>
          </p:cNvSpPr>
          <p:nvPr/>
        </p:nvSpPr>
        <p:spPr>
          <a:xfrm>
            <a:off x="548366" y="2626790"/>
            <a:ext cx="6462034" cy="3813633"/>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000" dirty="0">
                <a:solidFill>
                  <a:schemeClr val="tx1">
                    <a:lumMod val="20000"/>
                    <a:lumOff val="80000"/>
                  </a:schemeClr>
                </a:solidFill>
              </a:rPr>
              <a:t>Traditionally, imported Batches get named with a timestamp and an optional prefix.</a:t>
            </a:r>
          </a:p>
          <a:p>
            <a:r>
              <a:rPr lang="en-US" sz="2000" dirty="0">
                <a:solidFill>
                  <a:schemeClr val="tx1">
                    <a:lumMod val="20000"/>
                    <a:lumOff val="80000"/>
                  </a:schemeClr>
                </a:solidFill>
              </a:rPr>
              <a:t>Users now have more options:  A prefix, a suffix and one to three “segments”</a:t>
            </a:r>
          </a:p>
          <a:p>
            <a:r>
              <a:rPr lang="en-US" sz="2000" dirty="0">
                <a:solidFill>
                  <a:schemeClr val="tx1">
                    <a:lumMod val="20000"/>
                    <a:lumOff val="80000"/>
                  </a:schemeClr>
                </a:solidFill>
              </a:rPr>
              <a:t>Segments may be one of the following:</a:t>
            </a:r>
          </a:p>
          <a:p>
            <a:pPr lvl="1"/>
            <a:r>
              <a:rPr lang="en-US" sz="1600" dirty="0">
                <a:solidFill>
                  <a:schemeClr val="tx1">
                    <a:lumMod val="20000"/>
                    <a:lumOff val="80000"/>
                  </a:schemeClr>
                </a:solidFill>
              </a:rPr>
              <a:t>Sequence</a:t>
            </a:r>
          </a:p>
          <a:p>
            <a:pPr lvl="1"/>
            <a:r>
              <a:rPr lang="en-US" sz="1600" dirty="0" err="1">
                <a:solidFill>
                  <a:schemeClr val="tx1">
                    <a:lumMod val="20000"/>
                    <a:lumOff val="80000"/>
                  </a:schemeClr>
                </a:solidFill>
              </a:rPr>
              <a:t>DateTime</a:t>
            </a:r>
            <a:endParaRPr lang="en-US" sz="1600" dirty="0">
              <a:solidFill>
                <a:schemeClr val="tx1">
                  <a:lumMod val="20000"/>
                  <a:lumOff val="80000"/>
                </a:schemeClr>
              </a:solidFill>
            </a:endParaRPr>
          </a:p>
          <a:p>
            <a:pPr lvl="1"/>
            <a:r>
              <a:rPr lang="en-US" sz="1600" dirty="0" err="1">
                <a:solidFill>
                  <a:schemeClr val="tx1">
                    <a:lumMod val="20000"/>
                    <a:lumOff val="80000"/>
                  </a:schemeClr>
                </a:solidFill>
              </a:rPr>
              <a:t>ContentType</a:t>
            </a:r>
            <a:endParaRPr lang="en-US" sz="1600" dirty="0">
              <a:solidFill>
                <a:schemeClr val="tx1">
                  <a:lumMod val="20000"/>
                  <a:lumOff val="80000"/>
                </a:schemeClr>
              </a:solidFill>
            </a:endParaRPr>
          </a:p>
          <a:p>
            <a:pPr lvl="1"/>
            <a:r>
              <a:rPr lang="en-US" sz="1600" dirty="0">
                <a:solidFill>
                  <a:schemeClr val="tx1">
                    <a:lumMod val="20000"/>
                    <a:lumOff val="80000"/>
                  </a:schemeClr>
                </a:solidFill>
              </a:rPr>
              <a:t>Username</a:t>
            </a:r>
          </a:p>
          <a:p>
            <a:pPr lvl="1"/>
            <a:r>
              <a:rPr lang="en-US" sz="1600" dirty="0">
                <a:solidFill>
                  <a:schemeClr val="tx1">
                    <a:lumMod val="20000"/>
                    <a:lumOff val="80000"/>
                  </a:schemeClr>
                </a:solidFill>
              </a:rPr>
              <a:t>Machine</a:t>
            </a:r>
          </a:p>
          <a:p>
            <a:pPr lvl="1"/>
            <a:r>
              <a:rPr lang="en-US" sz="1600" dirty="0" err="1">
                <a:solidFill>
                  <a:schemeClr val="tx1">
                    <a:lumMod val="20000"/>
                    <a:lumOff val="80000"/>
                  </a:schemeClr>
                </a:solidFill>
              </a:rPr>
              <a:t>BatchId</a:t>
            </a:r>
            <a:endParaRPr lang="en-US" sz="1600" dirty="0">
              <a:solidFill>
                <a:schemeClr val="tx1">
                  <a:lumMod val="20000"/>
                  <a:lumOff val="80000"/>
                </a:schemeClr>
              </a:solidFill>
            </a:endParaRPr>
          </a:p>
          <a:p>
            <a:endParaRPr lang="en-US" sz="1800" dirty="0">
              <a:solidFill>
                <a:schemeClr val="tx1">
                  <a:lumMod val="20000"/>
                  <a:lumOff val="80000"/>
                </a:schemeClr>
              </a:solidFill>
            </a:endParaRPr>
          </a:p>
        </p:txBody>
      </p:sp>
      <p:pic>
        <p:nvPicPr>
          <p:cNvPr id="5" name="Picture 4">
            <a:extLst>
              <a:ext uri="{FF2B5EF4-FFF2-40B4-BE49-F238E27FC236}">
                <a16:creationId xmlns:a16="http://schemas.microsoft.com/office/drawing/2014/main" id="{647E0563-55ED-AFFE-FAE9-35379B4AE7B1}"/>
              </a:ext>
            </a:extLst>
          </p:cNvPr>
          <p:cNvPicPr>
            <a:picLocks noChangeAspect="1"/>
          </p:cNvPicPr>
          <p:nvPr/>
        </p:nvPicPr>
        <p:blipFill>
          <a:blip r:embed="rId8"/>
          <a:stretch>
            <a:fillRect/>
          </a:stretch>
        </p:blipFill>
        <p:spPr>
          <a:xfrm>
            <a:off x="7297823" y="2106344"/>
            <a:ext cx="4586250" cy="3185359"/>
          </a:xfrm>
          <a:prstGeom prst="rect">
            <a:avLst/>
          </a:prstGeom>
          <a:ln w="19050">
            <a:solidFill>
              <a:schemeClr val="accent2"/>
            </a:solidFill>
          </a:ln>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29800040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decel="100000" fill="hold" nodeType="withEffect">
                                  <p:stCondLst>
                                    <p:cond delay="0"/>
                                  </p:stCondLst>
                                  <p:childTnLst>
                                    <p:set>
                                      <p:cBhvr>
                                        <p:cTn id="6" dur="1" fill="hold">
                                          <p:stCondLst>
                                            <p:cond delay="0"/>
                                          </p:stCondLst>
                                        </p:cTn>
                                        <p:tgtEl>
                                          <p:spTgt spid="46"/>
                                        </p:tgtEl>
                                        <p:attrNameLst>
                                          <p:attrName>style.visibility</p:attrName>
                                        </p:attrNameLst>
                                      </p:cBhvr>
                                      <p:to>
                                        <p:strVal val="visible"/>
                                      </p:to>
                                    </p:set>
                                    <p:anim calcmode="lin" valueType="num">
                                      <p:cBhvr additive="base">
                                        <p:cTn id="7" dur="1500" fill="hold"/>
                                        <p:tgtEl>
                                          <p:spTgt spid="46"/>
                                        </p:tgtEl>
                                        <p:attrNameLst>
                                          <p:attrName>ppt_x</p:attrName>
                                        </p:attrNameLst>
                                      </p:cBhvr>
                                      <p:tavLst>
                                        <p:tav tm="0">
                                          <p:val>
                                            <p:strVal val="1+#ppt_w/2"/>
                                          </p:val>
                                        </p:tav>
                                        <p:tav tm="100000">
                                          <p:val>
                                            <p:strVal val="#ppt_x"/>
                                          </p:val>
                                        </p:tav>
                                      </p:tavLst>
                                    </p:anim>
                                    <p:anim calcmode="lin" valueType="num">
                                      <p:cBhvr additive="base">
                                        <p:cTn id="8" dur="1500" fill="hold"/>
                                        <p:tgtEl>
                                          <p:spTgt spid="46"/>
                                        </p:tgtEl>
                                        <p:attrNameLst>
                                          <p:attrName>ppt_y</p:attrName>
                                        </p:attrNameLst>
                                      </p:cBhvr>
                                      <p:tavLst>
                                        <p:tav tm="0">
                                          <p:val>
                                            <p:strVal val="#ppt_y"/>
                                          </p:val>
                                        </p:tav>
                                        <p:tav tm="100000">
                                          <p:val>
                                            <p:strVal val="#ppt_y"/>
                                          </p:val>
                                        </p:tav>
                                      </p:tavLst>
                                    </p:anim>
                                  </p:childTnLst>
                                </p:cTn>
                              </p:par>
                              <p:par>
                                <p:cTn id="9" presetID="2" presetClass="entr" presetSubtype="2" decel="100000" fill="hold" nodeType="with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1500" fill="hold"/>
                                        <p:tgtEl>
                                          <p:spTgt spid="8"/>
                                        </p:tgtEl>
                                        <p:attrNameLst>
                                          <p:attrName>ppt_x</p:attrName>
                                        </p:attrNameLst>
                                      </p:cBhvr>
                                      <p:tavLst>
                                        <p:tav tm="0">
                                          <p:val>
                                            <p:strVal val="1+#ppt_w/2"/>
                                          </p:val>
                                        </p:tav>
                                        <p:tav tm="100000">
                                          <p:val>
                                            <p:strVal val="#ppt_x"/>
                                          </p:val>
                                        </p:tav>
                                      </p:tavLst>
                                    </p:anim>
                                    <p:anim calcmode="lin" valueType="num">
                                      <p:cBhvr additive="base">
                                        <p:cTn id="12" dur="1500" fill="hold"/>
                                        <p:tgtEl>
                                          <p:spTgt spid="8"/>
                                        </p:tgtEl>
                                        <p:attrNameLst>
                                          <p:attrName>ppt_y</p:attrName>
                                        </p:attrNameLst>
                                      </p:cBhvr>
                                      <p:tavLst>
                                        <p:tav tm="0">
                                          <p:val>
                                            <p:strVal val="#ppt_y"/>
                                          </p:val>
                                        </p:tav>
                                        <p:tav tm="100000">
                                          <p:val>
                                            <p:strVal val="#ppt_y"/>
                                          </p:val>
                                        </p:tav>
                                      </p:tavLst>
                                    </p:anim>
                                  </p:childTnLst>
                                </p:cTn>
                              </p:par>
                              <p:par>
                                <p:cTn id="13" presetID="2" presetClass="entr" presetSubtype="2" decel="100000" fill="hold" grpId="0" nodeType="with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additive="base">
                                        <p:cTn id="15" dur="1500" fill="hold"/>
                                        <p:tgtEl>
                                          <p:spTgt spid="2"/>
                                        </p:tgtEl>
                                        <p:attrNameLst>
                                          <p:attrName>ppt_x</p:attrName>
                                        </p:attrNameLst>
                                      </p:cBhvr>
                                      <p:tavLst>
                                        <p:tav tm="0">
                                          <p:val>
                                            <p:strVal val="1+#ppt_w/2"/>
                                          </p:val>
                                        </p:tav>
                                        <p:tav tm="100000">
                                          <p:val>
                                            <p:strVal val="#ppt_x"/>
                                          </p:val>
                                        </p:tav>
                                      </p:tavLst>
                                    </p:anim>
                                    <p:anim calcmode="lin" valueType="num">
                                      <p:cBhvr additive="base">
                                        <p:cTn id="16" dur="1500" fill="hold"/>
                                        <p:tgtEl>
                                          <p:spTgt spid="2"/>
                                        </p:tgtEl>
                                        <p:attrNameLst>
                                          <p:attrName>ppt_y</p:attrName>
                                        </p:attrNameLst>
                                      </p:cBhvr>
                                      <p:tavLst>
                                        <p:tav tm="0">
                                          <p:val>
                                            <p:strVal val="#ppt_y"/>
                                          </p:val>
                                        </p:tav>
                                        <p:tav tm="100000">
                                          <p:val>
                                            <p:strVal val="#ppt_y"/>
                                          </p:val>
                                        </p:tav>
                                      </p:tavLst>
                                    </p:anim>
                                  </p:childTnLst>
                                </p:cTn>
                              </p:par>
                              <p:par>
                                <p:cTn id="17" presetID="2" presetClass="entr" presetSubtype="2" decel="100000" fill="hold" nodeType="with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additive="base">
                                        <p:cTn id="19" dur="1500" fill="hold"/>
                                        <p:tgtEl>
                                          <p:spTgt spid="7"/>
                                        </p:tgtEl>
                                        <p:attrNameLst>
                                          <p:attrName>ppt_x</p:attrName>
                                        </p:attrNameLst>
                                      </p:cBhvr>
                                      <p:tavLst>
                                        <p:tav tm="0">
                                          <p:val>
                                            <p:strVal val="1+#ppt_w/2"/>
                                          </p:val>
                                        </p:tav>
                                        <p:tav tm="100000">
                                          <p:val>
                                            <p:strVal val="#ppt_x"/>
                                          </p:val>
                                        </p:tav>
                                      </p:tavLst>
                                    </p:anim>
                                    <p:anim calcmode="lin" valueType="num">
                                      <p:cBhvr additive="base">
                                        <p:cTn id="20" dur="1500" fill="hold"/>
                                        <p:tgtEl>
                                          <p:spTgt spid="7"/>
                                        </p:tgtEl>
                                        <p:attrNameLst>
                                          <p:attrName>ppt_y</p:attrName>
                                        </p:attrNameLst>
                                      </p:cBhvr>
                                      <p:tavLst>
                                        <p:tav tm="0">
                                          <p:val>
                                            <p:strVal val="#ppt_y"/>
                                          </p:val>
                                        </p:tav>
                                        <p:tav tm="100000">
                                          <p:val>
                                            <p:strVal val="#ppt_y"/>
                                          </p:val>
                                        </p:tav>
                                      </p:tavLst>
                                    </p:anim>
                                  </p:childTnLst>
                                </p:cTn>
                              </p:par>
                              <p:par>
                                <p:cTn id="21" presetID="2" presetClass="entr" presetSubtype="2" decel="100000" fill="hold" grpId="0" nodeType="withEffect">
                                  <p:stCondLst>
                                    <p:cond delay="500"/>
                                  </p:stCondLst>
                                  <p:childTnLst>
                                    <p:set>
                                      <p:cBhvr>
                                        <p:cTn id="22" dur="1" fill="hold">
                                          <p:stCondLst>
                                            <p:cond delay="0"/>
                                          </p:stCondLst>
                                        </p:cTn>
                                        <p:tgtEl>
                                          <p:spTgt spid="4"/>
                                        </p:tgtEl>
                                        <p:attrNameLst>
                                          <p:attrName>style.visibility</p:attrName>
                                        </p:attrNameLst>
                                      </p:cBhvr>
                                      <p:to>
                                        <p:strVal val="visible"/>
                                      </p:to>
                                    </p:set>
                                    <p:anim calcmode="lin" valueType="num">
                                      <p:cBhvr additive="base">
                                        <p:cTn id="23" dur="1000" fill="hold"/>
                                        <p:tgtEl>
                                          <p:spTgt spid="4"/>
                                        </p:tgtEl>
                                        <p:attrNameLst>
                                          <p:attrName>ppt_x</p:attrName>
                                        </p:attrNameLst>
                                      </p:cBhvr>
                                      <p:tavLst>
                                        <p:tav tm="0">
                                          <p:val>
                                            <p:strVal val="1+#ppt_w/2"/>
                                          </p:val>
                                        </p:tav>
                                        <p:tav tm="100000">
                                          <p:val>
                                            <p:strVal val="#ppt_x"/>
                                          </p:val>
                                        </p:tav>
                                      </p:tavLst>
                                    </p:anim>
                                    <p:anim calcmode="lin" valueType="num">
                                      <p:cBhvr additive="base">
                                        <p:cTn id="24" dur="1000" fill="hold"/>
                                        <p:tgtEl>
                                          <p:spTgt spid="4"/>
                                        </p:tgtEl>
                                        <p:attrNameLst>
                                          <p:attrName>ppt_y</p:attrName>
                                        </p:attrNameLst>
                                      </p:cBhvr>
                                      <p:tavLst>
                                        <p:tav tm="0">
                                          <p:val>
                                            <p:strVal val="#ppt_y"/>
                                          </p:val>
                                        </p:tav>
                                        <p:tav tm="100000">
                                          <p:val>
                                            <p:strVal val="#ppt_y"/>
                                          </p:val>
                                        </p:tav>
                                      </p:tavLst>
                                    </p:anim>
                                  </p:childTnLst>
                                </p:cTn>
                              </p:par>
                              <p:par>
                                <p:cTn id="25" presetID="2" presetClass="entr" presetSubtype="2" decel="100000" fill="hold" nodeType="withEffect">
                                  <p:stCondLst>
                                    <p:cond delay="500"/>
                                  </p:stCondLst>
                                  <p:childTnLst>
                                    <p:set>
                                      <p:cBhvr>
                                        <p:cTn id="26" dur="1" fill="hold">
                                          <p:stCondLst>
                                            <p:cond delay="0"/>
                                          </p:stCondLst>
                                        </p:cTn>
                                        <p:tgtEl>
                                          <p:spTgt spid="16"/>
                                        </p:tgtEl>
                                        <p:attrNameLst>
                                          <p:attrName>style.visibility</p:attrName>
                                        </p:attrNameLst>
                                      </p:cBhvr>
                                      <p:to>
                                        <p:strVal val="visible"/>
                                      </p:to>
                                    </p:set>
                                    <p:anim calcmode="lin" valueType="num">
                                      <p:cBhvr additive="base">
                                        <p:cTn id="27" dur="1000" fill="hold"/>
                                        <p:tgtEl>
                                          <p:spTgt spid="16"/>
                                        </p:tgtEl>
                                        <p:attrNameLst>
                                          <p:attrName>ppt_x</p:attrName>
                                        </p:attrNameLst>
                                      </p:cBhvr>
                                      <p:tavLst>
                                        <p:tav tm="0">
                                          <p:val>
                                            <p:strVal val="1+#ppt_w/2"/>
                                          </p:val>
                                        </p:tav>
                                        <p:tav tm="100000">
                                          <p:val>
                                            <p:strVal val="#ppt_x"/>
                                          </p:val>
                                        </p:tav>
                                      </p:tavLst>
                                    </p:anim>
                                    <p:anim calcmode="lin" valueType="num">
                                      <p:cBhvr additive="base">
                                        <p:cTn id="28" dur="1000" fill="hold"/>
                                        <p:tgtEl>
                                          <p:spTgt spid="16"/>
                                        </p:tgtEl>
                                        <p:attrNameLst>
                                          <p:attrName>ppt_y</p:attrName>
                                        </p:attrNameLst>
                                      </p:cBhvr>
                                      <p:tavLst>
                                        <p:tav tm="0">
                                          <p:val>
                                            <p:strVal val="#ppt_y"/>
                                          </p:val>
                                        </p:tav>
                                        <p:tav tm="100000">
                                          <p:val>
                                            <p:strVal val="#ppt_y"/>
                                          </p:val>
                                        </p:tav>
                                      </p:tavLst>
                                    </p:anim>
                                  </p:childTnLst>
                                </p:cTn>
                              </p:par>
                              <p:par>
                                <p:cTn id="29" presetID="2" presetClass="entr" presetSubtype="2" decel="100000" fill="hold" nodeType="withEffect">
                                  <p:stCondLst>
                                    <p:cond delay="500"/>
                                  </p:stCondLst>
                                  <p:childTnLst>
                                    <p:set>
                                      <p:cBhvr>
                                        <p:cTn id="30" dur="1" fill="hold">
                                          <p:stCondLst>
                                            <p:cond delay="0"/>
                                          </p:stCondLst>
                                        </p:cTn>
                                        <p:tgtEl>
                                          <p:spTgt spid="5"/>
                                        </p:tgtEl>
                                        <p:attrNameLst>
                                          <p:attrName>style.visibility</p:attrName>
                                        </p:attrNameLst>
                                      </p:cBhvr>
                                      <p:to>
                                        <p:strVal val="visible"/>
                                      </p:to>
                                    </p:set>
                                    <p:anim calcmode="lin" valueType="num">
                                      <p:cBhvr additive="base">
                                        <p:cTn id="31" dur="1000" fill="hold"/>
                                        <p:tgtEl>
                                          <p:spTgt spid="5"/>
                                        </p:tgtEl>
                                        <p:attrNameLst>
                                          <p:attrName>ppt_x</p:attrName>
                                        </p:attrNameLst>
                                      </p:cBhvr>
                                      <p:tavLst>
                                        <p:tav tm="0">
                                          <p:val>
                                            <p:strVal val="1+#ppt_w/2"/>
                                          </p:val>
                                        </p:tav>
                                        <p:tav tm="100000">
                                          <p:val>
                                            <p:strVal val="#ppt_x"/>
                                          </p:val>
                                        </p:tav>
                                      </p:tavLst>
                                    </p:anim>
                                    <p:anim calcmode="lin" valueType="num">
                                      <p:cBhvr additive="base">
                                        <p:cTn id="32" dur="1000" fill="hold"/>
                                        <p:tgtEl>
                                          <p:spTgt spid="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gradFill>
          <a:gsLst>
            <a:gs pos="0">
              <a:schemeClr val="accent5">
                <a:lumMod val="50000"/>
              </a:schemeClr>
            </a:gs>
            <a:gs pos="100000">
              <a:srgbClr val="191919"/>
            </a:gs>
          </a:gsLst>
          <a:lin ang="5400000" scaled="1"/>
        </a:gradFill>
        <a:effectLst/>
      </p:bgPr>
    </p:bg>
    <p:spTree>
      <p:nvGrpSpPr>
        <p:cNvPr id="1" name=""/>
        <p:cNvGrpSpPr/>
        <p:nvPr/>
      </p:nvGrpSpPr>
      <p:grpSpPr>
        <a:xfrm>
          <a:off x="0" y="0"/>
          <a:ext cx="0" cy="0"/>
          <a:chOff x="0" y="0"/>
          <a:chExt cx="0" cy="0"/>
        </a:xfrm>
      </p:grpSpPr>
      <p:pic>
        <p:nvPicPr>
          <p:cNvPr id="2" name="Graphic 1">
            <a:extLst>
              <a:ext uri="{FF2B5EF4-FFF2-40B4-BE49-F238E27FC236}">
                <a16:creationId xmlns:a16="http://schemas.microsoft.com/office/drawing/2014/main" id="{4941732B-0DF2-FD1D-E1F2-EBE22C323FC4}"/>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281405" y="1523065"/>
            <a:ext cx="11956937" cy="4949339"/>
          </a:xfrm>
          <a:prstGeom prst="rect">
            <a:avLst/>
          </a:prstGeom>
          <a:effectLst>
            <a:outerShdw blurRad="317500" dist="317500" dir="2700000" algn="l" rotWithShape="0">
              <a:prstClr val="black">
                <a:alpha val="15000"/>
              </a:prstClr>
            </a:outerShdw>
          </a:effectLst>
        </p:spPr>
      </p:pic>
      <p:sp>
        <p:nvSpPr>
          <p:cNvPr id="12" name="What is?">
            <a:extLst>
              <a:ext uri="{FF2B5EF4-FFF2-40B4-BE49-F238E27FC236}">
                <a16:creationId xmlns:a16="http://schemas.microsoft.com/office/drawing/2014/main" id="{D9599360-BEB7-F7B6-0FD1-5F6793B8F18B}"/>
              </a:ext>
            </a:extLst>
          </p:cNvPr>
          <p:cNvSpPr txBox="1"/>
          <p:nvPr/>
        </p:nvSpPr>
        <p:spPr>
          <a:xfrm>
            <a:off x="1896111" y="417577"/>
            <a:ext cx="6993890" cy="707886"/>
          </a:xfrm>
          <a:prstGeom prst="rect">
            <a:avLst/>
          </a:prstGeom>
          <a:noFill/>
          <a:effectLst/>
        </p:spPr>
        <p:txBody>
          <a:bodyPr wrap="square" rtlCol="0">
            <a:spAutoFit/>
          </a:bodyPr>
          <a:lstStyle>
            <a:defPPr>
              <a:defRPr lang="en-US"/>
            </a:defPPr>
            <a:lvl1pPr>
              <a:defRPr sz="4000" cap="all">
                <a:solidFill>
                  <a:schemeClr val="bg2"/>
                </a:solidFill>
                <a:latin typeface="+mj-lt"/>
              </a:defRPr>
            </a:lvl1pPr>
          </a:lstStyle>
          <a:p>
            <a:r>
              <a:rPr lang="en-US" dirty="0">
                <a:solidFill>
                  <a:schemeClr val="tx1">
                    <a:lumMod val="20000"/>
                    <a:lumOff val="80000"/>
                  </a:schemeClr>
                </a:solidFill>
              </a:rPr>
              <a:t>LLM Integrations</a:t>
            </a:r>
          </a:p>
        </p:txBody>
      </p:sp>
      <p:grpSp>
        <p:nvGrpSpPr>
          <p:cNvPr id="26" name="Group 25">
            <a:extLst>
              <a:ext uri="{FF2B5EF4-FFF2-40B4-BE49-F238E27FC236}">
                <a16:creationId xmlns:a16="http://schemas.microsoft.com/office/drawing/2014/main" id="{010A5947-8A8A-0D22-5B7E-FB4BBB5D3698}"/>
              </a:ext>
            </a:extLst>
          </p:cNvPr>
          <p:cNvGrpSpPr/>
          <p:nvPr/>
        </p:nvGrpSpPr>
        <p:grpSpPr>
          <a:xfrm>
            <a:off x="-617767" y="293967"/>
            <a:ext cx="12285892" cy="958821"/>
            <a:chOff x="-617767" y="293967"/>
            <a:chExt cx="12285892" cy="958821"/>
          </a:xfrm>
        </p:grpSpPr>
        <p:cxnSp>
          <p:nvCxnSpPr>
            <p:cNvPr id="10" name="Straight Connector 9">
              <a:extLst>
                <a:ext uri="{FF2B5EF4-FFF2-40B4-BE49-F238E27FC236}">
                  <a16:creationId xmlns:a16="http://schemas.microsoft.com/office/drawing/2014/main" id="{1C697595-85EA-387A-37B3-89B7396BE585}"/>
                </a:ext>
              </a:extLst>
            </p:cNvPr>
            <p:cNvCxnSpPr>
              <a:cxnSpLocks/>
            </p:cNvCxnSpPr>
            <p:nvPr/>
          </p:nvCxnSpPr>
          <p:spPr>
            <a:xfrm>
              <a:off x="1262743" y="1200155"/>
              <a:ext cx="10405382" cy="0"/>
            </a:xfrm>
            <a:prstGeom prst="line">
              <a:avLst/>
            </a:prstGeom>
            <a:ln w="15875">
              <a:solidFill>
                <a:schemeClr val="bg2">
                  <a:lumMod val="50000"/>
                </a:schemeClr>
              </a:soli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pic>
          <p:nvPicPr>
            <p:cNvPr id="24" name="Graphic 23">
              <a:extLst>
                <a:ext uri="{FF2B5EF4-FFF2-40B4-BE49-F238E27FC236}">
                  <a16:creationId xmlns:a16="http://schemas.microsoft.com/office/drawing/2014/main" id="{EBB16BE6-C74A-E145-4C1C-E1E9E32B3038}"/>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617767" y="293967"/>
              <a:ext cx="2332267" cy="958821"/>
            </a:xfrm>
            <a:prstGeom prst="rect">
              <a:avLst/>
            </a:prstGeom>
            <a:effectLst>
              <a:outerShdw blurRad="317500" dist="317500" dir="2700000" algn="l" rotWithShape="0">
                <a:prstClr val="black">
                  <a:alpha val="15000"/>
                </a:prstClr>
              </a:outerShdw>
            </a:effectLst>
          </p:spPr>
        </p:pic>
      </p:grpSp>
      <p:pic>
        <p:nvPicPr>
          <p:cNvPr id="8" name="Grooper G" descr="Logo, icon&#10;&#10;Description automatically generated">
            <a:extLst>
              <a:ext uri="{FF2B5EF4-FFF2-40B4-BE49-F238E27FC236}">
                <a16:creationId xmlns:a16="http://schemas.microsoft.com/office/drawing/2014/main" id="{2515A8FD-AFB9-FC16-44F3-D1CDACA56FFC}"/>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01650" y="342904"/>
            <a:ext cx="651511" cy="857251"/>
          </a:xfrm>
          <a:prstGeom prst="rect">
            <a:avLst/>
          </a:prstGeom>
          <a:effectLst>
            <a:outerShdw blurRad="63500" dist="63500" dir="2700000" algn="tl" rotWithShape="0">
              <a:prstClr val="black">
                <a:alpha val="25000"/>
              </a:prstClr>
            </a:outerShdw>
          </a:effectLst>
        </p:spPr>
      </p:pic>
      <p:grpSp>
        <p:nvGrpSpPr>
          <p:cNvPr id="6" name="Group 5">
            <a:extLst>
              <a:ext uri="{FF2B5EF4-FFF2-40B4-BE49-F238E27FC236}">
                <a16:creationId xmlns:a16="http://schemas.microsoft.com/office/drawing/2014/main" id="{0BD7739D-77C4-643B-0983-5C2C208943B7}"/>
              </a:ext>
            </a:extLst>
          </p:cNvPr>
          <p:cNvGrpSpPr/>
          <p:nvPr/>
        </p:nvGrpSpPr>
        <p:grpSpPr>
          <a:xfrm>
            <a:off x="4086943" y="1704198"/>
            <a:ext cx="4441570" cy="523220"/>
            <a:chOff x="2697480" y="1704407"/>
            <a:chExt cx="5829300" cy="523220"/>
          </a:xfrm>
          <a:effectLst>
            <a:outerShdw blurRad="50800" dist="38100" dir="2700000" algn="tl" rotWithShape="0">
              <a:prstClr val="black">
                <a:alpha val="40000"/>
              </a:prstClr>
            </a:outerShdw>
          </a:effectLst>
        </p:grpSpPr>
        <p:sp>
          <p:nvSpPr>
            <p:cNvPr id="7" name="TextBox 6">
              <a:extLst>
                <a:ext uri="{FF2B5EF4-FFF2-40B4-BE49-F238E27FC236}">
                  <a16:creationId xmlns:a16="http://schemas.microsoft.com/office/drawing/2014/main" id="{CF53EB57-0824-9318-499C-72C0B9B3E647}"/>
                </a:ext>
              </a:extLst>
            </p:cNvPr>
            <p:cNvSpPr txBox="1"/>
            <p:nvPr/>
          </p:nvSpPr>
          <p:spPr>
            <a:xfrm>
              <a:off x="2697480" y="1704407"/>
              <a:ext cx="5829300" cy="523220"/>
            </a:xfrm>
            <a:prstGeom prst="rect">
              <a:avLst/>
            </a:prstGeom>
            <a:noFill/>
          </p:spPr>
          <p:txBody>
            <a:bodyPr wrap="square" rtlCol="0">
              <a:spAutoFit/>
            </a:bodyPr>
            <a:lstStyle/>
            <a:p>
              <a:pPr algn="ctr"/>
              <a:r>
                <a:rPr lang="en-US" sz="2800" cap="small" dirty="0">
                  <a:latin typeface="Roboto Bk" pitchFamily="2" charset="0"/>
                  <a:ea typeface="Roboto Bk" pitchFamily="2" charset="0"/>
                </a:rPr>
                <a:t>LLMs and Grooper</a:t>
              </a:r>
            </a:p>
          </p:txBody>
        </p:sp>
        <p:cxnSp>
          <p:nvCxnSpPr>
            <p:cNvPr id="11" name="Straight Connector 10">
              <a:extLst>
                <a:ext uri="{FF2B5EF4-FFF2-40B4-BE49-F238E27FC236}">
                  <a16:creationId xmlns:a16="http://schemas.microsoft.com/office/drawing/2014/main" id="{0BE4B965-4608-D1F4-ED93-40D840D10388}"/>
                </a:ext>
              </a:extLst>
            </p:cNvPr>
            <p:cNvCxnSpPr>
              <a:cxnSpLocks/>
            </p:cNvCxnSpPr>
            <p:nvPr/>
          </p:nvCxnSpPr>
          <p:spPr>
            <a:xfrm>
              <a:off x="2697480" y="2227627"/>
              <a:ext cx="5829300" cy="0"/>
            </a:xfrm>
            <a:prstGeom prst="line">
              <a:avLst/>
            </a:prstGeom>
            <a:ln w="22225">
              <a:solidFill>
                <a:schemeClr val="tx1"/>
              </a:solidFill>
            </a:ln>
          </p:spPr>
          <p:style>
            <a:lnRef idx="1">
              <a:schemeClr val="accent1"/>
            </a:lnRef>
            <a:fillRef idx="0">
              <a:schemeClr val="accent1"/>
            </a:fillRef>
            <a:effectRef idx="0">
              <a:schemeClr val="accent1"/>
            </a:effectRef>
            <a:fontRef idx="minor">
              <a:schemeClr val="tx1"/>
            </a:fontRef>
          </p:style>
        </p:cxnSp>
      </p:grpSp>
      <p:pic>
        <p:nvPicPr>
          <p:cNvPr id="19" name="Graphic 18" descr="Artificial Intelligence with solid fill">
            <a:extLst>
              <a:ext uri="{FF2B5EF4-FFF2-40B4-BE49-F238E27FC236}">
                <a16:creationId xmlns:a16="http://schemas.microsoft.com/office/drawing/2014/main" id="{65E5649B-2932-64C1-8C96-D54F430C84C9}"/>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8990703" y="3065444"/>
            <a:ext cx="1858447" cy="1858447"/>
          </a:xfrm>
          <a:prstGeom prst="rect">
            <a:avLst/>
          </a:prstGeom>
        </p:spPr>
      </p:pic>
      <p:pic>
        <p:nvPicPr>
          <p:cNvPr id="22" name="Graphic 21" descr="Chat bubble with solid fill">
            <a:extLst>
              <a:ext uri="{FF2B5EF4-FFF2-40B4-BE49-F238E27FC236}">
                <a16:creationId xmlns:a16="http://schemas.microsoft.com/office/drawing/2014/main" id="{BB9785C3-4DA1-D49B-CC2B-F41FCE6FB4BA}"/>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10319540" y="2148173"/>
            <a:ext cx="1858447" cy="1858447"/>
          </a:xfrm>
          <a:prstGeom prst="rect">
            <a:avLst/>
          </a:prstGeom>
        </p:spPr>
      </p:pic>
      <p:sp>
        <p:nvSpPr>
          <p:cNvPr id="4" name="Content Placeholder 2">
            <a:extLst>
              <a:ext uri="{FF2B5EF4-FFF2-40B4-BE49-F238E27FC236}">
                <a16:creationId xmlns:a16="http://schemas.microsoft.com/office/drawing/2014/main" id="{0EB245B0-A43F-6FF4-5EDB-55D5E5E165AC}"/>
              </a:ext>
            </a:extLst>
          </p:cNvPr>
          <p:cNvSpPr txBox="1">
            <a:spLocks/>
          </p:cNvSpPr>
          <p:nvPr/>
        </p:nvSpPr>
        <p:spPr>
          <a:xfrm>
            <a:off x="1759011" y="2422430"/>
            <a:ext cx="8058074" cy="3854962"/>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800" dirty="0">
                <a:solidFill>
                  <a:schemeClr val="tx1">
                    <a:lumMod val="20000"/>
                    <a:lumOff val="80000"/>
                  </a:schemeClr>
                </a:solidFill>
              </a:rPr>
              <a:t>What are LLMs?</a:t>
            </a:r>
          </a:p>
          <a:p>
            <a:pPr lvl="1"/>
            <a:r>
              <a:rPr lang="en-US" sz="1600" dirty="0">
                <a:solidFill>
                  <a:schemeClr val="tx1">
                    <a:lumMod val="20000"/>
                    <a:lumOff val="80000"/>
                  </a:schemeClr>
                </a:solidFill>
              </a:rPr>
              <a:t>LLM stands for Large Language Model.  They are a type of neural network that is highly capable of natural language processing.</a:t>
            </a:r>
          </a:p>
          <a:p>
            <a:pPr lvl="1"/>
            <a:r>
              <a:rPr lang="en-US" sz="1600" dirty="0">
                <a:solidFill>
                  <a:schemeClr val="tx1">
                    <a:lumMod val="20000"/>
                    <a:lumOff val="80000"/>
                  </a:schemeClr>
                </a:solidFill>
              </a:rPr>
              <a:t>OpenAI’s ChatGPT utilizes LLMs as the foundation of their chatbot technology.</a:t>
            </a:r>
          </a:p>
          <a:p>
            <a:r>
              <a:rPr lang="en-US" sz="1800" dirty="0">
                <a:solidFill>
                  <a:schemeClr val="tx1">
                    <a:lumMod val="20000"/>
                    <a:lumOff val="80000"/>
                  </a:schemeClr>
                </a:solidFill>
              </a:rPr>
              <a:t>What are LLMs used for in Grooper 2024?</a:t>
            </a:r>
          </a:p>
          <a:p>
            <a:pPr lvl="1"/>
            <a:r>
              <a:rPr lang="en-US" sz="1600" dirty="0">
                <a:solidFill>
                  <a:schemeClr val="tx1">
                    <a:lumMod val="20000"/>
                    <a:lumOff val="80000"/>
                  </a:schemeClr>
                </a:solidFill>
              </a:rPr>
              <a:t>Automated data capture at scale.</a:t>
            </a:r>
          </a:p>
          <a:p>
            <a:pPr lvl="1"/>
            <a:r>
              <a:rPr lang="en-US" sz="1600" dirty="0">
                <a:solidFill>
                  <a:schemeClr val="tx1">
                    <a:lumMod val="20000"/>
                    <a:lumOff val="80000"/>
                  </a:schemeClr>
                </a:solidFill>
              </a:rPr>
              <a:t>User-directed data capture or repair.</a:t>
            </a:r>
          </a:p>
          <a:p>
            <a:pPr lvl="1"/>
            <a:r>
              <a:rPr lang="en-US" sz="1600" dirty="0">
                <a:solidFill>
                  <a:schemeClr val="tx1">
                    <a:lumMod val="20000"/>
                    <a:lumOff val="80000"/>
                  </a:schemeClr>
                </a:solidFill>
              </a:rPr>
              <a:t>Ad-hoc research and discovery.</a:t>
            </a:r>
          </a:p>
          <a:p>
            <a:r>
              <a:rPr lang="en-US" sz="1800" dirty="0">
                <a:solidFill>
                  <a:schemeClr val="tx1">
                    <a:lumMod val="20000"/>
                    <a:lumOff val="80000"/>
                  </a:schemeClr>
                </a:solidFill>
              </a:rPr>
              <a:t>What LLMs can I access in Grooper 2024?</a:t>
            </a:r>
          </a:p>
          <a:p>
            <a:pPr lvl="1"/>
            <a:r>
              <a:rPr lang="en-US" sz="1600" dirty="0">
                <a:solidFill>
                  <a:schemeClr val="tx1">
                    <a:lumMod val="20000"/>
                    <a:lumOff val="80000"/>
                  </a:schemeClr>
                </a:solidFill>
              </a:rPr>
              <a:t>OpenAI public cloud services (</a:t>
            </a:r>
            <a:r>
              <a:rPr lang="en-US" sz="1600" dirty="0" err="1">
                <a:solidFill>
                  <a:schemeClr val="tx1">
                    <a:lumMod val="20000"/>
                    <a:lumOff val="80000"/>
                  </a:schemeClr>
                </a:solidFill>
              </a:rPr>
              <a:t>GPT</a:t>
            </a:r>
            <a:r>
              <a:rPr lang="en-US" sz="1600" dirty="0">
                <a:solidFill>
                  <a:schemeClr val="tx1">
                    <a:lumMod val="20000"/>
                    <a:lumOff val="80000"/>
                  </a:schemeClr>
                </a:solidFill>
              </a:rPr>
              <a:t> models)</a:t>
            </a:r>
          </a:p>
          <a:p>
            <a:pPr lvl="1"/>
            <a:r>
              <a:rPr lang="en-US" sz="1600" dirty="0">
                <a:solidFill>
                  <a:schemeClr val="tx1">
                    <a:lumMod val="20000"/>
                    <a:lumOff val="80000"/>
                  </a:schemeClr>
                </a:solidFill>
              </a:rPr>
              <a:t>Azure cloud services (including OpenAI’s </a:t>
            </a:r>
            <a:r>
              <a:rPr lang="en-US" sz="1600" dirty="0" err="1">
                <a:solidFill>
                  <a:schemeClr val="tx1">
                    <a:lumMod val="20000"/>
                    <a:lumOff val="80000"/>
                  </a:schemeClr>
                </a:solidFill>
              </a:rPr>
              <a:t>GPT</a:t>
            </a:r>
            <a:r>
              <a:rPr lang="en-US" sz="1600" dirty="0">
                <a:solidFill>
                  <a:schemeClr val="tx1">
                    <a:lumMod val="20000"/>
                    <a:lumOff val="80000"/>
                  </a:schemeClr>
                </a:solidFill>
              </a:rPr>
              <a:t> models and other LLM models like Llama and Mistral)</a:t>
            </a:r>
          </a:p>
          <a:p>
            <a:pPr lvl="1"/>
            <a:r>
              <a:rPr lang="en-US" sz="1600" dirty="0">
                <a:solidFill>
                  <a:schemeClr val="tx1">
                    <a:lumMod val="20000"/>
                    <a:lumOff val="80000"/>
                  </a:schemeClr>
                </a:solidFill>
              </a:rPr>
              <a:t>Private-hosted OpenAI clones</a:t>
            </a:r>
          </a:p>
          <a:p>
            <a:pPr marL="0" indent="0">
              <a:buNone/>
            </a:pPr>
            <a:endParaRPr lang="en-US" sz="1800" dirty="0">
              <a:solidFill>
                <a:schemeClr val="tx1">
                  <a:lumMod val="20000"/>
                  <a:lumOff val="80000"/>
                </a:schemeClr>
              </a:solidFill>
            </a:endParaRPr>
          </a:p>
        </p:txBody>
      </p:sp>
    </p:spTree>
    <p:extLst>
      <p:ext uri="{BB962C8B-B14F-4D97-AF65-F5344CB8AC3E}">
        <p14:creationId xmlns:p14="http://schemas.microsoft.com/office/powerpoint/2010/main" val="33602487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decel="100000" fill="hold" grpId="0" nodeType="with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1500" fill="hold"/>
                                        <p:tgtEl>
                                          <p:spTgt spid="12"/>
                                        </p:tgtEl>
                                        <p:attrNameLst>
                                          <p:attrName>ppt_x</p:attrName>
                                        </p:attrNameLst>
                                      </p:cBhvr>
                                      <p:tavLst>
                                        <p:tav tm="0">
                                          <p:val>
                                            <p:strVal val="1+#ppt_w/2"/>
                                          </p:val>
                                        </p:tav>
                                        <p:tav tm="100000">
                                          <p:val>
                                            <p:strVal val="#ppt_x"/>
                                          </p:val>
                                        </p:tav>
                                      </p:tavLst>
                                    </p:anim>
                                    <p:anim calcmode="lin" valueType="num">
                                      <p:cBhvr additive="base">
                                        <p:cTn id="8" dur="1500" fill="hold"/>
                                        <p:tgtEl>
                                          <p:spTgt spid="12"/>
                                        </p:tgtEl>
                                        <p:attrNameLst>
                                          <p:attrName>ppt_y</p:attrName>
                                        </p:attrNameLst>
                                      </p:cBhvr>
                                      <p:tavLst>
                                        <p:tav tm="0">
                                          <p:val>
                                            <p:strVal val="#ppt_y"/>
                                          </p:val>
                                        </p:tav>
                                        <p:tav tm="100000">
                                          <p:val>
                                            <p:strVal val="#ppt_y"/>
                                          </p:val>
                                        </p:tav>
                                      </p:tavLst>
                                    </p:anim>
                                  </p:childTnLst>
                                </p:cTn>
                              </p:par>
                              <p:par>
                                <p:cTn id="9" presetID="2" presetClass="entr" presetSubtype="2" decel="100000" fill="hold" nodeType="with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1500" fill="hold"/>
                                        <p:tgtEl>
                                          <p:spTgt spid="8"/>
                                        </p:tgtEl>
                                        <p:attrNameLst>
                                          <p:attrName>ppt_x</p:attrName>
                                        </p:attrNameLst>
                                      </p:cBhvr>
                                      <p:tavLst>
                                        <p:tav tm="0">
                                          <p:val>
                                            <p:strVal val="1+#ppt_w/2"/>
                                          </p:val>
                                        </p:tav>
                                        <p:tav tm="100000">
                                          <p:val>
                                            <p:strVal val="#ppt_x"/>
                                          </p:val>
                                        </p:tav>
                                      </p:tavLst>
                                    </p:anim>
                                    <p:anim calcmode="lin" valueType="num">
                                      <p:cBhvr additive="base">
                                        <p:cTn id="12" dur="1500" fill="hold"/>
                                        <p:tgtEl>
                                          <p:spTgt spid="8"/>
                                        </p:tgtEl>
                                        <p:attrNameLst>
                                          <p:attrName>ppt_y</p:attrName>
                                        </p:attrNameLst>
                                      </p:cBhvr>
                                      <p:tavLst>
                                        <p:tav tm="0">
                                          <p:val>
                                            <p:strVal val="#ppt_y"/>
                                          </p:val>
                                        </p:tav>
                                        <p:tav tm="100000">
                                          <p:val>
                                            <p:strVal val="#ppt_y"/>
                                          </p:val>
                                        </p:tav>
                                      </p:tavLst>
                                    </p:anim>
                                  </p:childTnLst>
                                </p:cTn>
                              </p:par>
                              <p:par>
                                <p:cTn id="13" presetID="2" presetClass="entr" presetSubtype="2" decel="100000" fill="hold" nodeType="withEffect">
                                  <p:stCondLst>
                                    <p:cond delay="0"/>
                                  </p:stCondLst>
                                  <p:childTnLst>
                                    <p:set>
                                      <p:cBhvr>
                                        <p:cTn id="14" dur="1" fill="hold">
                                          <p:stCondLst>
                                            <p:cond delay="0"/>
                                          </p:stCondLst>
                                        </p:cTn>
                                        <p:tgtEl>
                                          <p:spTgt spid="26"/>
                                        </p:tgtEl>
                                        <p:attrNameLst>
                                          <p:attrName>style.visibility</p:attrName>
                                        </p:attrNameLst>
                                      </p:cBhvr>
                                      <p:to>
                                        <p:strVal val="visible"/>
                                      </p:to>
                                    </p:set>
                                    <p:anim calcmode="lin" valueType="num">
                                      <p:cBhvr additive="base">
                                        <p:cTn id="15" dur="1500" fill="hold"/>
                                        <p:tgtEl>
                                          <p:spTgt spid="26"/>
                                        </p:tgtEl>
                                        <p:attrNameLst>
                                          <p:attrName>ppt_x</p:attrName>
                                        </p:attrNameLst>
                                      </p:cBhvr>
                                      <p:tavLst>
                                        <p:tav tm="0">
                                          <p:val>
                                            <p:strVal val="1+#ppt_w/2"/>
                                          </p:val>
                                        </p:tav>
                                        <p:tav tm="100000">
                                          <p:val>
                                            <p:strVal val="#ppt_x"/>
                                          </p:val>
                                        </p:tav>
                                      </p:tavLst>
                                    </p:anim>
                                    <p:anim calcmode="lin" valueType="num">
                                      <p:cBhvr additive="base">
                                        <p:cTn id="16" dur="1500" fill="hold"/>
                                        <p:tgtEl>
                                          <p:spTgt spid="26"/>
                                        </p:tgtEl>
                                        <p:attrNameLst>
                                          <p:attrName>ppt_y</p:attrName>
                                        </p:attrNameLst>
                                      </p:cBhvr>
                                      <p:tavLst>
                                        <p:tav tm="0">
                                          <p:val>
                                            <p:strVal val="#ppt_y"/>
                                          </p:val>
                                        </p:tav>
                                        <p:tav tm="100000">
                                          <p:val>
                                            <p:strVal val="#ppt_y"/>
                                          </p:val>
                                        </p:tav>
                                      </p:tavLst>
                                    </p:anim>
                                  </p:childTnLst>
                                </p:cTn>
                              </p:par>
                              <p:par>
                                <p:cTn id="17" presetID="2" presetClass="entr" presetSubtype="2" decel="100000" fill="hold" nodeType="withEffect">
                                  <p:stCondLst>
                                    <p:cond delay="0"/>
                                  </p:stCondLst>
                                  <p:childTnLst>
                                    <p:set>
                                      <p:cBhvr>
                                        <p:cTn id="18" dur="1" fill="hold">
                                          <p:stCondLst>
                                            <p:cond delay="0"/>
                                          </p:stCondLst>
                                        </p:cTn>
                                        <p:tgtEl>
                                          <p:spTgt spid="2"/>
                                        </p:tgtEl>
                                        <p:attrNameLst>
                                          <p:attrName>style.visibility</p:attrName>
                                        </p:attrNameLst>
                                      </p:cBhvr>
                                      <p:to>
                                        <p:strVal val="visible"/>
                                      </p:to>
                                    </p:set>
                                    <p:anim calcmode="lin" valueType="num">
                                      <p:cBhvr additive="base">
                                        <p:cTn id="19" dur="1500" fill="hold"/>
                                        <p:tgtEl>
                                          <p:spTgt spid="2"/>
                                        </p:tgtEl>
                                        <p:attrNameLst>
                                          <p:attrName>ppt_x</p:attrName>
                                        </p:attrNameLst>
                                      </p:cBhvr>
                                      <p:tavLst>
                                        <p:tav tm="0">
                                          <p:val>
                                            <p:strVal val="1+#ppt_w/2"/>
                                          </p:val>
                                        </p:tav>
                                        <p:tav tm="100000">
                                          <p:val>
                                            <p:strVal val="#ppt_x"/>
                                          </p:val>
                                        </p:tav>
                                      </p:tavLst>
                                    </p:anim>
                                    <p:anim calcmode="lin" valueType="num">
                                      <p:cBhvr additive="base">
                                        <p:cTn id="20" dur="1500" fill="hold"/>
                                        <p:tgtEl>
                                          <p:spTgt spid="2"/>
                                        </p:tgtEl>
                                        <p:attrNameLst>
                                          <p:attrName>ppt_y</p:attrName>
                                        </p:attrNameLst>
                                      </p:cBhvr>
                                      <p:tavLst>
                                        <p:tav tm="0">
                                          <p:val>
                                            <p:strVal val="#ppt_y"/>
                                          </p:val>
                                        </p:tav>
                                        <p:tav tm="100000">
                                          <p:val>
                                            <p:strVal val="#ppt_y"/>
                                          </p:val>
                                        </p:tav>
                                      </p:tavLst>
                                    </p:anim>
                                  </p:childTnLst>
                                </p:cTn>
                              </p:par>
                              <p:par>
                                <p:cTn id="21" presetID="2" presetClass="entr" presetSubtype="2" decel="100000" fill="hold" nodeType="withEffect">
                                  <p:stCondLst>
                                    <p:cond delay="1000"/>
                                  </p:stCondLst>
                                  <p:childTnLst>
                                    <p:set>
                                      <p:cBhvr>
                                        <p:cTn id="22" dur="1" fill="hold">
                                          <p:stCondLst>
                                            <p:cond delay="0"/>
                                          </p:stCondLst>
                                        </p:cTn>
                                        <p:tgtEl>
                                          <p:spTgt spid="19"/>
                                        </p:tgtEl>
                                        <p:attrNameLst>
                                          <p:attrName>style.visibility</p:attrName>
                                        </p:attrNameLst>
                                      </p:cBhvr>
                                      <p:to>
                                        <p:strVal val="visible"/>
                                      </p:to>
                                    </p:set>
                                    <p:anim calcmode="lin" valueType="num">
                                      <p:cBhvr additive="base">
                                        <p:cTn id="23" dur="500" fill="hold"/>
                                        <p:tgtEl>
                                          <p:spTgt spid="19"/>
                                        </p:tgtEl>
                                        <p:attrNameLst>
                                          <p:attrName>ppt_x</p:attrName>
                                        </p:attrNameLst>
                                      </p:cBhvr>
                                      <p:tavLst>
                                        <p:tav tm="0">
                                          <p:val>
                                            <p:strVal val="1+#ppt_w/2"/>
                                          </p:val>
                                        </p:tav>
                                        <p:tav tm="100000">
                                          <p:val>
                                            <p:strVal val="#ppt_x"/>
                                          </p:val>
                                        </p:tav>
                                      </p:tavLst>
                                    </p:anim>
                                    <p:anim calcmode="lin" valueType="num">
                                      <p:cBhvr additive="base">
                                        <p:cTn id="24" dur="500" fill="hold"/>
                                        <p:tgtEl>
                                          <p:spTgt spid="19"/>
                                        </p:tgtEl>
                                        <p:attrNameLst>
                                          <p:attrName>ppt_y</p:attrName>
                                        </p:attrNameLst>
                                      </p:cBhvr>
                                      <p:tavLst>
                                        <p:tav tm="0">
                                          <p:val>
                                            <p:strVal val="#ppt_y"/>
                                          </p:val>
                                        </p:tav>
                                        <p:tav tm="100000">
                                          <p:val>
                                            <p:strVal val="#ppt_y"/>
                                          </p:val>
                                        </p:tav>
                                      </p:tavLst>
                                    </p:anim>
                                  </p:childTnLst>
                                </p:cTn>
                              </p:par>
                              <p:par>
                                <p:cTn id="25" presetID="2" presetClass="entr" presetSubtype="2" decel="100000" fill="hold" nodeType="withEffect">
                                  <p:stCondLst>
                                    <p:cond delay="1000"/>
                                  </p:stCondLst>
                                  <p:childTnLst>
                                    <p:set>
                                      <p:cBhvr>
                                        <p:cTn id="26" dur="1" fill="hold">
                                          <p:stCondLst>
                                            <p:cond delay="0"/>
                                          </p:stCondLst>
                                        </p:cTn>
                                        <p:tgtEl>
                                          <p:spTgt spid="22"/>
                                        </p:tgtEl>
                                        <p:attrNameLst>
                                          <p:attrName>style.visibility</p:attrName>
                                        </p:attrNameLst>
                                      </p:cBhvr>
                                      <p:to>
                                        <p:strVal val="visible"/>
                                      </p:to>
                                    </p:set>
                                    <p:anim calcmode="lin" valueType="num">
                                      <p:cBhvr additive="base">
                                        <p:cTn id="27" dur="500" fill="hold"/>
                                        <p:tgtEl>
                                          <p:spTgt spid="22"/>
                                        </p:tgtEl>
                                        <p:attrNameLst>
                                          <p:attrName>ppt_x</p:attrName>
                                        </p:attrNameLst>
                                      </p:cBhvr>
                                      <p:tavLst>
                                        <p:tav tm="0">
                                          <p:val>
                                            <p:strVal val="1+#ppt_w/2"/>
                                          </p:val>
                                        </p:tav>
                                        <p:tav tm="100000">
                                          <p:val>
                                            <p:strVal val="#ppt_x"/>
                                          </p:val>
                                        </p:tav>
                                      </p:tavLst>
                                    </p:anim>
                                    <p:anim calcmode="lin" valueType="num">
                                      <p:cBhvr additive="base">
                                        <p:cTn id="28" dur="500" fill="hold"/>
                                        <p:tgtEl>
                                          <p:spTgt spid="22"/>
                                        </p:tgtEl>
                                        <p:attrNameLst>
                                          <p:attrName>ppt_y</p:attrName>
                                        </p:attrNameLst>
                                      </p:cBhvr>
                                      <p:tavLst>
                                        <p:tav tm="0">
                                          <p:val>
                                            <p:strVal val="#ppt_y"/>
                                          </p:val>
                                        </p:tav>
                                        <p:tav tm="100000">
                                          <p:val>
                                            <p:strVal val="#ppt_y"/>
                                          </p:val>
                                        </p:tav>
                                      </p:tavLst>
                                    </p:anim>
                                  </p:childTnLst>
                                </p:cTn>
                              </p:par>
                              <p:par>
                                <p:cTn id="29" presetID="2" presetClass="entr" presetSubtype="2" decel="100000" fill="hold" grpId="0" nodeType="withEffect">
                                  <p:stCondLst>
                                    <p:cond delay="500"/>
                                  </p:stCondLst>
                                  <p:childTnLst>
                                    <p:set>
                                      <p:cBhvr>
                                        <p:cTn id="30" dur="1" fill="hold">
                                          <p:stCondLst>
                                            <p:cond delay="0"/>
                                          </p:stCondLst>
                                        </p:cTn>
                                        <p:tgtEl>
                                          <p:spTgt spid="4"/>
                                        </p:tgtEl>
                                        <p:attrNameLst>
                                          <p:attrName>style.visibility</p:attrName>
                                        </p:attrNameLst>
                                      </p:cBhvr>
                                      <p:to>
                                        <p:strVal val="visible"/>
                                      </p:to>
                                    </p:set>
                                    <p:anim calcmode="lin" valueType="num">
                                      <p:cBhvr additive="base">
                                        <p:cTn id="31" dur="1000" fill="hold"/>
                                        <p:tgtEl>
                                          <p:spTgt spid="4"/>
                                        </p:tgtEl>
                                        <p:attrNameLst>
                                          <p:attrName>ppt_x</p:attrName>
                                        </p:attrNameLst>
                                      </p:cBhvr>
                                      <p:tavLst>
                                        <p:tav tm="0">
                                          <p:val>
                                            <p:strVal val="1+#ppt_w/2"/>
                                          </p:val>
                                        </p:tav>
                                        <p:tav tm="100000">
                                          <p:val>
                                            <p:strVal val="#ppt_x"/>
                                          </p:val>
                                        </p:tav>
                                      </p:tavLst>
                                    </p:anim>
                                    <p:anim calcmode="lin" valueType="num">
                                      <p:cBhvr additive="base">
                                        <p:cTn id="32" dur="1000" fill="hold"/>
                                        <p:tgtEl>
                                          <p:spTgt spid="4"/>
                                        </p:tgtEl>
                                        <p:attrNameLst>
                                          <p:attrName>ppt_y</p:attrName>
                                        </p:attrNameLst>
                                      </p:cBhvr>
                                      <p:tavLst>
                                        <p:tav tm="0">
                                          <p:val>
                                            <p:strVal val="#ppt_y"/>
                                          </p:val>
                                        </p:tav>
                                        <p:tav tm="100000">
                                          <p:val>
                                            <p:strVal val="#ppt_y"/>
                                          </p:val>
                                        </p:tav>
                                      </p:tavLst>
                                    </p:anim>
                                  </p:childTnLst>
                                </p:cTn>
                              </p:par>
                              <p:par>
                                <p:cTn id="33" presetID="2" presetClass="entr" presetSubtype="2" decel="100000" fill="hold" nodeType="withEffect">
                                  <p:stCondLst>
                                    <p:cond delay="500"/>
                                  </p:stCondLst>
                                  <p:childTnLst>
                                    <p:set>
                                      <p:cBhvr>
                                        <p:cTn id="34" dur="1" fill="hold">
                                          <p:stCondLst>
                                            <p:cond delay="0"/>
                                          </p:stCondLst>
                                        </p:cTn>
                                        <p:tgtEl>
                                          <p:spTgt spid="6"/>
                                        </p:tgtEl>
                                        <p:attrNameLst>
                                          <p:attrName>style.visibility</p:attrName>
                                        </p:attrNameLst>
                                      </p:cBhvr>
                                      <p:to>
                                        <p:strVal val="visible"/>
                                      </p:to>
                                    </p:set>
                                    <p:anim calcmode="lin" valueType="num">
                                      <p:cBhvr additive="base">
                                        <p:cTn id="35" dur="1000" fill="hold"/>
                                        <p:tgtEl>
                                          <p:spTgt spid="6"/>
                                        </p:tgtEl>
                                        <p:attrNameLst>
                                          <p:attrName>ppt_x</p:attrName>
                                        </p:attrNameLst>
                                      </p:cBhvr>
                                      <p:tavLst>
                                        <p:tav tm="0">
                                          <p:val>
                                            <p:strVal val="1+#ppt_w/2"/>
                                          </p:val>
                                        </p:tav>
                                        <p:tav tm="100000">
                                          <p:val>
                                            <p:strVal val="#ppt_x"/>
                                          </p:val>
                                        </p:tav>
                                      </p:tavLst>
                                    </p:anim>
                                    <p:anim calcmode="lin" valueType="num">
                                      <p:cBhvr additive="base">
                                        <p:cTn id="36" dur="1000" fill="hold"/>
                                        <p:tgtEl>
                                          <p:spTgt spid="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4"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 name="Graphic 33">
            <a:extLst>
              <a:ext uri="{FF2B5EF4-FFF2-40B4-BE49-F238E27FC236}">
                <a16:creationId xmlns:a16="http://schemas.microsoft.com/office/drawing/2014/main" id="{8B67A036-5555-97C3-9A57-962A25FFD99F}"/>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815932" y="1523065"/>
            <a:ext cx="11956937" cy="4949339"/>
          </a:xfrm>
          <a:prstGeom prst="rect">
            <a:avLst/>
          </a:prstGeom>
          <a:effectLst>
            <a:outerShdw blurRad="317500" dist="317500" dir="2700000" algn="l" rotWithShape="0">
              <a:prstClr val="black">
                <a:alpha val="15000"/>
              </a:prstClr>
            </a:outerShdw>
          </a:effectLst>
        </p:spPr>
      </p:pic>
      <p:grpSp>
        <p:nvGrpSpPr>
          <p:cNvPr id="49" name="Group 48">
            <a:extLst>
              <a:ext uri="{FF2B5EF4-FFF2-40B4-BE49-F238E27FC236}">
                <a16:creationId xmlns:a16="http://schemas.microsoft.com/office/drawing/2014/main" id="{4EF30DB6-84BE-1D70-62D8-2C8E0A71D943}"/>
              </a:ext>
            </a:extLst>
          </p:cNvPr>
          <p:cNvGrpSpPr/>
          <p:nvPr/>
        </p:nvGrpSpPr>
        <p:grpSpPr>
          <a:xfrm>
            <a:off x="-617767" y="293967"/>
            <a:ext cx="12285892" cy="958821"/>
            <a:chOff x="-617767" y="293967"/>
            <a:chExt cx="12285892" cy="958821"/>
          </a:xfrm>
        </p:grpSpPr>
        <p:cxnSp>
          <p:nvCxnSpPr>
            <p:cNvPr id="50" name="Straight Connector 49">
              <a:extLst>
                <a:ext uri="{FF2B5EF4-FFF2-40B4-BE49-F238E27FC236}">
                  <a16:creationId xmlns:a16="http://schemas.microsoft.com/office/drawing/2014/main" id="{4B09AF20-A451-AE61-6058-9190E3DC1822}"/>
                </a:ext>
              </a:extLst>
            </p:cNvPr>
            <p:cNvCxnSpPr>
              <a:cxnSpLocks/>
            </p:cNvCxnSpPr>
            <p:nvPr/>
          </p:nvCxnSpPr>
          <p:spPr>
            <a:xfrm>
              <a:off x="1262743" y="1200155"/>
              <a:ext cx="10405382" cy="0"/>
            </a:xfrm>
            <a:prstGeom prst="line">
              <a:avLst/>
            </a:prstGeom>
            <a:ln w="15875">
              <a:solidFill>
                <a:schemeClr val="bg2">
                  <a:lumMod val="50000"/>
                </a:schemeClr>
              </a:soli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pic>
          <p:nvPicPr>
            <p:cNvPr id="51" name="Graphic 50">
              <a:extLst>
                <a:ext uri="{FF2B5EF4-FFF2-40B4-BE49-F238E27FC236}">
                  <a16:creationId xmlns:a16="http://schemas.microsoft.com/office/drawing/2014/main" id="{61AC3993-02F5-5905-3362-15033E842967}"/>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617767" y="293967"/>
              <a:ext cx="2332267" cy="958821"/>
            </a:xfrm>
            <a:prstGeom prst="rect">
              <a:avLst/>
            </a:prstGeom>
            <a:effectLst>
              <a:outerShdw blurRad="317500" dist="317500" dir="2700000" algn="l" rotWithShape="0">
                <a:prstClr val="black">
                  <a:alpha val="15000"/>
                </a:prstClr>
              </a:outerShdw>
            </a:effectLst>
          </p:spPr>
        </p:pic>
      </p:grpSp>
      <p:sp>
        <p:nvSpPr>
          <p:cNvPr id="9" name="Facilitating">
            <a:extLst>
              <a:ext uri="{FF2B5EF4-FFF2-40B4-BE49-F238E27FC236}">
                <a16:creationId xmlns:a16="http://schemas.microsoft.com/office/drawing/2014/main" id="{39621AAF-061C-3F17-AC47-812A041132EE}"/>
              </a:ext>
            </a:extLst>
          </p:cNvPr>
          <p:cNvSpPr txBox="1"/>
          <p:nvPr/>
        </p:nvSpPr>
        <p:spPr>
          <a:xfrm>
            <a:off x="1896111" y="423899"/>
            <a:ext cx="6993890" cy="707886"/>
          </a:xfrm>
          <a:prstGeom prst="rect">
            <a:avLst/>
          </a:prstGeom>
          <a:noFill/>
          <a:effectLst/>
        </p:spPr>
        <p:txBody>
          <a:bodyPr wrap="square" rtlCol="0">
            <a:spAutoFit/>
          </a:bodyPr>
          <a:lstStyle>
            <a:defPPr>
              <a:defRPr lang="en-US"/>
            </a:defPPr>
            <a:lvl1pPr>
              <a:defRPr sz="4000" cap="all">
                <a:solidFill>
                  <a:schemeClr val="bg2"/>
                </a:solidFill>
                <a:latin typeface="+mj-lt"/>
              </a:defRPr>
            </a:lvl1pPr>
          </a:lstStyle>
          <a:p>
            <a:r>
              <a:rPr lang="en-US" dirty="0">
                <a:solidFill>
                  <a:schemeClr val="tx1">
                    <a:lumMod val="20000"/>
                    <a:lumOff val="80000"/>
                  </a:schemeClr>
                </a:solidFill>
              </a:rPr>
              <a:t>LLM Connectors</a:t>
            </a:r>
          </a:p>
        </p:txBody>
      </p:sp>
      <p:pic>
        <p:nvPicPr>
          <p:cNvPr id="8" name="Grooper G" descr="Logo, icon&#10;&#10;Description automatically generated">
            <a:extLst>
              <a:ext uri="{FF2B5EF4-FFF2-40B4-BE49-F238E27FC236}">
                <a16:creationId xmlns:a16="http://schemas.microsoft.com/office/drawing/2014/main" id="{A65591A4-8223-8A46-8CFF-6ACC18EA53DD}"/>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01650" y="342904"/>
            <a:ext cx="651511" cy="857251"/>
          </a:xfrm>
          <a:prstGeom prst="rect">
            <a:avLst/>
          </a:prstGeom>
          <a:effectLst>
            <a:outerShdw blurRad="63500" dist="63500" dir="2700000" algn="tl" rotWithShape="0">
              <a:prstClr val="black">
                <a:alpha val="25000"/>
              </a:prstClr>
            </a:outerShdw>
          </a:effectLst>
        </p:spPr>
      </p:pic>
      <p:sp>
        <p:nvSpPr>
          <p:cNvPr id="28" name="Shape - Data Chaining" hidden="1">
            <a:extLst>
              <a:ext uri="{FF2B5EF4-FFF2-40B4-BE49-F238E27FC236}">
                <a16:creationId xmlns:a16="http://schemas.microsoft.com/office/drawing/2014/main" id="{48172BA7-A90B-8B5B-78F5-334BFFCEC1E9}"/>
              </a:ext>
            </a:extLst>
          </p:cNvPr>
          <p:cNvSpPr/>
          <p:nvPr/>
        </p:nvSpPr>
        <p:spPr>
          <a:xfrm>
            <a:off x="613705" y="5148563"/>
            <a:ext cx="2812459" cy="958825"/>
          </a:xfrm>
          <a:prstGeom prst="roundRect">
            <a:avLst>
              <a:gd name="adj" fmla="val 37528"/>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cap="small" dirty="0">
              <a:solidFill>
                <a:schemeClr val="bg2"/>
              </a:solidFill>
              <a:latin typeface="Roboto Bk" pitchFamily="2" charset="0"/>
              <a:ea typeface="Roboto Bk" pitchFamily="2" charset="0"/>
            </a:endParaRPr>
          </a:p>
        </p:txBody>
      </p:sp>
      <p:grpSp>
        <p:nvGrpSpPr>
          <p:cNvPr id="6" name="Group 5">
            <a:extLst>
              <a:ext uri="{FF2B5EF4-FFF2-40B4-BE49-F238E27FC236}">
                <a16:creationId xmlns:a16="http://schemas.microsoft.com/office/drawing/2014/main" id="{4108E8D1-CA60-67DE-45E2-AA3E9F6AE35A}"/>
              </a:ext>
            </a:extLst>
          </p:cNvPr>
          <p:cNvGrpSpPr/>
          <p:nvPr/>
        </p:nvGrpSpPr>
        <p:grpSpPr>
          <a:xfrm>
            <a:off x="3362690" y="1629290"/>
            <a:ext cx="6205487" cy="954107"/>
            <a:chOff x="2697480" y="1704407"/>
            <a:chExt cx="5829300" cy="954107"/>
          </a:xfrm>
          <a:effectLst>
            <a:outerShdw blurRad="50800" dist="38100" dir="2700000" algn="tl" rotWithShape="0">
              <a:prstClr val="black">
                <a:alpha val="40000"/>
              </a:prstClr>
            </a:outerShdw>
          </a:effectLst>
        </p:grpSpPr>
        <p:sp>
          <p:nvSpPr>
            <p:cNvPr id="7" name="TextBox 6">
              <a:extLst>
                <a:ext uri="{FF2B5EF4-FFF2-40B4-BE49-F238E27FC236}">
                  <a16:creationId xmlns:a16="http://schemas.microsoft.com/office/drawing/2014/main" id="{9B6ECBBA-D2C4-F645-7396-68D774F7FB2B}"/>
                </a:ext>
              </a:extLst>
            </p:cNvPr>
            <p:cNvSpPr txBox="1"/>
            <p:nvPr/>
          </p:nvSpPr>
          <p:spPr>
            <a:xfrm>
              <a:off x="2697480" y="1704407"/>
              <a:ext cx="5829300" cy="954107"/>
            </a:xfrm>
            <a:prstGeom prst="rect">
              <a:avLst/>
            </a:prstGeom>
            <a:noFill/>
          </p:spPr>
          <p:txBody>
            <a:bodyPr wrap="square" rtlCol="0">
              <a:spAutoFit/>
            </a:bodyPr>
            <a:lstStyle/>
            <a:p>
              <a:pPr algn="ctr"/>
              <a:r>
                <a:rPr lang="en-US" sz="2800" cap="small" dirty="0">
                  <a:latin typeface="Roboto Bk" pitchFamily="2" charset="0"/>
                  <a:ea typeface="Roboto Bk" pitchFamily="2" charset="0"/>
                </a:rPr>
                <a:t>Repository Options: LLM Connector</a:t>
              </a:r>
            </a:p>
          </p:txBody>
        </p:sp>
        <p:cxnSp>
          <p:nvCxnSpPr>
            <p:cNvPr id="10" name="Straight Connector 9">
              <a:extLst>
                <a:ext uri="{FF2B5EF4-FFF2-40B4-BE49-F238E27FC236}">
                  <a16:creationId xmlns:a16="http://schemas.microsoft.com/office/drawing/2014/main" id="{EEE1700F-B059-83EB-F65D-8CF32DD1286D}"/>
                </a:ext>
              </a:extLst>
            </p:cNvPr>
            <p:cNvCxnSpPr>
              <a:cxnSpLocks/>
            </p:cNvCxnSpPr>
            <p:nvPr/>
          </p:nvCxnSpPr>
          <p:spPr>
            <a:xfrm>
              <a:off x="2697480" y="2227627"/>
              <a:ext cx="5829300" cy="0"/>
            </a:xfrm>
            <a:prstGeom prst="line">
              <a:avLst/>
            </a:prstGeom>
            <a:ln w="22225">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15" name="TextBox 14">
            <a:extLst>
              <a:ext uri="{FF2B5EF4-FFF2-40B4-BE49-F238E27FC236}">
                <a16:creationId xmlns:a16="http://schemas.microsoft.com/office/drawing/2014/main" id="{56BE297B-E1D1-8591-18F3-4A3150379A0E}"/>
              </a:ext>
            </a:extLst>
          </p:cNvPr>
          <p:cNvSpPr txBox="1"/>
          <p:nvPr/>
        </p:nvSpPr>
        <p:spPr>
          <a:xfrm>
            <a:off x="773587" y="2433552"/>
            <a:ext cx="4933949" cy="2015936"/>
          </a:xfrm>
          <a:prstGeom prst="rect">
            <a:avLst/>
          </a:prstGeom>
          <a:noFill/>
        </p:spPr>
        <p:txBody>
          <a:bodyPr wrap="square">
            <a:spAutoFit/>
          </a:bodyPr>
          <a:lstStyle/>
          <a:p>
            <a:pPr marL="342900" indent="-342900">
              <a:buFont typeface="Arial" panose="020B0604020202020204" pitchFamily="34" charset="0"/>
              <a:buChar char="•"/>
            </a:pPr>
            <a:r>
              <a:rPr lang="en-US" sz="2000" dirty="0">
                <a:solidFill>
                  <a:schemeClr val="tx1">
                    <a:lumMod val="20000"/>
                    <a:lumOff val="80000"/>
                  </a:schemeClr>
                </a:solidFill>
              </a:rPr>
              <a:t>New “Repository Options” set at the Grooper Root enable repository wide features.</a:t>
            </a:r>
          </a:p>
          <a:p>
            <a:pPr marL="342900" indent="-342900">
              <a:spcBef>
                <a:spcPts val="600"/>
              </a:spcBef>
              <a:buFont typeface="Arial" panose="020B0604020202020204" pitchFamily="34" charset="0"/>
              <a:buChar char="•"/>
            </a:pPr>
            <a:r>
              <a:rPr lang="en-US" sz="2000" dirty="0">
                <a:solidFill>
                  <a:schemeClr val="tx1">
                    <a:lumMod val="20000"/>
                    <a:lumOff val="80000"/>
                  </a:schemeClr>
                </a:solidFill>
              </a:rPr>
              <a:t> “LLM Connector” option defines connections to LLM web servers by adding one or more “Service Providers”.</a:t>
            </a:r>
          </a:p>
          <a:p>
            <a:endParaRPr lang="en-US" sz="2000" dirty="0">
              <a:solidFill>
                <a:schemeClr val="tx1">
                  <a:lumMod val="20000"/>
                  <a:lumOff val="80000"/>
                </a:schemeClr>
              </a:solidFill>
            </a:endParaRPr>
          </a:p>
        </p:txBody>
      </p:sp>
      <p:pic>
        <p:nvPicPr>
          <p:cNvPr id="17" name="Picture 16">
            <a:extLst>
              <a:ext uri="{FF2B5EF4-FFF2-40B4-BE49-F238E27FC236}">
                <a16:creationId xmlns:a16="http://schemas.microsoft.com/office/drawing/2014/main" id="{049DD3DD-C6D0-6B78-F564-9C4386E99C5F}"/>
              </a:ext>
            </a:extLst>
          </p:cNvPr>
          <p:cNvPicPr>
            <a:picLocks noChangeAspect="1"/>
          </p:cNvPicPr>
          <p:nvPr/>
        </p:nvPicPr>
        <p:blipFill rotWithShape="1">
          <a:blip r:embed="rId8"/>
          <a:srcRect t="27425"/>
          <a:stretch/>
        </p:blipFill>
        <p:spPr>
          <a:xfrm>
            <a:off x="5873408" y="2433552"/>
            <a:ext cx="4933950" cy="1990896"/>
          </a:xfrm>
          <a:prstGeom prst="rect">
            <a:avLst/>
          </a:prstGeom>
          <a:ln w="19050">
            <a:solidFill>
              <a:schemeClr val="accent2"/>
            </a:solidFill>
          </a:ln>
          <a:effectLst>
            <a:outerShdw blurRad="50800" dist="38100" dir="2700000" algn="tl" rotWithShape="0">
              <a:prstClr val="black">
                <a:alpha val="40000"/>
              </a:prstClr>
            </a:outerShdw>
          </a:effectLst>
        </p:spPr>
      </p:pic>
      <p:grpSp>
        <p:nvGrpSpPr>
          <p:cNvPr id="32" name="Group 31">
            <a:extLst>
              <a:ext uri="{FF2B5EF4-FFF2-40B4-BE49-F238E27FC236}">
                <a16:creationId xmlns:a16="http://schemas.microsoft.com/office/drawing/2014/main" id="{F970FE6C-E16C-83A8-AC84-4B41133F86B3}"/>
              </a:ext>
            </a:extLst>
          </p:cNvPr>
          <p:cNvGrpSpPr/>
          <p:nvPr/>
        </p:nvGrpSpPr>
        <p:grpSpPr>
          <a:xfrm>
            <a:off x="1828800" y="3678791"/>
            <a:ext cx="9839325" cy="2998228"/>
            <a:chOff x="1828800" y="3678791"/>
            <a:chExt cx="9839325" cy="2998228"/>
          </a:xfrm>
          <a:effectLst>
            <a:outerShdw blurRad="50800" dist="38100" dir="2700000" algn="tl" rotWithShape="0">
              <a:prstClr val="black">
                <a:alpha val="40000"/>
              </a:prstClr>
            </a:outerShdw>
          </a:effectLst>
        </p:grpSpPr>
        <p:pic>
          <p:nvPicPr>
            <p:cNvPr id="19" name="Picture 18">
              <a:extLst>
                <a:ext uri="{FF2B5EF4-FFF2-40B4-BE49-F238E27FC236}">
                  <a16:creationId xmlns:a16="http://schemas.microsoft.com/office/drawing/2014/main" id="{E0334D23-817A-ADC9-452A-2D456CF16502}"/>
                </a:ext>
              </a:extLst>
            </p:cNvPr>
            <p:cNvPicPr>
              <a:picLocks noChangeAspect="1"/>
            </p:cNvPicPr>
            <p:nvPr/>
          </p:nvPicPr>
          <p:blipFill>
            <a:blip r:embed="rId9"/>
            <a:stretch>
              <a:fillRect/>
            </a:stretch>
          </p:blipFill>
          <p:spPr>
            <a:xfrm>
              <a:off x="1828800" y="4638669"/>
              <a:ext cx="9839325" cy="2038350"/>
            </a:xfrm>
            <a:prstGeom prst="rect">
              <a:avLst/>
            </a:prstGeom>
            <a:ln w="28575">
              <a:solidFill>
                <a:schemeClr val="accent4"/>
              </a:solidFill>
            </a:ln>
            <a:effectLst>
              <a:outerShdw blurRad="50800" dist="38100" dir="2700000" algn="tl" rotWithShape="0">
                <a:prstClr val="black">
                  <a:alpha val="40000"/>
                </a:prstClr>
              </a:outerShdw>
            </a:effectLst>
          </p:spPr>
        </p:pic>
        <p:sp>
          <p:nvSpPr>
            <p:cNvPr id="20" name="Oval 19">
              <a:extLst>
                <a:ext uri="{FF2B5EF4-FFF2-40B4-BE49-F238E27FC236}">
                  <a16:creationId xmlns:a16="http://schemas.microsoft.com/office/drawing/2014/main" id="{03641E24-415A-2F76-7849-AA6BFF0C8885}"/>
                </a:ext>
              </a:extLst>
            </p:cNvPr>
            <p:cNvSpPr/>
            <p:nvPr/>
          </p:nvSpPr>
          <p:spPr>
            <a:xfrm>
              <a:off x="10415239" y="3678791"/>
              <a:ext cx="291043" cy="291043"/>
            </a:xfrm>
            <a:prstGeom prst="ellipse">
              <a:avLst/>
            </a:prstGeom>
            <a:noFill/>
            <a:ln w="25400">
              <a:solidFill>
                <a:schemeClr val="accent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ln w="28575">
                  <a:solidFill>
                    <a:schemeClr val="tx1"/>
                  </a:solidFill>
                </a:ln>
              </a:endParaRPr>
            </a:p>
          </p:txBody>
        </p:sp>
        <p:cxnSp>
          <p:nvCxnSpPr>
            <p:cNvPr id="22" name="Straight Connector 21">
              <a:extLst>
                <a:ext uri="{FF2B5EF4-FFF2-40B4-BE49-F238E27FC236}">
                  <a16:creationId xmlns:a16="http://schemas.microsoft.com/office/drawing/2014/main" id="{F1D71287-D9BE-56FC-1FE8-EB8B1381F264}"/>
                </a:ext>
              </a:extLst>
            </p:cNvPr>
            <p:cNvCxnSpPr>
              <a:cxnSpLocks/>
              <a:stCxn id="20" idx="2"/>
            </p:cNvCxnSpPr>
            <p:nvPr/>
          </p:nvCxnSpPr>
          <p:spPr>
            <a:xfrm flipH="1">
              <a:off x="1828800" y="3824313"/>
              <a:ext cx="8586439" cy="792931"/>
            </a:xfrm>
            <a:prstGeom prst="line">
              <a:avLst/>
            </a:prstGeom>
            <a:ln w="25400" cap="rnd">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E8337384-C565-6A82-EBCF-CF71DA08A4BA}"/>
                </a:ext>
              </a:extLst>
            </p:cNvPr>
            <p:cNvCxnSpPr>
              <a:cxnSpLocks/>
              <a:stCxn id="20" idx="6"/>
            </p:cNvCxnSpPr>
            <p:nvPr/>
          </p:nvCxnSpPr>
          <p:spPr>
            <a:xfrm>
              <a:off x="10706282" y="3824313"/>
              <a:ext cx="961843" cy="792931"/>
            </a:xfrm>
            <a:prstGeom prst="line">
              <a:avLst/>
            </a:prstGeom>
            <a:ln w="25400" cap="rnd">
              <a:solidFill>
                <a:schemeClr val="accent4"/>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830573492"/>
      </p:ext>
    </p:extLst>
  </p:cSld>
  <p:clrMapOvr>
    <a:masterClrMapping/>
  </p:clrMapOvr>
  <mc:AlternateContent xmlns:mc="http://schemas.openxmlformats.org/markup-compatibility/2006" xmlns:p14="http://schemas.microsoft.com/office/powerpoint/2010/main">
    <mc:Choice Requires="p14">
      <p:transition spd="slow" p14:dur="1300">
        <p14:pa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decel="100000" fill="hold" nodeType="withEffect">
                                  <p:stCondLst>
                                    <p:cond delay="0"/>
                                  </p:stCondLst>
                                  <p:childTnLst>
                                    <p:set>
                                      <p:cBhvr>
                                        <p:cTn id="6" dur="1" fill="hold">
                                          <p:stCondLst>
                                            <p:cond delay="0"/>
                                          </p:stCondLst>
                                        </p:cTn>
                                        <p:tgtEl>
                                          <p:spTgt spid="49"/>
                                        </p:tgtEl>
                                        <p:attrNameLst>
                                          <p:attrName>style.visibility</p:attrName>
                                        </p:attrNameLst>
                                      </p:cBhvr>
                                      <p:to>
                                        <p:strVal val="visible"/>
                                      </p:to>
                                    </p:set>
                                    <p:anim calcmode="lin" valueType="num">
                                      <p:cBhvr additive="base">
                                        <p:cTn id="7" dur="1500" fill="hold"/>
                                        <p:tgtEl>
                                          <p:spTgt spid="49"/>
                                        </p:tgtEl>
                                        <p:attrNameLst>
                                          <p:attrName>ppt_x</p:attrName>
                                        </p:attrNameLst>
                                      </p:cBhvr>
                                      <p:tavLst>
                                        <p:tav tm="0">
                                          <p:val>
                                            <p:strVal val="1+#ppt_w/2"/>
                                          </p:val>
                                        </p:tav>
                                        <p:tav tm="100000">
                                          <p:val>
                                            <p:strVal val="#ppt_x"/>
                                          </p:val>
                                        </p:tav>
                                      </p:tavLst>
                                    </p:anim>
                                    <p:anim calcmode="lin" valueType="num">
                                      <p:cBhvr additive="base">
                                        <p:cTn id="8" dur="1500" fill="hold"/>
                                        <p:tgtEl>
                                          <p:spTgt spid="49"/>
                                        </p:tgtEl>
                                        <p:attrNameLst>
                                          <p:attrName>ppt_y</p:attrName>
                                        </p:attrNameLst>
                                      </p:cBhvr>
                                      <p:tavLst>
                                        <p:tav tm="0">
                                          <p:val>
                                            <p:strVal val="#ppt_y"/>
                                          </p:val>
                                        </p:tav>
                                        <p:tav tm="100000">
                                          <p:val>
                                            <p:strVal val="#ppt_y"/>
                                          </p:val>
                                        </p:tav>
                                      </p:tavLst>
                                    </p:anim>
                                  </p:childTnLst>
                                </p:cTn>
                              </p:par>
                              <p:par>
                                <p:cTn id="9" presetID="2" presetClass="entr" presetSubtype="2" decel="100000" fill="hold" grpId="0" nodeType="with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1500" fill="hold"/>
                                        <p:tgtEl>
                                          <p:spTgt spid="9"/>
                                        </p:tgtEl>
                                        <p:attrNameLst>
                                          <p:attrName>ppt_x</p:attrName>
                                        </p:attrNameLst>
                                      </p:cBhvr>
                                      <p:tavLst>
                                        <p:tav tm="0">
                                          <p:val>
                                            <p:strVal val="1+#ppt_w/2"/>
                                          </p:val>
                                        </p:tav>
                                        <p:tav tm="100000">
                                          <p:val>
                                            <p:strVal val="#ppt_x"/>
                                          </p:val>
                                        </p:tav>
                                      </p:tavLst>
                                    </p:anim>
                                    <p:anim calcmode="lin" valueType="num">
                                      <p:cBhvr additive="base">
                                        <p:cTn id="12" dur="1500" fill="hold"/>
                                        <p:tgtEl>
                                          <p:spTgt spid="9"/>
                                        </p:tgtEl>
                                        <p:attrNameLst>
                                          <p:attrName>ppt_y</p:attrName>
                                        </p:attrNameLst>
                                      </p:cBhvr>
                                      <p:tavLst>
                                        <p:tav tm="0">
                                          <p:val>
                                            <p:strVal val="#ppt_y"/>
                                          </p:val>
                                        </p:tav>
                                        <p:tav tm="100000">
                                          <p:val>
                                            <p:strVal val="#ppt_y"/>
                                          </p:val>
                                        </p:tav>
                                      </p:tavLst>
                                    </p:anim>
                                  </p:childTnLst>
                                </p:cTn>
                              </p:par>
                              <p:par>
                                <p:cTn id="13" presetID="2" presetClass="entr" presetSubtype="2" decel="100000" fill="hold" nodeType="withEffect">
                                  <p:stCondLst>
                                    <p:cond delay="0"/>
                                  </p:stCondLst>
                                  <p:childTnLst>
                                    <p:set>
                                      <p:cBhvr>
                                        <p:cTn id="14" dur="1" fill="hold">
                                          <p:stCondLst>
                                            <p:cond delay="0"/>
                                          </p:stCondLst>
                                        </p:cTn>
                                        <p:tgtEl>
                                          <p:spTgt spid="8"/>
                                        </p:tgtEl>
                                        <p:attrNameLst>
                                          <p:attrName>style.visibility</p:attrName>
                                        </p:attrNameLst>
                                      </p:cBhvr>
                                      <p:to>
                                        <p:strVal val="visible"/>
                                      </p:to>
                                    </p:set>
                                    <p:anim calcmode="lin" valueType="num">
                                      <p:cBhvr additive="base">
                                        <p:cTn id="15" dur="1500" fill="hold"/>
                                        <p:tgtEl>
                                          <p:spTgt spid="8"/>
                                        </p:tgtEl>
                                        <p:attrNameLst>
                                          <p:attrName>ppt_x</p:attrName>
                                        </p:attrNameLst>
                                      </p:cBhvr>
                                      <p:tavLst>
                                        <p:tav tm="0">
                                          <p:val>
                                            <p:strVal val="1+#ppt_w/2"/>
                                          </p:val>
                                        </p:tav>
                                        <p:tav tm="100000">
                                          <p:val>
                                            <p:strVal val="#ppt_x"/>
                                          </p:val>
                                        </p:tav>
                                      </p:tavLst>
                                    </p:anim>
                                    <p:anim calcmode="lin" valueType="num">
                                      <p:cBhvr additive="base">
                                        <p:cTn id="16" dur="1500" fill="hold"/>
                                        <p:tgtEl>
                                          <p:spTgt spid="8"/>
                                        </p:tgtEl>
                                        <p:attrNameLst>
                                          <p:attrName>ppt_y</p:attrName>
                                        </p:attrNameLst>
                                      </p:cBhvr>
                                      <p:tavLst>
                                        <p:tav tm="0">
                                          <p:val>
                                            <p:strVal val="#ppt_y"/>
                                          </p:val>
                                        </p:tav>
                                        <p:tav tm="100000">
                                          <p:val>
                                            <p:strVal val="#ppt_y"/>
                                          </p:val>
                                        </p:tav>
                                      </p:tavLst>
                                    </p:anim>
                                  </p:childTnLst>
                                </p:cTn>
                              </p:par>
                              <p:par>
                                <p:cTn id="17" presetID="2" presetClass="entr" presetSubtype="2" decel="100000" fill="hold" nodeType="withEffect">
                                  <p:stCondLst>
                                    <p:cond delay="0"/>
                                  </p:stCondLst>
                                  <p:childTnLst>
                                    <p:set>
                                      <p:cBhvr>
                                        <p:cTn id="18" dur="1" fill="hold">
                                          <p:stCondLst>
                                            <p:cond delay="0"/>
                                          </p:stCondLst>
                                        </p:cTn>
                                        <p:tgtEl>
                                          <p:spTgt spid="34"/>
                                        </p:tgtEl>
                                        <p:attrNameLst>
                                          <p:attrName>style.visibility</p:attrName>
                                        </p:attrNameLst>
                                      </p:cBhvr>
                                      <p:to>
                                        <p:strVal val="visible"/>
                                      </p:to>
                                    </p:set>
                                    <p:anim calcmode="lin" valueType="num">
                                      <p:cBhvr additive="base">
                                        <p:cTn id="19" dur="1500" fill="hold"/>
                                        <p:tgtEl>
                                          <p:spTgt spid="34"/>
                                        </p:tgtEl>
                                        <p:attrNameLst>
                                          <p:attrName>ppt_x</p:attrName>
                                        </p:attrNameLst>
                                      </p:cBhvr>
                                      <p:tavLst>
                                        <p:tav tm="0">
                                          <p:val>
                                            <p:strVal val="1+#ppt_w/2"/>
                                          </p:val>
                                        </p:tav>
                                        <p:tav tm="100000">
                                          <p:val>
                                            <p:strVal val="#ppt_x"/>
                                          </p:val>
                                        </p:tav>
                                      </p:tavLst>
                                    </p:anim>
                                    <p:anim calcmode="lin" valueType="num">
                                      <p:cBhvr additive="base">
                                        <p:cTn id="20" dur="1500" fill="hold"/>
                                        <p:tgtEl>
                                          <p:spTgt spid="34"/>
                                        </p:tgtEl>
                                        <p:attrNameLst>
                                          <p:attrName>ppt_y</p:attrName>
                                        </p:attrNameLst>
                                      </p:cBhvr>
                                      <p:tavLst>
                                        <p:tav tm="0">
                                          <p:val>
                                            <p:strVal val="#ppt_y"/>
                                          </p:val>
                                        </p:tav>
                                        <p:tav tm="100000">
                                          <p:val>
                                            <p:strVal val="#ppt_y"/>
                                          </p:val>
                                        </p:tav>
                                      </p:tavLst>
                                    </p:anim>
                                  </p:childTnLst>
                                </p:cTn>
                              </p:par>
                              <p:par>
                                <p:cTn id="21" presetID="2" presetClass="entr" presetSubtype="2" decel="100000" fill="hold" grpId="0" nodeType="withEffect">
                                  <p:stCondLst>
                                    <p:cond delay="0"/>
                                  </p:stCondLst>
                                  <p:childTnLst>
                                    <p:set>
                                      <p:cBhvr>
                                        <p:cTn id="22" dur="1" fill="hold">
                                          <p:stCondLst>
                                            <p:cond delay="0"/>
                                          </p:stCondLst>
                                        </p:cTn>
                                        <p:tgtEl>
                                          <p:spTgt spid="15"/>
                                        </p:tgtEl>
                                        <p:attrNameLst>
                                          <p:attrName>style.visibility</p:attrName>
                                        </p:attrNameLst>
                                      </p:cBhvr>
                                      <p:to>
                                        <p:strVal val="visible"/>
                                      </p:to>
                                    </p:set>
                                    <p:anim calcmode="lin" valueType="num">
                                      <p:cBhvr additive="base">
                                        <p:cTn id="23" dur="1500" fill="hold"/>
                                        <p:tgtEl>
                                          <p:spTgt spid="15"/>
                                        </p:tgtEl>
                                        <p:attrNameLst>
                                          <p:attrName>ppt_x</p:attrName>
                                        </p:attrNameLst>
                                      </p:cBhvr>
                                      <p:tavLst>
                                        <p:tav tm="0">
                                          <p:val>
                                            <p:strVal val="1+#ppt_w/2"/>
                                          </p:val>
                                        </p:tav>
                                        <p:tav tm="100000">
                                          <p:val>
                                            <p:strVal val="#ppt_x"/>
                                          </p:val>
                                        </p:tav>
                                      </p:tavLst>
                                    </p:anim>
                                    <p:anim calcmode="lin" valueType="num">
                                      <p:cBhvr additive="base">
                                        <p:cTn id="24" dur="1500" fill="hold"/>
                                        <p:tgtEl>
                                          <p:spTgt spid="15"/>
                                        </p:tgtEl>
                                        <p:attrNameLst>
                                          <p:attrName>ppt_y</p:attrName>
                                        </p:attrNameLst>
                                      </p:cBhvr>
                                      <p:tavLst>
                                        <p:tav tm="0">
                                          <p:val>
                                            <p:strVal val="#ppt_y"/>
                                          </p:val>
                                        </p:tav>
                                        <p:tav tm="100000">
                                          <p:val>
                                            <p:strVal val="#ppt_y"/>
                                          </p:val>
                                        </p:tav>
                                      </p:tavLst>
                                    </p:anim>
                                  </p:childTnLst>
                                </p:cTn>
                              </p:par>
                              <p:par>
                                <p:cTn id="25" presetID="2" presetClass="entr" presetSubtype="2" decel="100000" fill="hold" nodeType="withEffect">
                                  <p:stCondLst>
                                    <p:cond delay="0"/>
                                  </p:stCondLst>
                                  <p:childTnLst>
                                    <p:set>
                                      <p:cBhvr>
                                        <p:cTn id="26" dur="1" fill="hold">
                                          <p:stCondLst>
                                            <p:cond delay="0"/>
                                          </p:stCondLst>
                                        </p:cTn>
                                        <p:tgtEl>
                                          <p:spTgt spid="6"/>
                                        </p:tgtEl>
                                        <p:attrNameLst>
                                          <p:attrName>style.visibility</p:attrName>
                                        </p:attrNameLst>
                                      </p:cBhvr>
                                      <p:to>
                                        <p:strVal val="visible"/>
                                      </p:to>
                                    </p:set>
                                    <p:anim calcmode="lin" valueType="num">
                                      <p:cBhvr additive="base">
                                        <p:cTn id="27" dur="1500" fill="hold"/>
                                        <p:tgtEl>
                                          <p:spTgt spid="6"/>
                                        </p:tgtEl>
                                        <p:attrNameLst>
                                          <p:attrName>ppt_x</p:attrName>
                                        </p:attrNameLst>
                                      </p:cBhvr>
                                      <p:tavLst>
                                        <p:tav tm="0">
                                          <p:val>
                                            <p:strVal val="1+#ppt_w/2"/>
                                          </p:val>
                                        </p:tav>
                                        <p:tav tm="100000">
                                          <p:val>
                                            <p:strVal val="#ppt_x"/>
                                          </p:val>
                                        </p:tav>
                                      </p:tavLst>
                                    </p:anim>
                                    <p:anim calcmode="lin" valueType="num">
                                      <p:cBhvr additive="base">
                                        <p:cTn id="28" dur="1500" fill="hold"/>
                                        <p:tgtEl>
                                          <p:spTgt spid="6"/>
                                        </p:tgtEl>
                                        <p:attrNameLst>
                                          <p:attrName>ppt_y</p:attrName>
                                        </p:attrNameLst>
                                      </p:cBhvr>
                                      <p:tavLst>
                                        <p:tav tm="0">
                                          <p:val>
                                            <p:strVal val="#ppt_y"/>
                                          </p:val>
                                        </p:tav>
                                        <p:tav tm="100000">
                                          <p:val>
                                            <p:strVal val="#ppt_y"/>
                                          </p:val>
                                        </p:tav>
                                      </p:tavLst>
                                    </p:anim>
                                  </p:childTnLst>
                                </p:cTn>
                              </p:par>
                              <p:par>
                                <p:cTn id="29" presetID="2" presetClass="entr" presetSubtype="2" decel="100000" fill="hold" nodeType="withEffect">
                                  <p:stCondLst>
                                    <p:cond delay="0"/>
                                  </p:stCondLst>
                                  <p:childTnLst>
                                    <p:set>
                                      <p:cBhvr>
                                        <p:cTn id="30" dur="1" fill="hold">
                                          <p:stCondLst>
                                            <p:cond delay="0"/>
                                          </p:stCondLst>
                                        </p:cTn>
                                        <p:tgtEl>
                                          <p:spTgt spid="17"/>
                                        </p:tgtEl>
                                        <p:attrNameLst>
                                          <p:attrName>style.visibility</p:attrName>
                                        </p:attrNameLst>
                                      </p:cBhvr>
                                      <p:to>
                                        <p:strVal val="visible"/>
                                      </p:to>
                                    </p:set>
                                    <p:anim calcmode="lin" valueType="num">
                                      <p:cBhvr additive="base">
                                        <p:cTn id="31" dur="1500" fill="hold"/>
                                        <p:tgtEl>
                                          <p:spTgt spid="17"/>
                                        </p:tgtEl>
                                        <p:attrNameLst>
                                          <p:attrName>ppt_x</p:attrName>
                                        </p:attrNameLst>
                                      </p:cBhvr>
                                      <p:tavLst>
                                        <p:tav tm="0">
                                          <p:val>
                                            <p:strVal val="1+#ppt_w/2"/>
                                          </p:val>
                                        </p:tav>
                                        <p:tav tm="100000">
                                          <p:val>
                                            <p:strVal val="#ppt_x"/>
                                          </p:val>
                                        </p:tav>
                                      </p:tavLst>
                                    </p:anim>
                                    <p:anim calcmode="lin" valueType="num">
                                      <p:cBhvr additive="base">
                                        <p:cTn id="32" dur="1500" fill="hold"/>
                                        <p:tgtEl>
                                          <p:spTgt spid="17"/>
                                        </p:tgtEl>
                                        <p:attrNameLst>
                                          <p:attrName>ppt_y</p:attrName>
                                        </p:attrNameLst>
                                      </p:cBhvr>
                                      <p:tavLst>
                                        <p:tav tm="0">
                                          <p:val>
                                            <p:strVal val="#ppt_y"/>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2" presetClass="entr" presetSubtype="1" fill="hold" nodeType="clickEffect">
                                  <p:stCondLst>
                                    <p:cond delay="0"/>
                                  </p:stCondLst>
                                  <p:childTnLst>
                                    <p:set>
                                      <p:cBhvr>
                                        <p:cTn id="36" dur="1" fill="hold">
                                          <p:stCondLst>
                                            <p:cond delay="0"/>
                                          </p:stCondLst>
                                        </p:cTn>
                                        <p:tgtEl>
                                          <p:spTgt spid="32"/>
                                        </p:tgtEl>
                                        <p:attrNameLst>
                                          <p:attrName>style.visibility</p:attrName>
                                        </p:attrNameLst>
                                      </p:cBhvr>
                                      <p:to>
                                        <p:strVal val="visible"/>
                                      </p:to>
                                    </p:set>
                                    <p:animEffect transition="in" filter="wipe(up)">
                                      <p:cBhvr>
                                        <p:cTn id="37" dur="10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5"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 name="Graphic 31">
            <a:extLst>
              <a:ext uri="{FF2B5EF4-FFF2-40B4-BE49-F238E27FC236}">
                <a16:creationId xmlns:a16="http://schemas.microsoft.com/office/drawing/2014/main" id="{1AED33D5-0F06-69BE-8693-0A1C551E443F}"/>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626665" y="1523065"/>
            <a:ext cx="11956937" cy="4949339"/>
          </a:xfrm>
          <a:prstGeom prst="rect">
            <a:avLst/>
          </a:prstGeom>
          <a:effectLst>
            <a:outerShdw blurRad="317500" dist="317500" dir="2700000" algn="l" rotWithShape="0">
              <a:prstClr val="black">
                <a:alpha val="15000"/>
              </a:prstClr>
            </a:outerShdw>
          </a:effectLst>
        </p:spPr>
      </p:pic>
      <p:grpSp>
        <p:nvGrpSpPr>
          <p:cNvPr id="49" name="Group 48">
            <a:extLst>
              <a:ext uri="{FF2B5EF4-FFF2-40B4-BE49-F238E27FC236}">
                <a16:creationId xmlns:a16="http://schemas.microsoft.com/office/drawing/2014/main" id="{4EF30DB6-84BE-1D70-62D8-2C8E0A71D943}"/>
              </a:ext>
            </a:extLst>
          </p:cNvPr>
          <p:cNvGrpSpPr/>
          <p:nvPr/>
        </p:nvGrpSpPr>
        <p:grpSpPr>
          <a:xfrm>
            <a:off x="-617767" y="293967"/>
            <a:ext cx="12285892" cy="958821"/>
            <a:chOff x="-617767" y="293967"/>
            <a:chExt cx="12285892" cy="958821"/>
          </a:xfrm>
        </p:grpSpPr>
        <p:cxnSp>
          <p:nvCxnSpPr>
            <p:cNvPr id="50" name="Straight Connector 49">
              <a:extLst>
                <a:ext uri="{FF2B5EF4-FFF2-40B4-BE49-F238E27FC236}">
                  <a16:creationId xmlns:a16="http://schemas.microsoft.com/office/drawing/2014/main" id="{4B09AF20-A451-AE61-6058-9190E3DC1822}"/>
                </a:ext>
              </a:extLst>
            </p:cNvPr>
            <p:cNvCxnSpPr>
              <a:cxnSpLocks/>
            </p:cNvCxnSpPr>
            <p:nvPr/>
          </p:nvCxnSpPr>
          <p:spPr>
            <a:xfrm>
              <a:off x="1262743" y="1200155"/>
              <a:ext cx="10405382" cy="0"/>
            </a:xfrm>
            <a:prstGeom prst="line">
              <a:avLst/>
            </a:prstGeom>
            <a:ln w="15875">
              <a:solidFill>
                <a:schemeClr val="bg2">
                  <a:lumMod val="50000"/>
                </a:schemeClr>
              </a:soli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pic>
          <p:nvPicPr>
            <p:cNvPr id="51" name="Graphic 50">
              <a:extLst>
                <a:ext uri="{FF2B5EF4-FFF2-40B4-BE49-F238E27FC236}">
                  <a16:creationId xmlns:a16="http://schemas.microsoft.com/office/drawing/2014/main" id="{61AC3993-02F5-5905-3362-15033E842967}"/>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617767" y="293967"/>
              <a:ext cx="2332267" cy="958821"/>
            </a:xfrm>
            <a:prstGeom prst="rect">
              <a:avLst/>
            </a:prstGeom>
            <a:effectLst>
              <a:outerShdw blurRad="317500" dist="317500" dir="2700000" algn="l" rotWithShape="0">
                <a:prstClr val="black">
                  <a:alpha val="15000"/>
                </a:prstClr>
              </a:outerShdw>
            </a:effectLst>
          </p:spPr>
        </p:pic>
      </p:grpSp>
      <p:sp>
        <p:nvSpPr>
          <p:cNvPr id="9" name="Facilitating">
            <a:extLst>
              <a:ext uri="{FF2B5EF4-FFF2-40B4-BE49-F238E27FC236}">
                <a16:creationId xmlns:a16="http://schemas.microsoft.com/office/drawing/2014/main" id="{39621AAF-061C-3F17-AC47-812A041132EE}"/>
              </a:ext>
            </a:extLst>
          </p:cNvPr>
          <p:cNvSpPr txBox="1"/>
          <p:nvPr/>
        </p:nvSpPr>
        <p:spPr>
          <a:xfrm>
            <a:off x="1896111" y="423899"/>
            <a:ext cx="6993890" cy="707886"/>
          </a:xfrm>
          <a:prstGeom prst="rect">
            <a:avLst/>
          </a:prstGeom>
          <a:noFill/>
          <a:effectLst/>
        </p:spPr>
        <p:txBody>
          <a:bodyPr wrap="square" rtlCol="0">
            <a:spAutoFit/>
          </a:bodyPr>
          <a:lstStyle>
            <a:defPPr>
              <a:defRPr lang="en-US"/>
            </a:defPPr>
            <a:lvl1pPr>
              <a:defRPr sz="4000" cap="all">
                <a:solidFill>
                  <a:schemeClr val="bg2"/>
                </a:solidFill>
                <a:latin typeface="+mj-lt"/>
              </a:defRPr>
            </a:lvl1pPr>
          </a:lstStyle>
          <a:p>
            <a:r>
              <a:rPr lang="en-US" dirty="0">
                <a:solidFill>
                  <a:schemeClr val="tx1">
                    <a:lumMod val="20000"/>
                    <a:lumOff val="80000"/>
                  </a:schemeClr>
                </a:solidFill>
              </a:rPr>
              <a:t>LLM Connectors</a:t>
            </a:r>
          </a:p>
        </p:txBody>
      </p:sp>
      <p:pic>
        <p:nvPicPr>
          <p:cNvPr id="8" name="Grooper G" descr="Logo, icon&#10;&#10;Description automatically generated">
            <a:extLst>
              <a:ext uri="{FF2B5EF4-FFF2-40B4-BE49-F238E27FC236}">
                <a16:creationId xmlns:a16="http://schemas.microsoft.com/office/drawing/2014/main" id="{A65591A4-8223-8A46-8CFF-6ACC18EA53DD}"/>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01650" y="342904"/>
            <a:ext cx="651511" cy="857251"/>
          </a:xfrm>
          <a:prstGeom prst="rect">
            <a:avLst/>
          </a:prstGeom>
          <a:effectLst>
            <a:outerShdw blurRad="63500" dist="63500" dir="2700000" algn="tl" rotWithShape="0">
              <a:prstClr val="black">
                <a:alpha val="25000"/>
              </a:prstClr>
            </a:outerShdw>
          </a:effectLst>
        </p:spPr>
      </p:pic>
      <p:sp>
        <p:nvSpPr>
          <p:cNvPr id="28" name="Shape - Data Chaining" hidden="1">
            <a:extLst>
              <a:ext uri="{FF2B5EF4-FFF2-40B4-BE49-F238E27FC236}">
                <a16:creationId xmlns:a16="http://schemas.microsoft.com/office/drawing/2014/main" id="{48172BA7-A90B-8B5B-78F5-334BFFCEC1E9}"/>
              </a:ext>
            </a:extLst>
          </p:cNvPr>
          <p:cNvSpPr/>
          <p:nvPr/>
        </p:nvSpPr>
        <p:spPr>
          <a:xfrm>
            <a:off x="613705" y="5148563"/>
            <a:ext cx="2812459" cy="958825"/>
          </a:xfrm>
          <a:prstGeom prst="roundRect">
            <a:avLst>
              <a:gd name="adj" fmla="val 37528"/>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cap="small" dirty="0">
              <a:solidFill>
                <a:schemeClr val="bg2"/>
              </a:solidFill>
              <a:latin typeface="Roboto Bk" pitchFamily="2" charset="0"/>
              <a:ea typeface="Roboto Bk" pitchFamily="2" charset="0"/>
            </a:endParaRPr>
          </a:p>
        </p:txBody>
      </p:sp>
      <p:grpSp>
        <p:nvGrpSpPr>
          <p:cNvPr id="12" name="Group 11">
            <a:extLst>
              <a:ext uri="{FF2B5EF4-FFF2-40B4-BE49-F238E27FC236}">
                <a16:creationId xmlns:a16="http://schemas.microsoft.com/office/drawing/2014/main" id="{007DF73F-B092-862F-865F-758BB5A5F274}"/>
              </a:ext>
            </a:extLst>
          </p:cNvPr>
          <p:cNvGrpSpPr/>
          <p:nvPr/>
        </p:nvGrpSpPr>
        <p:grpSpPr>
          <a:xfrm>
            <a:off x="5092010" y="1583124"/>
            <a:ext cx="4092210" cy="523220"/>
            <a:chOff x="2697480" y="1704407"/>
            <a:chExt cx="5829300" cy="523220"/>
          </a:xfrm>
          <a:effectLst>
            <a:outerShdw blurRad="50800" dist="38100" dir="2700000" algn="tl" rotWithShape="0">
              <a:prstClr val="black">
                <a:alpha val="40000"/>
              </a:prstClr>
            </a:outerShdw>
          </a:effectLst>
        </p:grpSpPr>
        <p:sp>
          <p:nvSpPr>
            <p:cNvPr id="13" name="TextBox 12">
              <a:extLst>
                <a:ext uri="{FF2B5EF4-FFF2-40B4-BE49-F238E27FC236}">
                  <a16:creationId xmlns:a16="http://schemas.microsoft.com/office/drawing/2014/main" id="{16AA7579-363A-A6C4-16F5-632F6F497A44}"/>
                </a:ext>
              </a:extLst>
            </p:cNvPr>
            <p:cNvSpPr txBox="1"/>
            <p:nvPr/>
          </p:nvSpPr>
          <p:spPr>
            <a:xfrm>
              <a:off x="2697480" y="1704407"/>
              <a:ext cx="5829300" cy="523220"/>
            </a:xfrm>
            <a:prstGeom prst="rect">
              <a:avLst/>
            </a:prstGeom>
            <a:noFill/>
          </p:spPr>
          <p:txBody>
            <a:bodyPr wrap="square" rtlCol="0">
              <a:spAutoFit/>
            </a:bodyPr>
            <a:lstStyle/>
            <a:p>
              <a:pPr algn="ctr"/>
              <a:r>
                <a:rPr lang="en-US" sz="2800" cap="small" dirty="0">
                  <a:latin typeface="Roboto Bk" pitchFamily="2" charset="0"/>
                  <a:ea typeface="Roboto Bk" pitchFamily="2" charset="0"/>
                </a:rPr>
                <a:t>LLM Service Providers</a:t>
              </a:r>
            </a:p>
          </p:txBody>
        </p:sp>
        <p:cxnSp>
          <p:nvCxnSpPr>
            <p:cNvPr id="14" name="Straight Connector 13">
              <a:extLst>
                <a:ext uri="{FF2B5EF4-FFF2-40B4-BE49-F238E27FC236}">
                  <a16:creationId xmlns:a16="http://schemas.microsoft.com/office/drawing/2014/main" id="{C0F4F26F-99CA-9C20-2535-20EF0DD0D35F}"/>
                </a:ext>
              </a:extLst>
            </p:cNvPr>
            <p:cNvCxnSpPr>
              <a:cxnSpLocks/>
            </p:cNvCxnSpPr>
            <p:nvPr/>
          </p:nvCxnSpPr>
          <p:spPr>
            <a:xfrm>
              <a:off x="2697480" y="2227627"/>
              <a:ext cx="5829300" cy="0"/>
            </a:xfrm>
            <a:prstGeom prst="line">
              <a:avLst/>
            </a:prstGeom>
            <a:ln w="22225">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19" name="TextBox 18">
            <a:extLst>
              <a:ext uri="{FF2B5EF4-FFF2-40B4-BE49-F238E27FC236}">
                <a16:creationId xmlns:a16="http://schemas.microsoft.com/office/drawing/2014/main" id="{C4617A32-7B68-6B23-BD64-BEC628BC7B1E}"/>
              </a:ext>
            </a:extLst>
          </p:cNvPr>
          <p:cNvSpPr txBox="1"/>
          <p:nvPr/>
        </p:nvSpPr>
        <p:spPr>
          <a:xfrm>
            <a:off x="2990296" y="2259449"/>
            <a:ext cx="8295639" cy="1169551"/>
          </a:xfrm>
          <a:prstGeom prst="rect">
            <a:avLst/>
          </a:prstGeom>
          <a:noFill/>
        </p:spPr>
        <p:txBody>
          <a:bodyPr wrap="square">
            <a:spAutoFit/>
          </a:bodyPr>
          <a:lstStyle/>
          <a:p>
            <a:pPr>
              <a:spcBef>
                <a:spcPts val="600"/>
              </a:spcBef>
            </a:pPr>
            <a:r>
              <a:rPr lang="en-US" sz="2000" dirty="0">
                <a:solidFill>
                  <a:schemeClr val="tx1">
                    <a:lumMod val="20000"/>
                    <a:lumOff val="80000"/>
                  </a:schemeClr>
                </a:solidFill>
              </a:rPr>
              <a:t>Currently, there are two Service Provider types.</a:t>
            </a:r>
          </a:p>
          <a:p>
            <a:pPr marL="342900" indent="-342900">
              <a:spcBef>
                <a:spcPts val="600"/>
              </a:spcBef>
              <a:buFont typeface="Arial" panose="020B0604020202020204" pitchFamily="34" charset="0"/>
              <a:buChar char="•"/>
            </a:pPr>
            <a:r>
              <a:rPr lang="en-US" sz="2000" b="1" dirty="0">
                <a:solidFill>
                  <a:schemeClr val="tx1">
                    <a:lumMod val="20000"/>
                    <a:lumOff val="80000"/>
                  </a:schemeClr>
                </a:solidFill>
              </a:rPr>
              <a:t>Open AI </a:t>
            </a:r>
            <a:r>
              <a:rPr lang="en-US" sz="2000" dirty="0">
                <a:solidFill>
                  <a:schemeClr val="tx1">
                    <a:lumMod val="20000"/>
                    <a:lumOff val="80000"/>
                  </a:schemeClr>
                </a:solidFill>
              </a:rPr>
              <a:t>– Connects to OpenAI web servers or privately hosted OpenAI clones </a:t>
            </a:r>
            <a:endParaRPr lang="en-US" sz="2000" b="1" dirty="0">
              <a:solidFill>
                <a:schemeClr val="tx1">
                  <a:lumMod val="20000"/>
                  <a:lumOff val="80000"/>
                </a:schemeClr>
              </a:solidFill>
            </a:endParaRPr>
          </a:p>
          <a:p>
            <a:pPr marL="342900" indent="-342900">
              <a:spcBef>
                <a:spcPts val="600"/>
              </a:spcBef>
              <a:buFont typeface="Arial" panose="020B0604020202020204" pitchFamily="34" charset="0"/>
              <a:buChar char="•"/>
            </a:pPr>
            <a:r>
              <a:rPr lang="en-US" sz="2000" b="1" dirty="0">
                <a:solidFill>
                  <a:schemeClr val="tx1">
                    <a:lumMod val="20000"/>
                    <a:lumOff val="80000"/>
                  </a:schemeClr>
                </a:solidFill>
              </a:rPr>
              <a:t>Azure</a:t>
            </a:r>
            <a:r>
              <a:rPr lang="en-US" sz="2000" dirty="0">
                <a:solidFill>
                  <a:schemeClr val="tx1">
                    <a:lumMod val="20000"/>
                    <a:lumOff val="80000"/>
                  </a:schemeClr>
                </a:solidFill>
              </a:rPr>
              <a:t> – Connects to chat or embeddings endpoints available in Azure</a:t>
            </a:r>
            <a:endParaRPr lang="en-US" sz="2000" b="1" dirty="0">
              <a:solidFill>
                <a:schemeClr val="tx1">
                  <a:lumMod val="20000"/>
                  <a:lumOff val="80000"/>
                </a:schemeClr>
              </a:solidFill>
            </a:endParaRPr>
          </a:p>
        </p:txBody>
      </p:sp>
      <p:sp>
        <p:nvSpPr>
          <p:cNvPr id="33" name="Content Placeholder 2">
            <a:extLst>
              <a:ext uri="{FF2B5EF4-FFF2-40B4-BE49-F238E27FC236}">
                <a16:creationId xmlns:a16="http://schemas.microsoft.com/office/drawing/2014/main" id="{BF66DDAB-45DA-0732-5594-83442FEA8DA6}"/>
              </a:ext>
            </a:extLst>
          </p:cNvPr>
          <p:cNvSpPr txBox="1">
            <a:spLocks/>
          </p:cNvSpPr>
          <p:nvPr/>
        </p:nvSpPr>
        <p:spPr>
          <a:xfrm>
            <a:off x="2994107" y="2276135"/>
            <a:ext cx="8239136" cy="901798"/>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000" dirty="0">
                <a:solidFill>
                  <a:schemeClr val="tx1">
                    <a:lumMod val="20000"/>
                    <a:lumOff val="80000"/>
                  </a:schemeClr>
                </a:solidFill>
              </a:rPr>
              <a:t>The Azure provider uses the Azure Machine Learning service</a:t>
            </a:r>
          </a:p>
          <a:p>
            <a:r>
              <a:rPr lang="en-US" sz="2000" dirty="0">
                <a:solidFill>
                  <a:schemeClr val="tx1">
                    <a:lumMod val="20000"/>
                    <a:lumOff val="80000"/>
                  </a:schemeClr>
                </a:solidFill>
              </a:rPr>
              <a:t>Configured to point at one or more Azure “Service Deployments”</a:t>
            </a:r>
          </a:p>
        </p:txBody>
      </p:sp>
      <p:grpSp>
        <p:nvGrpSpPr>
          <p:cNvPr id="39" name="Group 38">
            <a:extLst>
              <a:ext uri="{FF2B5EF4-FFF2-40B4-BE49-F238E27FC236}">
                <a16:creationId xmlns:a16="http://schemas.microsoft.com/office/drawing/2014/main" id="{12FE678E-E0DF-287F-45C9-BE0749C8FA9D}"/>
              </a:ext>
            </a:extLst>
          </p:cNvPr>
          <p:cNvGrpSpPr/>
          <p:nvPr/>
        </p:nvGrpSpPr>
        <p:grpSpPr>
          <a:xfrm>
            <a:off x="1153161" y="3510791"/>
            <a:ext cx="9832477" cy="3159497"/>
            <a:chOff x="1153161" y="3510791"/>
            <a:chExt cx="9832477" cy="3159497"/>
          </a:xfrm>
        </p:grpSpPr>
        <p:grpSp>
          <p:nvGrpSpPr>
            <p:cNvPr id="27" name="Group 26">
              <a:extLst>
                <a:ext uri="{FF2B5EF4-FFF2-40B4-BE49-F238E27FC236}">
                  <a16:creationId xmlns:a16="http://schemas.microsoft.com/office/drawing/2014/main" id="{D689C98E-03CF-CF70-F0C9-FDDF64B103EB}"/>
                </a:ext>
              </a:extLst>
            </p:cNvPr>
            <p:cNvGrpSpPr/>
            <p:nvPr/>
          </p:nvGrpSpPr>
          <p:grpSpPr>
            <a:xfrm>
              <a:off x="1153161" y="3879463"/>
              <a:ext cx="9832477" cy="2790825"/>
              <a:chOff x="1131434" y="3643276"/>
              <a:chExt cx="9832477" cy="2790825"/>
            </a:xfrm>
          </p:grpSpPr>
          <p:pic>
            <p:nvPicPr>
              <p:cNvPr id="21" name="Picture 20">
                <a:extLst>
                  <a:ext uri="{FF2B5EF4-FFF2-40B4-BE49-F238E27FC236}">
                    <a16:creationId xmlns:a16="http://schemas.microsoft.com/office/drawing/2014/main" id="{880204EC-8EEE-F4D9-FCA7-1C5D61C742F9}"/>
                  </a:ext>
                </a:extLst>
              </p:cNvPr>
              <p:cNvPicPr>
                <a:picLocks noChangeAspect="1"/>
              </p:cNvPicPr>
              <p:nvPr/>
            </p:nvPicPr>
            <p:blipFill>
              <a:blip r:embed="rId8"/>
              <a:stretch>
                <a:fillRect/>
              </a:stretch>
            </p:blipFill>
            <p:spPr>
              <a:xfrm>
                <a:off x="1131434" y="3643276"/>
                <a:ext cx="5334000" cy="2790825"/>
              </a:xfrm>
              <a:prstGeom prst="rect">
                <a:avLst/>
              </a:prstGeom>
              <a:ln w="19050">
                <a:solidFill>
                  <a:schemeClr val="accent2"/>
                </a:solidFill>
              </a:ln>
              <a:effectLst>
                <a:outerShdw blurRad="50800" dist="38100" dir="2700000" algn="tl" rotWithShape="0">
                  <a:prstClr val="black">
                    <a:alpha val="40000"/>
                  </a:prstClr>
                </a:outerShdw>
              </a:effectLst>
            </p:spPr>
          </p:pic>
          <p:sp>
            <p:nvSpPr>
              <p:cNvPr id="22" name="TextBox 21">
                <a:extLst>
                  <a:ext uri="{FF2B5EF4-FFF2-40B4-BE49-F238E27FC236}">
                    <a16:creationId xmlns:a16="http://schemas.microsoft.com/office/drawing/2014/main" id="{5C822E0D-DE53-102B-635F-1E75778C14B0}"/>
                  </a:ext>
                </a:extLst>
              </p:cNvPr>
              <p:cNvSpPr txBox="1"/>
              <p:nvPr/>
            </p:nvSpPr>
            <p:spPr>
              <a:xfrm>
                <a:off x="6816091" y="3874493"/>
                <a:ext cx="4147820" cy="1400383"/>
              </a:xfrm>
              <a:prstGeom prst="rect">
                <a:avLst/>
              </a:prstGeom>
              <a:noFill/>
            </p:spPr>
            <p:txBody>
              <a:bodyPr wrap="square">
                <a:spAutoFit/>
              </a:bodyPr>
              <a:lstStyle/>
              <a:p>
                <a:pPr>
                  <a:spcBef>
                    <a:spcPts val="600"/>
                  </a:spcBef>
                </a:pPr>
                <a:r>
                  <a:rPr lang="en-US" sz="2000" dirty="0">
                    <a:solidFill>
                      <a:schemeClr val="tx1">
                        <a:lumMod val="20000"/>
                        <a:lumOff val="80000"/>
                      </a:schemeClr>
                    </a:solidFill>
                  </a:rPr>
                  <a:t>The OpenAI provider is configured with a base URL and API key.</a:t>
                </a:r>
              </a:p>
              <a:p>
                <a:pPr>
                  <a:spcBef>
                    <a:spcPts val="600"/>
                  </a:spcBef>
                </a:pPr>
                <a:r>
                  <a:rPr lang="en-US" sz="2000" i="1" dirty="0">
                    <a:solidFill>
                      <a:schemeClr val="tx1">
                        <a:lumMod val="20000"/>
                        <a:lumOff val="80000"/>
                      </a:schemeClr>
                    </a:solidFill>
                  </a:rPr>
                  <a:t>FYI: The URL property defaults to OpenAI’s base API URL</a:t>
                </a:r>
              </a:p>
            </p:txBody>
          </p:sp>
          <p:cxnSp>
            <p:nvCxnSpPr>
              <p:cNvPr id="24" name="Straight Connector 23">
                <a:extLst>
                  <a:ext uri="{FF2B5EF4-FFF2-40B4-BE49-F238E27FC236}">
                    <a16:creationId xmlns:a16="http://schemas.microsoft.com/office/drawing/2014/main" id="{AE2E0167-A46C-5762-D425-287CA7FBE1CA}"/>
                  </a:ext>
                </a:extLst>
              </p:cNvPr>
              <p:cNvCxnSpPr/>
              <p:nvPr/>
            </p:nvCxnSpPr>
            <p:spPr>
              <a:xfrm>
                <a:off x="1511300" y="4279900"/>
                <a:ext cx="3759200" cy="0"/>
              </a:xfrm>
              <a:prstGeom prst="line">
                <a:avLst/>
              </a:prstGeom>
              <a:ln w="15875">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5DC121F1-1976-BE1A-6644-B81A4BF7E686}"/>
                  </a:ext>
                </a:extLst>
              </p:cNvPr>
              <p:cNvCxnSpPr>
                <a:cxnSpLocks/>
              </p:cNvCxnSpPr>
              <p:nvPr/>
            </p:nvCxnSpPr>
            <p:spPr>
              <a:xfrm>
                <a:off x="1511300" y="4800600"/>
                <a:ext cx="4495800" cy="0"/>
              </a:xfrm>
              <a:prstGeom prst="line">
                <a:avLst/>
              </a:prstGeom>
              <a:ln w="15875">
                <a:solidFill>
                  <a:schemeClr val="accent4"/>
                </a:solidFill>
              </a:ln>
            </p:spPr>
            <p:style>
              <a:lnRef idx="1">
                <a:schemeClr val="accent1"/>
              </a:lnRef>
              <a:fillRef idx="0">
                <a:schemeClr val="accent1"/>
              </a:fillRef>
              <a:effectRef idx="0">
                <a:schemeClr val="accent1"/>
              </a:effectRef>
              <a:fontRef idx="minor">
                <a:schemeClr val="tx1"/>
              </a:fontRef>
            </p:style>
          </p:cxnSp>
        </p:grpSp>
        <p:sp>
          <p:nvSpPr>
            <p:cNvPr id="38" name="TextBox 37">
              <a:extLst>
                <a:ext uri="{FF2B5EF4-FFF2-40B4-BE49-F238E27FC236}">
                  <a16:creationId xmlns:a16="http://schemas.microsoft.com/office/drawing/2014/main" id="{B4DBCD8F-B6C6-EFED-CE43-A1303F09BB9E}"/>
                </a:ext>
              </a:extLst>
            </p:cNvPr>
            <p:cNvSpPr txBox="1"/>
            <p:nvPr/>
          </p:nvSpPr>
          <p:spPr>
            <a:xfrm>
              <a:off x="2253381" y="3510791"/>
              <a:ext cx="2899897" cy="338554"/>
            </a:xfrm>
            <a:prstGeom prst="rect">
              <a:avLst/>
            </a:prstGeom>
            <a:noFill/>
          </p:spPr>
          <p:txBody>
            <a:bodyPr wrap="none" rtlCol="0">
              <a:spAutoFit/>
            </a:bodyPr>
            <a:lstStyle/>
            <a:p>
              <a:pPr marR="0" algn="ctr" defTabSz="914400" rtl="0" eaLnBrk="1" fontAlgn="auto" latinLnBrk="0" hangingPunct="1">
                <a:lnSpc>
                  <a:spcPct val="100000"/>
                </a:lnSpc>
                <a:spcBef>
                  <a:spcPts val="0"/>
                </a:spcBef>
                <a:spcAft>
                  <a:spcPts val="0"/>
                </a:spcAft>
                <a:buClrTx/>
                <a:buSzTx/>
                <a:tabLst/>
              </a:pPr>
              <a:r>
                <a:rPr kumimoji="0" lang="en-US" sz="1600" b="0" i="1" u="none" strike="noStrike" kern="1200" cap="none" spc="0" normalizeH="0" baseline="0" noProof="0" dirty="0">
                  <a:ln>
                    <a:noFill/>
                  </a:ln>
                  <a:solidFill>
                    <a:schemeClr val="accent2"/>
                  </a:solidFill>
                  <a:effectLst/>
                  <a:uLnTx/>
                  <a:uFillTx/>
                  <a:latin typeface="Roboto Cn"/>
                  <a:ea typeface="+mn-ea"/>
                  <a:cs typeface="+mn-cs"/>
                </a:rPr>
                <a:t>OpenAI LLM Provider config panel</a:t>
              </a:r>
            </a:p>
          </p:txBody>
        </p:sp>
      </p:grpSp>
      <p:grpSp>
        <p:nvGrpSpPr>
          <p:cNvPr id="40" name="Group 39">
            <a:extLst>
              <a:ext uri="{FF2B5EF4-FFF2-40B4-BE49-F238E27FC236}">
                <a16:creationId xmlns:a16="http://schemas.microsoft.com/office/drawing/2014/main" id="{E7548B8D-D3FD-BA77-424B-A5F9D0DFB357}"/>
              </a:ext>
            </a:extLst>
          </p:cNvPr>
          <p:cNvGrpSpPr/>
          <p:nvPr/>
        </p:nvGrpSpPr>
        <p:grpSpPr>
          <a:xfrm>
            <a:off x="721897" y="3224798"/>
            <a:ext cx="3169597" cy="1785786"/>
            <a:chOff x="721897" y="3092594"/>
            <a:chExt cx="3169597" cy="1785786"/>
          </a:xfrm>
        </p:grpSpPr>
        <p:pic>
          <p:nvPicPr>
            <p:cNvPr id="41" name="Picture 40">
              <a:extLst>
                <a:ext uri="{FF2B5EF4-FFF2-40B4-BE49-F238E27FC236}">
                  <a16:creationId xmlns:a16="http://schemas.microsoft.com/office/drawing/2014/main" id="{4DB0E3F9-19D0-32D1-5217-22816DAFA682}"/>
                </a:ext>
              </a:extLst>
            </p:cNvPr>
            <p:cNvPicPr>
              <a:picLocks noChangeAspect="1"/>
            </p:cNvPicPr>
            <p:nvPr/>
          </p:nvPicPr>
          <p:blipFill>
            <a:blip r:embed="rId9"/>
            <a:stretch>
              <a:fillRect/>
            </a:stretch>
          </p:blipFill>
          <p:spPr>
            <a:xfrm>
              <a:off x="721897" y="3442772"/>
              <a:ext cx="3169597" cy="1435608"/>
            </a:xfrm>
            <a:prstGeom prst="rect">
              <a:avLst/>
            </a:prstGeom>
            <a:ln w="19050">
              <a:solidFill>
                <a:schemeClr val="accent2"/>
              </a:solidFill>
            </a:ln>
            <a:effectLst>
              <a:outerShdw blurRad="50800" dist="38100" dir="2700000" algn="tl" rotWithShape="0">
                <a:prstClr val="black">
                  <a:alpha val="40000"/>
                </a:prstClr>
              </a:outerShdw>
            </a:effectLst>
          </p:spPr>
        </p:pic>
        <p:sp>
          <p:nvSpPr>
            <p:cNvPr id="42" name="TextBox 41">
              <a:extLst>
                <a:ext uri="{FF2B5EF4-FFF2-40B4-BE49-F238E27FC236}">
                  <a16:creationId xmlns:a16="http://schemas.microsoft.com/office/drawing/2014/main" id="{993F18F5-DC65-7C94-0A9E-E2FBC0CFE433}"/>
                </a:ext>
              </a:extLst>
            </p:cNvPr>
            <p:cNvSpPr txBox="1"/>
            <p:nvPr/>
          </p:nvSpPr>
          <p:spPr>
            <a:xfrm>
              <a:off x="918013" y="3092594"/>
              <a:ext cx="2777363" cy="338554"/>
            </a:xfrm>
            <a:prstGeom prst="rect">
              <a:avLst/>
            </a:prstGeom>
            <a:noFill/>
          </p:spPr>
          <p:txBody>
            <a:bodyPr wrap="none" rtlCol="0">
              <a:spAutoFit/>
            </a:bodyPr>
            <a:lstStyle/>
            <a:p>
              <a:pPr marR="0" algn="ctr" defTabSz="914400" rtl="0" eaLnBrk="1" fontAlgn="auto" latinLnBrk="0" hangingPunct="1">
                <a:lnSpc>
                  <a:spcPct val="100000"/>
                </a:lnSpc>
                <a:spcBef>
                  <a:spcPts val="0"/>
                </a:spcBef>
                <a:spcAft>
                  <a:spcPts val="0"/>
                </a:spcAft>
                <a:buClrTx/>
                <a:buSzTx/>
                <a:tabLst/>
              </a:pPr>
              <a:r>
                <a:rPr kumimoji="0" lang="en-US" sz="1600" b="0" i="1" u="none" strike="noStrike" kern="1200" cap="none" spc="0" normalizeH="0" baseline="0" noProof="0" dirty="0">
                  <a:ln>
                    <a:noFill/>
                  </a:ln>
                  <a:solidFill>
                    <a:schemeClr val="accent2"/>
                  </a:solidFill>
                  <a:effectLst/>
                  <a:uLnTx/>
                  <a:uFillTx/>
                  <a:latin typeface="Roboto Cn"/>
                  <a:ea typeface="+mn-ea"/>
                  <a:cs typeface="+mn-cs"/>
                </a:rPr>
                <a:t>Azure LLM Provider config panel</a:t>
              </a:r>
            </a:p>
          </p:txBody>
        </p:sp>
      </p:grpSp>
      <p:grpSp>
        <p:nvGrpSpPr>
          <p:cNvPr id="46" name="Group 45">
            <a:extLst>
              <a:ext uri="{FF2B5EF4-FFF2-40B4-BE49-F238E27FC236}">
                <a16:creationId xmlns:a16="http://schemas.microsoft.com/office/drawing/2014/main" id="{4B7AE4BC-8A18-2F51-2D2A-10E0A1458225}"/>
              </a:ext>
            </a:extLst>
          </p:cNvPr>
          <p:cNvGrpSpPr/>
          <p:nvPr/>
        </p:nvGrpSpPr>
        <p:grpSpPr>
          <a:xfrm>
            <a:off x="3616001" y="3224798"/>
            <a:ext cx="8036136" cy="2114968"/>
            <a:chOff x="3616001" y="3092594"/>
            <a:chExt cx="8036136" cy="2114968"/>
          </a:xfrm>
        </p:grpSpPr>
        <p:pic>
          <p:nvPicPr>
            <p:cNvPr id="47" name="Picture 46">
              <a:extLst>
                <a:ext uri="{FF2B5EF4-FFF2-40B4-BE49-F238E27FC236}">
                  <a16:creationId xmlns:a16="http://schemas.microsoft.com/office/drawing/2014/main" id="{423105B1-2512-DD37-6DD7-76173DE36B07}"/>
                </a:ext>
              </a:extLst>
            </p:cNvPr>
            <p:cNvPicPr>
              <a:picLocks noChangeAspect="1"/>
            </p:cNvPicPr>
            <p:nvPr/>
          </p:nvPicPr>
          <p:blipFill>
            <a:blip r:embed="rId10">
              <a:extLst>
                <a:ext uri="{28A0092B-C50C-407E-A947-70E740481C1C}">
                  <a14:useLocalDpi xmlns:a14="http://schemas.microsoft.com/office/drawing/2010/main" val="0"/>
                </a:ext>
              </a:extLst>
            </a:blip>
            <a:srcRect/>
            <a:stretch/>
          </p:blipFill>
          <p:spPr>
            <a:xfrm>
              <a:off x="4247568" y="3460235"/>
              <a:ext cx="7404569" cy="1718240"/>
            </a:xfrm>
            <a:prstGeom prst="rect">
              <a:avLst/>
            </a:prstGeom>
            <a:ln w="28575">
              <a:solidFill>
                <a:schemeClr val="accent4"/>
              </a:solidFill>
            </a:ln>
            <a:effectLst>
              <a:outerShdw blurRad="50800" dist="38100" dir="2700000" algn="tl" rotWithShape="0">
                <a:prstClr val="black">
                  <a:alpha val="40000"/>
                </a:prstClr>
              </a:outerShdw>
            </a:effectLst>
          </p:spPr>
        </p:pic>
        <p:sp>
          <p:nvSpPr>
            <p:cNvPr id="48" name="TextBox 47">
              <a:extLst>
                <a:ext uri="{FF2B5EF4-FFF2-40B4-BE49-F238E27FC236}">
                  <a16:creationId xmlns:a16="http://schemas.microsoft.com/office/drawing/2014/main" id="{42CD76A4-72A9-7BAD-2AF9-FBB03D2FC44A}"/>
                </a:ext>
              </a:extLst>
            </p:cNvPr>
            <p:cNvSpPr txBox="1"/>
            <p:nvPr/>
          </p:nvSpPr>
          <p:spPr>
            <a:xfrm>
              <a:off x="6341655" y="3092594"/>
              <a:ext cx="3399906" cy="338554"/>
            </a:xfrm>
            <a:prstGeom prst="rect">
              <a:avLst/>
            </a:prstGeom>
            <a:noFill/>
          </p:spPr>
          <p:txBody>
            <a:bodyPr wrap="none" rtlCol="0">
              <a:spAutoFit/>
            </a:bodyPr>
            <a:lstStyle/>
            <a:p>
              <a:pPr marR="0" algn="ctr" defTabSz="914400" rtl="0" eaLnBrk="1" fontAlgn="auto" latinLnBrk="0" hangingPunct="1">
                <a:lnSpc>
                  <a:spcPct val="100000"/>
                </a:lnSpc>
                <a:spcBef>
                  <a:spcPts val="0"/>
                </a:spcBef>
                <a:spcAft>
                  <a:spcPts val="0"/>
                </a:spcAft>
                <a:buClrTx/>
                <a:buSzTx/>
                <a:tabLst/>
              </a:pPr>
              <a:r>
                <a:rPr kumimoji="0" lang="en-US" sz="1600" b="0" i="1" u="none" strike="noStrike" kern="1200" cap="none" spc="0" normalizeH="0" baseline="0" noProof="0" dirty="0">
                  <a:ln>
                    <a:noFill/>
                  </a:ln>
                  <a:solidFill>
                    <a:schemeClr val="accent2"/>
                  </a:solidFill>
                  <a:effectLst/>
                  <a:uLnTx/>
                  <a:uFillTx/>
                  <a:latin typeface="Roboto Cn"/>
                  <a:ea typeface="+mn-ea"/>
                  <a:cs typeface="+mn-cs"/>
                </a:rPr>
                <a:t>Azure Service Deployments config panel</a:t>
              </a:r>
            </a:p>
          </p:txBody>
        </p:sp>
        <p:sp>
          <p:nvSpPr>
            <p:cNvPr id="53" name="Oval 52">
              <a:extLst>
                <a:ext uri="{FF2B5EF4-FFF2-40B4-BE49-F238E27FC236}">
                  <a16:creationId xmlns:a16="http://schemas.microsoft.com/office/drawing/2014/main" id="{B69CB203-2BF7-89E9-50FB-0955EA3F576A}"/>
                </a:ext>
              </a:extLst>
            </p:cNvPr>
            <p:cNvSpPr/>
            <p:nvPr/>
          </p:nvSpPr>
          <p:spPr>
            <a:xfrm>
              <a:off x="3616001" y="3683287"/>
              <a:ext cx="184150" cy="184150"/>
            </a:xfrm>
            <a:prstGeom prst="ellipse">
              <a:avLst/>
            </a:prstGeom>
            <a:noFill/>
            <a:ln w="25400">
              <a:solidFill>
                <a:schemeClr val="accent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54" name="Straight Connector 53">
              <a:extLst>
                <a:ext uri="{FF2B5EF4-FFF2-40B4-BE49-F238E27FC236}">
                  <a16:creationId xmlns:a16="http://schemas.microsoft.com/office/drawing/2014/main" id="{4748F0B5-7242-8082-F4BE-FCB0863513B5}"/>
                </a:ext>
              </a:extLst>
            </p:cNvPr>
            <p:cNvCxnSpPr>
              <a:stCxn id="53" idx="0"/>
            </p:cNvCxnSpPr>
            <p:nvPr/>
          </p:nvCxnSpPr>
          <p:spPr>
            <a:xfrm flipV="1">
              <a:off x="3708076" y="3460235"/>
              <a:ext cx="523505" cy="223052"/>
            </a:xfrm>
            <a:prstGeom prst="line">
              <a:avLst/>
            </a:prstGeom>
            <a:ln w="25400" cap="rnd">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55" name="Straight Connector 54">
              <a:extLst>
                <a:ext uri="{FF2B5EF4-FFF2-40B4-BE49-F238E27FC236}">
                  <a16:creationId xmlns:a16="http://schemas.microsoft.com/office/drawing/2014/main" id="{09C56706-D8C1-C712-483F-84016A5E186D}"/>
                </a:ext>
              </a:extLst>
            </p:cNvPr>
            <p:cNvCxnSpPr>
              <a:cxnSpLocks/>
              <a:stCxn id="53" idx="4"/>
            </p:cNvCxnSpPr>
            <p:nvPr/>
          </p:nvCxnSpPr>
          <p:spPr>
            <a:xfrm>
              <a:off x="3708076" y="3867437"/>
              <a:ext cx="523505" cy="1340125"/>
            </a:xfrm>
            <a:prstGeom prst="line">
              <a:avLst/>
            </a:prstGeom>
            <a:ln w="25400" cap="rnd">
              <a:solidFill>
                <a:schemeClr val="accent4"/>
              </a:solidFill>
            </a:ln>
          </p:spPr>
          <p:style>
            <a:lnRef idx="1">
              <a:schemeClr val="accent1"/>
            </a:lnRef>
            <a:fillRef idx="0">
              <a:schemeClr val="accent1"/>
            </a:fillRef>
            <a:effectRef idx="0">
              <a:schemeClr val="accent1"/>
            </a:effectRef>
            <a:fontRef idx="minor">
              <a:schemeClr val="tx1"/>
            </a:fontRef>
          </p:style>
        </p:cxnSp>
      </p:grpSp>
      <p:sp>
        <p:nvSpPr>
          <p:cNvPr id="56" name="TextBox 55">
            <a:extLst>
              <a:ext uri="{FF2B5EF4-FFF2-40B4-BE49-F238E27FC236}">
                <a16:creationId xmlns:a16="http://schemas.microsoft.com/office/drawing/2014/main" id="{4E2EBF51-67E9-3E30-A164-707C06CC46B3}"/>
              </a:ext>
            </a:extLst>
          </p:cNvPr>
          <p:cNvSpPr txBox="1"/>
          <p:nvPr/>
        </p:nvSpPr>
        <p:spPr>
          <a:xfrm>
            <a:off x="2627087" y="5339766"/>
            <a:ext cx="9171214" cy="1138773"/>
          </a:xfrm>
          <a:prstGeom prst="rect">
            <a:avLst/>
          </a:prstGeom>
          <a:noFill/>
        </p:spPr>
        <p:txBody>
          <a:bodyPr wrap="square">
            <a:spAutoFit/>
          </a:bodyPr>
          <a:lstStyle/>
          <a:p>
            <a:pPr marL="285750" indent="-285750">
              <a:buFont typeface="Arial" panose="020B0604020202020204" pitchFamily="34" charset="0"/>
              <a:buChar char="•"/>
            </a:pPr>
            <a:r>
              <a:rPr lang="en-US" sz="1800" dirty="0">
                <a:solidFill>
                  <a:schemeClr val="tx1">
                    <a:lumMod val="20000"/>
                    <a:lumOff val="80000"/>
                  </a:schemeClr>
                </a:solidFill>
              </a:rPr>
              <a:t>Each Service Deployment represents an endpoint which hosts the chat or embeddings API.</a:t>
            </a:r>
          </a:p>
          <a:p>
            <a:pPr marL="285750" indent="-285750">
              <a:buFont typeface="Arial" panose="020B0604020202020204" pitchFamily="34" charset="0"/>
              <a:buChar char="•"/>
            </a:pPr>
            <a:r>
              <a:rPr lang="en-US" sz="1800" dirty="0">
                <a:solidFill>
                  <a:schemeClr val="tx1">
                    <a:lumMod val="20000"/>
                    <a:lumOff val="80000"/>
                  </a:schemeClr>
                </a:solidFill>
              </a:rPr>
              <a:t>Each Service Deployment is associated with a specific model.</a:t>
            </a:r>
          </a:p>
          <a:p>
            <a:pPr marL="742950" lvl="1" indent="-285750">
              <a:buFont typeface="Arial" panose="020B0604020202020204" pitchFamily="34" charset="0"/>
              <a:buChar char="•"/>
            </a:pPr>
            <a:r>
              <a:rPr lang="en-US" sz="1600" dirty="0">
                <a:solidFill>
                  <a:schemeClr val="tx1">
                    <a:lumMod val="20000"/>
                    <a:lumOff val="80000"/>
                  </a:schemeClr>
                </a:solidFill>
              </a:rPr>
              <a:t>Several LLM models can be found in Azure’s “Model Catalog”</a:t>
            </a:r>
          </a:p>
          <a:p>
            <a:pPr marL="742950" lvl="1" indent="-285750">
              <a:buFont typeface="Arial" panose="020B0604020202020204" pitchFamily="34" charset="0"/>
              <a:buChar char="•"/>
            </a:pPr>
            <a:r>
              <a:rPr lang="en-US" sz="1600" dirty="0">
                <a:solidFill>
                  <a:schemeClr val="tx1">
                    <a:lumMod val="20000"/>
                    <a:lumOff val="80000"/>
                  </a:schemeClr>
                </a:solidFill>
              </a:rPr>
              <a:t>Ex: OpenAI, Azure OpenAI, Llama, Mistral AI and more</a:t>
            </a:r>
          </a:p>
        </p:txBody>
      </p:sp>
    </p:spTree>
    <p:extLst>
      <p:ext uri="{BB962C8B-B14F-4D97-AF65-F5344CB8AC3E}">
        <p14:creationId xmlns:p14="http://schemas.microsoft.com/office/powerpoint/2010/main" val="2978297531"/>
      </p:ext>
    </p:extLst>
  </p:cSld>
  <p:clrMapOvr>
    <a:masterClrMapping/>
  </p:clrMapOvr>
  <mc:AlternateContent xmlns:mc="http://schemas.openxmlformats.org/markup-compatibility/2006" xmlns:p14="http://schemas.microsoft.com/office/powerpoint/2010/main">
    <mc:Choice Requires="p14">
      <p:transition spd="slow" p14:dur="1300">
        <p14:pa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decel="100000" fill="hold" nodeType="withEffect">
                                  <p:stCondLst>
                                    <p:cond delay="0"/>
                                  </p:stCondLst>
                                  <p:childTnLst>
                                    <p:set>
                                      <p:cBhvr>
                                        <p:cTn id="6" dur="1" fill="hold">
                                          <p:stCondLst>
                                            <p:cond delay="0"/>
                                          </p:stCondLst>
                                        </p:cTn>
                                        <p:tgtEl>
                                          <p:spTgt spid="49"/>
                                        </p:tgtEl>
                                        <p:attrNameLst>
                                          <p:attrName>style.visibility</p:attrName>
                                        </p:attrNameLst>
                                      </p:cBhvr>
                                      <p:to>
                                        <p:strVal val="visible"/>
                                      </p:to>
                                    </p:set>
                                    <p:anim calcmode="lin" valueType="num">
                                      <p:cBhvr additive="base">
                                        <p:cTn id="7" dur="1500" fill="hold"/>
                                        <p:tgtEl>
                                          <p:spTgt spid="49"/>
                                        </p:tgtEl>
                                        <p:attrNameLst>
                                          <p:attrName>ppt_x</p:attrName>
                                        </p:attrNameLst>
                                      </p:cBhvr>
                                      <p:tavLst>
                                        <p:tav tm="0">
                                          <p:val>
                                            <p:strVal val="1+#ppt_w/2"/>
                                          </p:val>
                                        </p:tav>
                                        <p:tav tm="100000">
                                          <p:val>
                                            <p:strVal val="#ppt_x"/>
                                          </p:val>
                                        </p:tav>
                                      </p:tavLst>
                                    </p:anim>
                                    <p:anim calcmode="lin" valueType="num">
                                      <p:cBhvr additive="base">
                                        <p:cTn id="8" dur="1500" fill="hold"/>
                                        <p:tgtEl>
                                          <p:spTgt spid="49"/>
                                        </p:tgtEl>
                                        <p:attrNameLst>
                                          <p:attrName>ppt_y</p:attrName>
                                        </p:attrNameLst>
                                      </p:cBhvr>
                                      <p:tavLst>
                                        <p:tav tm="0">
                                          <p:val>
                                            <p:strVal val="#ppt_y"/>
                                          </p:val>
                                        </p:tav>
                                        <p:tav tm="100000">
                                          <p:val>
                                            <p:strVal val="#ppt_y"/>
                                          </p:val>
                                        </p:tav>
                                      </p:tavLst>
                                    </p:anim>
                                  </p:childTnLst>
                                </p:cTn>
                              </p:par>
                              <p:par>
                                <p:cTn id="9" presetID="2" presetClass="entr" presetSubtype="2" decel="100000" fill="hold" grpId="0" nodeType="with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1500" fill="hold"/>
                                        <p:tgtEl>
                                          <p:spTgt spid="9"/>
                                        </p:tgtEl>
                                        <p:attrNameLst>
                                          <p:attrName>ppt_x</p:attrName>
                                        </p:attrNameLst>
                                      </p:cBhvr>
                                      <p:tavLst>
                                        <p:tav tm="0">
                                          <p:val>
                                            <p:strVal val="1+#ppt_w/2"/>
                                          </p:val>
                                        </p:tav>
                                        <p:tav tm="100000">
                                          <p:val>
                                            <p:strVal val="#ppt_x"/>
                                          </p:val>
                                        </p:tav>
                                      </p:tavLst>
                                    </p:anim>
                                    <p:anim calcmode="lin" valueType="num">
                                      <p:cBhvr additive="base">
                                        <p:cTn id="12" dur="1500" fill="hold"/>
                                        <p:tgtEl>
                                          <p:spTgt spid="9"/>
                                        </p:tgtEl>
                                        <p:attrNameLst>
                                          <p:attrName>ppt_y</p:attrName>
                                        </p:attrNameLst>
                                      </p:cBhvr>
                                      <p:tavLst>
                                        <p:tav tm="0">
                                          <p:val>
                                            <p:strVal val="#ppt_y"/>
                                          </p:val>
                                        </p:tav>
                                        <p:tav tm="100000">
                                          <p:val>
                                            <p:strVal val="#ppt_y"/>
                                          </p:val>
                                        </p:tav>
                                      </p:tavLst>
                                    </p:anim>
                                  </p:childTnLst>
                                </p:cTn>
                              </p:par>
                              <p:par>
                                <p:cTn id="13" presetID="2" presetClass="entr" presetSubtype="2" decel="100000" fill="hold" nodeType="withEffect">
                                  <p:stCondLst>
                                    <p:cond delay="0"/>
                                  </p:stCondLst>
                                  <p:childTnLst>
                                    <p:set>
                                      <p:cBhvr>
                                        <p:cTn id="14" dur="1" fill="hold">
                                          <p:stCondLst>
                                            <p:cond delay="0"/>
                                          </p:stCondLst>
                                        </p:cTn>
                                        <p:tgtEl>
                                          <p:spTgt spid="8"/>
                                        </p:tgtEl>
                                        <p:attrNameLst>
                                          <p:attrName>style.visibility</p:attrName>
                                        </p:attrNameLst>
                                      </p:cBhvr>
                                      <p:to>
                                        <p:strVal val="visible"/>
                                      </p:to>
                                    </p:set>
                                    <p:anim calcmode="lin" valueType="num">
                                      <p:cBhvr additive="base">
                                        <p:cTn id="15" dur="1500" fill="hold"/>
                                        <p:tgtEl>
                                          <p:spTgt spid="8"/>
                                        </p:tgtEl>
                                        <p:attrNameLst>
                                          <p:attrName>ppt_x</p:attrName>
                                        </p:attrNameLst>
                                      </p:cBhvr>
                                      <p:tavLst>
                                        <p:tav tm="0">
                                          <p:val>
                                            <p:strVal val="1+#ppt_w/2"/>
                                          </p:val>
                                        </p:tav>
                                        <p:tav tm="100000">
                                          <p:val>
                                            <p:strVal val="#ppt_x"/>
                                          </p:val>
                                        </p:tav>
                                      </p:tavLst>
                                    </p:anim>
                                    <p:anim calcmode="lin" valueType="num">
                                      <p:cBhvr additive="base">
                                        <p:cTn id="16" dur="1500" fill="hold"/>
                                        <p:tgtEl>
                                          <p:spTgt spid="8"/>
                                        </p:tgtEl>
                                        <p:attrNameLst>
                                          <p:attrName>ppt_y</p:attrName>
                                        </p:attrNameLst>
                                      </p:cBhvr>
                                      <p:tavLst>
                                        <p:tav tm="0">
                                          <p:val>
                                            <p:strVal val="#ppt_y"/>
                                          </p:val>
                                        </p:tav>
                                        <p:tav tm="100000">
                                          <p:val>
                                            <p:strVal val="#ppt_y"/>
                                          </p:val>
                                        </p:tav>
                                      </p:tavLst>
                                    </p:anim>
                                  </p:childTnLst>
                                </p:cTn>
                              </p:par>
                              <p:par>
                                <p:cTn id="17" presetID="2" presetClass="entr" presetSubtype="2" decel="100000" fill="hold" nodeType="withEffect">
                                  <p:stCondLst>
                                    <p:cond delay="0"/>
                                  </p:stCondLst>
                                  <p:childTnLst>
                                    <p:set>
                                      <p:cBhvr>
                                        <p:cTn id="18" dur="1" fill="hold">
                                          <p:stCondLst>
                                            <p:cond delay="0"/>
                                          </p:stCondLst>
                                        </p:cTn>
                                        <p:tgtEl>
                                          <p:spTgt spid="32"/>
                                        </p:tgtEl>
                                        <p:attrNameLst>
                                          <p:attrName>style.visibility</p:attrName>
                                        </p:attrNameLst>
                                      </p:cBhvr>
                                      <p:to>
                                        <p:strVal val="visible"/>
                                      </p:to>
                                    </p:set>
                                    <p:anim calcmode="lin" valueType="num">
                                      <p:cBhvr additive="base">
                                        <p:cTn id="19" dur="1500" fill="hold"/>
                                        <p:tgtEl>
                                          <p:spTgt spid="32"/>
                                        </p:tgtEl>
                                        <p:attrNameLst>
                                          <p:attrName>ppt_x</p:attrName>
                                        </p:attrNameLst>
                                      </p:cBhvr>
                                      <p:tavLst>
                                        <p:tav tm="0">
                                          <p:val>
                                            <p:strVal val="1+#ppt_w/2"/>
                                          </p:val>
                                        </p:tav>
                                        <p:tav tm="100000">
                                          <p:val>
                                            <p:strVal val="#ppt_x"/>
                                          </p:val>
                                        </p:tav>
                                      </p:tavLst>
                                    </p:anim>
                                    <p:anim calcmode="lin" valueType="num">
                                      <p:cBhvr additive="base">
                                        <p:cTn id="20" dur="1500" fill="hold"/>
                                        <p:tgtEl>
                                          <p:spTgt spid="32"/>
                                        </p:tgtEl>
                                        <p:attrNameLst>
                                          <p:attrName>ppt_y</p:attrName>
                                        </p:attrNameLst>
                                      </p:cBhvr>
                                      <p:tavLst>
                                        <p:tav tm="0">
                                          <p:val>
                                            <p:strVal val="#ppt_y"/>
                                          </p:val>
                                        </p:tav>
                                        <p:tav tm="100000">
                                          <p:val>
                                            <p:strVal val="#ppt_y"/>
                                          </p:val>
                                        </p:tav>
                                      </p:tavLst>
                                    </p:anim>
                                  </p:childTnLst>
                                </p:cTn>
                              </p:par>
                              <p:par>
                                <p:cTn id="21" presetID="2" presetClass="entr" presetSubtype="2" decel="100000" fill="hold" nodeType="withEffect">
                                  <p:stCondLst>
                                    <p:cond delay="0"/>
                                  </p:stCondLst>
                                  <p:childTnLst>
                                    <p:set>
                                      <p:cBhvr>
                                        <p:cTn id="22" dur="1" fill="hold">
                                          <p:stCondLst>
                                            <p:cond delay="0"/>
                                          </p:stCondLst>
                                        </p:cTn>
                                        <p:tgtEl>
                                          <p:spTgt spid="12"/>
                                        </p:tgtEl>
                                        <p:attrNameLst>
                                          <p:attrName>style.visibility</p:attrName>
                                        </p:attrNameLst>
                                      </p:cBhvr>
                                      <p:to>
                                        <p:strVal val="visible"/>
                                      </p:to>
                                    </p:set>
                                    <p:anim calcmode="lin" valueType="num">
                                      <p:cBhvr additive="base">
                                        <p:cTn id="23" dur="1500" fill="hold"/>
                                        <p:tgtEl>
                                          <p:spTgt spid="12"/>
                                        </p:tgtEl>
                                        <p:attrNameLst>
                                          <p:attrName>ppt_x</p:attrName>
                                        </p:attrNameLst>
                                      </p:cBhvr>
                                      <p:tavLst>
                                        <p:tav tm="0">
                                          <p:val>
                                            <p:strVal val="1+#ppt_w/2"/>
                                          </p:val>
                                        </p:tav>
                                        <p:tav tm="100000">
                                          <p:val>
                                            <p:strVal val="#ppt_x"/>
                                          </p:val>
                                        </p:tav>
                                      </p:tavLst>
                                    </p:anim>
                                    <p:anim calcmode="lin" valueType="num">
                                      <p:cBhvr additive="base">
                                        <p:cTn id="24" dur="1500" fill="hold"/>
                                        <p:tgtEl>
                                          <p:spTgt spid="12"/>
                                        </p:tgtEl>
                                        <p:attrNameLst>
                                          <p:attrName>ppt_y</p:attrName>
                                        </p:attrNameLst>
                                      </p:cBhvr>
                                      <p:tavLst>
                                        <p:tav tm="0">
                                          <p:val>
                                            <p:strVal val="#ppt_y"/>
                                          </p:val>
                                        </p:tav>
                                        <p:tav tm="100000">
                                          <p:val>
                                            <p:strVal val="#ppt_y"/>
                                          </p:val>
                                        </p:tav>
                                      </p:tavLst>
                                    </p:anim>
                                  </p:childTnLst>
                                </p:cTn>
                              </p:par>
                              <p:par>
                                <p:cTn id="25" presetID="2" presetClass="entr" presetSubtype="2" decel="100000" fill="hold" grpId="0" nodeType="withEffect">
                                  <p:stCondLst>
                                    <p:cond delay="0"/>
                                  </p:stCondLst>
                                  <p:childTnLst>
                                    <p:set>
                                      <p:cBhvr>
                                        <p:cTn id="26" dur="1" fill="hold">
                                          <p:stCondLst>
                                            <p:cond delay="0"/>
                                          </p:stCondLst>
                                        </p:cTn>
                                        <p:tgtEl>
                                          <p:spTgt spid="19"/>
                                        </p:tgtEl>
                                        <p:attrNameLst>
                                          <p:attrName>style.visibility</p:attrName>
                                        </p:attrNameLst>
                                      </p:cBhvr>
                                      <p:to>
                                        <p:strVal val="visible"/>
                                      </p:to>
                                    </p:set>
                                    <p:anim calcmode="lin" valueType="num">
                                      <p:cBhvr additive="base">
                                        <p:cTn id="27" dur="1500" fill="hold"/>
                                        <p:tgtEl>
                                          <p:spTgt spid="19"/>
                                        </p:tgtEl>
                                        <p:attrNameLst>
                                          <p:attrName>ppt_x</p:attrName>
                                        </p:attrNameLst>
                                      </p:cBhvr>
                                      <p:tavLst>
                                        <p:tav tm="0">
                                          <p:val>
                                            <p:strVal val="1+#ppt_w/2"/>
                                          </p:val>
                                        </p:tav>
                                        <p:tav tm="100000">
                                          <p:val>
                                            <p:strVal val="#ppt_x"/>
                                          </p:val>
                                        </p:tav>
                                      </p:tavLst>
                                    </p:anim>
                                    <p:anim calcmode="lin" valueType="num">
                                      <p:cBhvr additive="base">
                                        <p:cTn id="28" dur="1500" fill="hold"/>
                                        <p:tgtEl>
                                          <p:spTgt spid="19"/>
                                        </p:tgtEl>
                                        <p:attrNameLst>
                                          <p:attrName>ppt_y</p:attrName>
                                        </p:attrNameLst>
                                      </p:cBhvr>
                                      <p:tavLst>
                                        <p:tav tm="0">
                                          <p:val>
                                            <p:strVal val="#ppt_y"/>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 presetClass="entr" presetSubtype="2" decel="100000" fill="hold" nodeType="clickEffect">
                                  <p:stCondLst>
                                    <p:cond delay="0"/>
                                  </p:stCondLst>
                                  <p:childTnLst>
                                    <p:set>
                                      <p:cBhvr>
                                        <p:cTn id="32" dur="1" fill="hold">
                                          <p:stCondLst>
                                            <p:cond delay="0"/>
                                          </p:stCondLst>
                                        </p:cTn>
                                        <p:tgtEl>
                                          <p:spTgt spid="39"/>
                                        </p:tgtEl>
                                        <p:attrNameLst>
                                          <p:attrName>style.visibility</p:attrName>
                                        </p:attrNameLst>
                                      </p:cBhvr>
                                      <p:to>
                                        <p:strVal val="visible"/>
                                      </p:to>
                                    </p:set>
                                    <p:anim calcmode="lin" valueType="num">
                                      <p:cBhvr additive="base">
                                        <p:cTn id="33" dur="1500" fill="hold"/>
                                        <p:tgtEl>
                                          <p:spTgt spid="39"/>
                                        </p:tgtEl>
                                        <p:attrNameLst>
                                          <p:attrName>ppt_x</p:attrName>
                                        </p:attrNameLst>
                                      </p:cBhvr>
                                      <p:tavLst>
                                        <p:tav tm="0">
                                          <p:val>
                                            <p:strVal val="1+#ppt_w/2"/>
                                          </p:val>
                                        </p:tav>
                                        <p:tav tm="100000">
                                          <p:val>
                                            <p:strVal val="#ppt_x"/>
                                          </p:val>
                                        </p:tav>
                                      </p:tavLst>
                                    </p:anim>
                                    <p:anim calcmode="lin" valueType="num">
                                      <p:cBhvr additive="base">
                                        <p:cTn id="34" dur="1500" fill="hold"/>
                                        <p:tgtEl>
                                          <p:spTgt spid="39"/>
                                        </p:tgtEl>
                                        <p:attrNameLst>
                                          <p:attrName>ppt_y</p:attrName>
                                        </p:attrNameLst>
                                      </p:cBhvr>
                                      <p:tavLst>
                                        <p:tav tm="0">
                                          <p:val>
                                            <p:strVal val="#ppt_y"/>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2" presetClass="exit" presetSubtype="8" accel="100000" fill="hold" grpId="1" nodeType="clickEffect">
                                  <p:stCondLst>
                                    <p:cond delay="0"/>
                                  </p:stCondLst>
                                  <p:childTnLst>
                                    <p:anim calcmode="lin" valueType="num">
                                      <p:cBhvr additive="base">
                                        <p:cTn id="38" dur="1000"/>
                                        <p:tgtEl>
                                          <p:spTgt spid="19"/>
                                        </p:tgtEl>
                                        <p:attrNameLst>
                                          <p:attrName>ppt_x</p:attrName>
                                        </p:attrNameLst>
                                      </p:cBhvr>
                                      <p:tavLst>
                                        <p:tav tm="0">
                                          <p:val>
                                            <p:strVal val="ppt_x"/>
                                          </p:val>
                                        </p:tav>
                                        <p:tav tm="100000">
                                          <p:val>
                                            <p:strVal val="0-ppt_w/2"/>
                                          </p:val>
                                        </p:tav>
                                      </p:tavLst>
                                    </p:anim>
                                    <p:anim calcmode="lin" valueType="num">
                                      <p:cBhvr additive="base">
                                        <p:cTn id="39" dur="1000"/>
                                        <p:tgtEl>
                                          <p:spTgt spid="19"/>
                                        </p:tgtEl>
                                        <p:attrNameLst>
                                          <p:attrName>ppt_y</p:attrName>
                                        </p:attrNameLst>
                                      </p:cBhvr>
                                      <p:tavLst>
                                        <p:tav tm="0">
                                          <p:val>
                                            <p:strVal val="ppt_y"/>
                                          </p:val>
                                        </p:tav>
                                        <p:tav tm="100000">
                                          <p:val>
                                            <p:strVal val="ppt_y"/>
                                          </p:val>
                                        </p:tav>
                                      </p:tavLst>
                                    </p:anim>
                                    <p:set>
                                      <p:cBhvr>
                                        <p:cTn id="40" dur="1" fill="hold">
                                          <p:stCondLst>
                                            <p:cond delay="999"/>
                                          </p:stCondLst>
                                        </p:cTn>
                                        <p:tgtEl>
                                          <p:spTgt spid="19"/>
                                        </p:tgtEl>
                                        <p:attrNameLst>
                                          <p:attrName>style.visibility</p:attrName>
                                        </p:attrNameLst>
                                      </p:cBhvr>
                                      <p:to>
                                        <p:strVal val="hidden"/>
                                      </p:to>
                                    </p:set>
                                  </p:childTnLst>
                                </p:cTn>
                              </p:par>
                              <p:par>
                                <p:cTn id="41" presetID="2" presetClass="exit" presetSubtype="8" accel="100000" fill="hold" nodeType="withEffect">
                                  <p:stCondLst>
                                    <p:cond delay="0"/>
                                  </p:stCondLst>
                                  <p:childTnLst>
                                    <p:anim calcmode="lin" valueType="num">
                                      <p:cBhvr additive="base">
                                        <p:cTn id="42" dur="1000"/>
                                        <p:tgtEl>
                                          <p:spTgt spid="39"/>
                                        </p:tgtEl>
                                        <p:attrNameLst>
                                          <p:attrName>ppt_x</p:attrName>
                                        </p:attrNameLst>
                                      </p:cBhvr>
                                      <p:tavLst>
                                        <p:tav tm="0">
                                          <p:val>
                                            <p:strVal val="ppt_x"/>
                                          </p:val>
                                        </p:tav>
                                        <p:tav tm="100000">
                                          <p:val>
                                            <p:strVal val="0-ppt_w/2"/>
                                          </p:val>
                                        </p:tav>
                                      </p:tavLst>
                                    </p:anim>
                                    <p:anim calcmode="lin" valueType="num">
                                      <p:cBhvr additive="base">
                                        <p:cTn id="43" dur="1000"/>
                                        <p:tgtEl>
                                          <p:spTgt spid="39"/>
                                        </p:tgtEl>
                                        <p:attrNameLst>
                                          <p:attrName>ppt_y</p:attrName>
                                        </p:attrNameLst>
                                      </p:cBhvr>
                                      <p:tavLst>
                                        <p:tav tm="0">
                                          <p:val>
                                            <p:strVal val="ppt_y"/>
                                          </p:val>
                                        </p:tav>
                                        <p:tav tm="100000">
                                          <p:val>
                                            <p:strVal val="ppt_y"/>
                                          </p:val>
                                        </p:tav>
                                      </p:tavLst>
                                    </p:anim>
                                    <p:set>
                                      <p:cBhvr>
                                        <p:cTn id="44" dur="1" fill="hold">
                                          <p:stCondLst>
                                            <p:cond delay="999"/>
                                          </p:stCondLst>
                                        </p:cTn>
                                        <p:tgtEl>
                                          <p:spTgt spid="39"/>
                                        </p:tgtEl>
                                        <p:attrNameLst>
                                          <p:attrName>style.visibility</p:attrName>
                                        </p:attrNameLst>
                                      </p:cBhvr>
                                      <p:to>
                                        <p:strVal val="hidden"/>
                                      </p:to>
                                    </p:set>
                                  </p:childTnLst>
                                </p:cTn>
                              </p:par>
                            </p:childTnLst>
                          </p:cTn>
                        </p:par>
                        <p:par>
                          <p:cTn id="45" fill="hold">
                            <p:stCondLst>
                              <p:cond delay="1000"/>
                            </p:stCondLst>
                            <p:childTnLst>
                              <p:par>
                                <p:cTn id="46" presetID="2" presetClass="entr" presetSubtype="2" decel="100000" fill="hold" grpId="0" nodeType="afterEffect">
                                  <p:stCondLst>
                                    <p:cond delay="0"/>
                                  </p:stCondLst>
                                  <p:childTnLst>
                                    <p:set>
                                      <p:cBhvr>
                                        <p:cTn id="47" dur="1" fill="hold">
                                          <p:stCondLst>
                                            <p:cond delay="0"/>
                                          </p:stCondLst>
                                        </p:cTn>
                                        <p:tgtEl>
                                          <p:spTgt spid="33"/>
                                        </p:tgtEl>
                                        <p:attrNameLst>
                                          <p:attrName>style.visibility</p:attrName>
                                        </p:attrNameLst>
                                      </p:cBhvr>
                                      <p:to>
                                        <p:strVal val="visible"/>
                                      </p:to>
                                    </p:set>
                                    <p:anim calcmode="lin" valueType="num">
                                      <p:cBhvr additive="base">
                                        <p:cTn id="48" dur="1000" fill="hold"/>
                                        <p:tgtEl>
                                          <p:spTgt spid="33"/>
                                        </p:tgtEl>
                                        <p:attrNameLst>
                                          <p:attrName>ppt_x</p:attrName>
                                        </p:attrNameLst>
                                      </p:cBhvr>
                                      <p:tavLst>
                                        <p:tav tm="0">
                                          <p:val>
                                            <p:strVal val="1+#ppt_w/2"/>
                                          </p:val>
                                        </p:tav>
                                        <p:tav tm="100000">
                                          <p:val>
                                            <p:strVal val="#ppt_x"/>
                                          </p:val>
                                        </p:tav>
                                      </p:tavLst>
                                    </p:anim>
                                    <p:anim calcmode="lin" valueType="num">
                                      <p:cBhvr additive="base">
                                        <p:cTn id="49" dur="1000" fill="hold"/>
                                        <p:tgtEl>
                                          <p:spTgt spid="33"/>
                                        </p:tgtEl>
                                        <p:attrNameLst>
                                          <p:attrName>ppt_y</p:attrName>
                                        </p:attrNameLst>
                                      </p:cBhvr>
                                      <p:tavLst>
                                        <p:tav tm="0">
                                          <p:val>
                                            <p:strVal val="#ppt_y"/>
                                          </p:val>
                                        </p:tav>
                                        <p:tav tm="100000">
                                          <p:val>
                                            <p:strVal val="#ppt_y"/>
                                          </p:val>
                                        </p:tav>
                                      </p:tavLst>
                                    </p:anim>
                                  </p:childTnLst>
                                </p:cTn>
                              </p:par>
                              <p:par>
                                <p:cTn id="50" presetID="2" presetClass="entr" presetSubtype="2" decel="100000" fill="hold" nodeType="withEffect">
                                  <p:stCondLst>
                                    <p:cond delay="0"/>
                                  </p:stCondLst>
                                  <p:childTnLst>
                                    <p:set>
                                      <p:cBhvr>
                                        <p:cTn id="51" dur="1" fill="hold">
                                          <p:stCondLst>
                                            <p:cond delay="0"/>
                                          </p:stCondLst>
                                        </p:cTn>
                                        <p:tgtEl>
                                          <p:spTgt spid="40"/>
                                        </p:tgtEl>
                                        <p:attrNameLst>
                                          <p:attrName>style.visibility</p:attrName>
                                        </p:attrNameLst>
                                      </p:cBhvr>
                                      <p:to>
                                        <p:strVal val="visible"/>
                                      </p:to>
                                    </p:set>
                                    <p:anim calcmode="lin" valueType="num">
                                      <p:cBhvr additive="base">
                                        <p:cTn id="52" dur="1000" fill="hold"/>
                                        <p:tgtEl>
                                          <p:spTgt spid="40"/>
                                        </p:tgtEl>
                                        <p:attrNameLst>
                                          <p:attrName>ppt_x</p:attrName>
                                        </p:attrNameLst>
                                      </p:cBhvr>
                                      <p:tavLst>
                                        <p:tav tm="0">
                                          <p:val>
                                            <p:strVal val="1+#ppt_w/2"/>
                                          </p:val>
                                        </p:tav>
                                        <p:tav tm="100000">
                                          <p:val>
                                            <p:strVal val="#ppt_x"/>
                                          </p:val>
                                        </p:tav>
                                      </p:tavLst>
                                    </p:anim>
                                    <p:anim calcmode="lin" valueType="num">
                                      <p:cBhvr additive="base">
                                        <p:cTn id="53" dur="1000" fill="hold"/>
                                        <p:tgtEl>
                                          <p:spTgt spid="40"/>
                                        </p:tgtEl>
                                        <p:attrNameLst>
                                          <p:attrName>ppt_y</p:attrName>
                                        </p:attrNameLst>
                                      </p:cBhvr>
                                      <p:tavLst>
                                        <p:tav tm="0">
                                          <p:val>
                                            <p:strVal val="#ppt_y"/>
                                          </p:val>
                                        </p:tav>
                                        <p:tav tm="100000">
                                          <p:val>
                                            <p:strVal val="#ppt_y"/>
                                          </p:val>
                                        </p:tav>
                                      </p:tavLst>
                                    </p:anim>
                                  </p:childTnLst>
                                </p:cTn>
                              </p:par>
                            </p:childTnLst>
                          </p:cTn>
                        </p:par>
                      </p:childTnLst>
                    </p:cTn>
                  </p:par>
                  <p:par>
                    <p:cTn id="54" fill="hold">
                      <p:stCondLst>
                        <p:cond delay="indefinite"/>
                      </p:stCondLst>
                      <p:childTnLst>
                        <p:par>
                          <p:cTn id="55" fill="hold">
                            <p:stCondLst>
                              <p:cond delay="0"/>
                            </p:stCondLst>
                            <p:childTnLst>
                              <p:par>
                                <p:cTn id="56" presetID="22" presetClass="entr" presetSubtype="8" fill="hold" nodeType="clickEffect">
                                  <p:stCondLst>
                                    <p:cond delay="0"/>
                                  </p:stCondLst>
                                  <p:childTnLst>
                                    <p:set>
                                      <p:cBhvr>
                                        <p:cTn id="57" dur="1" fill="hold">
                                          <p:stCondLst>
                                            <p:cond delay="0"/>
                                          </p:stCondLst>
                                        </p:cTn>
                                        <p:tgtEl>
                                          <p:spTgt spid="46"/>
                                        </p:tgtEl>
                                        <p:attrNameLst>
                                          <p:attrName>style.visibility</p:attrName>
                                        </p:attrNameLst>
                                      </p:cBhvr>
                                      <p:to>
                                        <p:strVal val="visible"/>
                                      </p:to>
                                    </p:set>
                                    <p:animEffect transition="in" filter="wipe(left)">
                                      <p:cBhvr>
                                        <p:cTn id="58" dur="1000"/>
                                        <p:tgtEl>
                                          <p:spTgt spid="46"/>
                                        </p:tgtEl>
                                      </p:cBhvr>
                                    </p:animEffect>
                                  </p:childTnLst>
                                </p:cTn>
                              </p:par>
                            </p:childTnLst>
                          </p:cTn>
                        </p:par>
                        <p:par>
                          <p:cTn id="59" fill="hold">
                            <p:stCondLst>
                              <p:cond delay="1000"/>
                            </p:stCondLst>
                            <p:childTnLst>
                              <p:par>
                                <p:cTn id="60" presetID="2" presetClass="entr" presetSubtype="2" decel="100000" fill="hold" grpId="0" nodeType="afterEffect">
                                  <p:stCondLst>
                                    <p:cond delay="0"/>
                                  </p:stCondLst>
                                  <p:childTnLst>
                                    <p:set>
                                      <p:cBhvr>
                                        <p:cTn id="61" dur="1" fill="hold">
                                          <p:stCondLst>
                                            <p:cond delay="0"/>
                                          </p:stCondLst>
                                        </p:cTn>
                                        <p:tgtEl>
                                          <p:spTgt spid="56"/>
                                        </p:tgtEl>
                                        <p:attrNameLst>
                                          <p:attrName>style.visibility</p:attrName>
                                        </p:attrNameLst>
                                      </p:cBhvr>
                                      <p:to>
                                        <p:strVal val="visible"/>
                                      </p:to>
                                    </p:set>
                                    <p:anim calcmode="lin" valueType="num">
                                      <p:cBhvr additive="base">
                                        <p:cTn id="62" dur="1000" fill="hold"/>
                                        <p:tgtEl>
                                          <p:spTgt spid="56"/>
                                        </p:tgtEl>
                                        <p:attrNameLst>
                                          <p:attrName>ppt_x</p:attrName>
                                        </p:attrNameLst>
                                      </p:cBhvr>
                                      <p:tavLst>
                                        <p:tav tm="0">
                                          <p:val>
                                            <p:strVal val="1+#ppt_w/2"/>
                                          </p:val>
                                        </p:tav>
                                        <p:tav tm="100000">
                                          <p:val>
                                            <p:strVal val="#ppt_x"/>
                                          </p:val>
                                        </p:tav>
                                      </p:tavLst>
                                    </p:anim>
                                    <p:anim calcmode="lin" valueType="num">
                                      <p:cBhvr additive="base">
                                        <p:cTn id="63" dur="1000" fill="hold"/>
                                        <p:tgtEl>
                                          <p:spTgt spid="5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9" grpId="0"/>
      <p:bldP spid="19" grpId="1"/>
      <p:bldP spid="33" grpId="0"/>
      <p:bldP spid="56"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gradFill>
          <a:gsLst>
            <a:gs pos="0">
              <a:schemeClr val="accent5">
                <a:lumMod val="50000"/>
              </a:schemeClr>
            </a:gs>
            <a:gs pos="100000">
              <a:srgbClr val="191919"/>
            </a:gs>
          </a:gsLst>
          <a:lin ang="5400000" scaled="1"/>
        </a:gradFill>
        <a:effectLst/>
      </p:bgPr>
    </p:bg>
    <p:spTree>
      <p:nvGrpSpPr>
        <p:cNvPr id="1" name=""/>
        <p:cNvGrpSpPr/>
        <p:nvPr/>
      </p:nvGrpSpPr>
      <p:grpSpPr>
        <a:xfrm>
          <a:off x="0" y="0"/>
          <a:ext cx="0" cy="0"/>
          <a:chOff x="0" y="0"/>
          <a:chExt cx="0" cy="0"/>
        </a:xfrm>
      </p:grpSpPr>
      <p:pic>
        <p:nvPicPr>
          <p:cNvPr id="2" name="Graphic 1">
            <a:extLst>
              <a:ext uri="{FF2B5EF4-FFF2-40B4-BE49-F238E27FC236}">
                <a16:creationId xmlns:a16="http://schemas.microsoft.com/office/drawing/2014/main" id="{4941732B-0DF2-FD1D-E1F2-EBE22C323FC4}"/>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557997" y="1523065"/>
            <a:ext cx="11956937" cy="4949339"/>
          </a:xfrm>
          <a:prstGeom prst="rect">
            <a:avLst/>
          </a:prstGeom>
          <a:effectLst>
            <a:outerShdw blurRad="317500" dist="317500" dir="2700000" algn="l" rotWithShape="0">
              <a:prstClr val="black">
                <a:alpha val="15000"/>
              </a:prstClr>
            </a:outerShdw>
          </a:effectLst>
        </p:spPr>
      </p:pic>
      <p:sp>
        <p:nvSpPr>
          <p:cNvPr id="12" name="What is?">
            <a:extLst>
              <a:ext uri="{FF2B5EF4-FFF2-40B4-BE49-F238E27FC236}">
                <a16:creationId xmlns:a16="http://schemas.microsoft.com/office/drawing/2014/main" id="{D9599360-BEB7-F7B6-0FD1-5F6793B8F18B}"/>
              </a:ext>
            </a:extLst>
          </p:cNvPr>
          <p:cNvSpPr txBox="1"/>
          <p:nvPr/>
        </p:nvSpPr>
        <p:spPr>
          <a:xfrm>
            <a:off x="1896111" y="417577"/>
            <a:ext cx="6993890" cy="707886"/>
          </a:xfrm>
          <a:prstGeom prst="rect">
            <a:avLst/>
          </a:prstGeom>
          <a:noFill/>
          <a:effectLst/>
        </p:spPr>
        <p:txBody>
          <a:bodyPr wrap="square" rtlCol="0">
            <a:spAutoFit/>
          </a:bodyPr>
          <a:lstStyle>
            <a:defPPr>
              <a:defRPr lang="en-US"/>
            </a:defPPr>
            <a:lvl1pPr>
              <a:defRPr sz="4000" cap="all">
                <a:solidFill>
                  <a:schemeClr val="bg2"/>
                </a:solidFill>
                <a:latin typeface="+mj-lt"/>
              </a:defRPr>
            </a:lvl1pPr>
          </a:lstStyle>
          <a:p>
            <a:r>
              <a:rPr lang="en-US" dirty="0">
                <a:solidFill>
                  <a:schemeClr val="tx1">
                    <a:lumMod val="20000"/>
                    <a:lumOff val="80000"/>
                  </a:schemeClr>
                </a:solidFill>
              </a:rPr>
              <a:t>LLM Constructs</a:t>
            </a:r>
          </a:p>
        </p:txBody>
      </p:sp>
      <p:grpSp>
        <p:nvGrpSpPr>
          <p:cNvPr id="26" name="Group 25">
            <a:extLst>
              <a:ext uri="{FF2B5EF4-FFF2-40B4-BE49-F238E27FC236}">
                <a16:creationId xmlns:a16="http://schemas.microsoft.com/office/drawing/2014/main" id="{010A5947-8A8A-0D22-5B7E-FB4BBB5D3698}"/>
              </a:ext>
            </a:extLst>
          </p:cNvPr>
          <p:cNvGrpSpPr/>
          <p:nvPr/>
        </p:nvGrpSpPr>
        <p:grpSpPr>
          <a:xfrm>
            <a:off x="-617767" y="293967"/>
            <a:ext cx="12285892" cy="958821"/>
            <a:chOff x="-617767" y="293967"/>
            <a:chExt cx="12285892" cy="958821"/>
          </a:xfrm>
        </p:grpSpPr>
        <p:cxnSp>
          <p:nvCxnSpPr>
            <p:cNvPr id="10" name="Straight Connector 9">
              <a:extLst>
                <a:ext uri="{FF2B5EF4-FFF2-40B4-BE49-F238E27FC236}">
                  <a16:creationId xmlns:a16="http://schemas.microsoft.com/office/drawing/2014/main" id="{1C697595-85EA-387A-37B3-89B7396BE585}"/>
                </a:ext>
              </a:extLst>
            </p:cNvPr>
            <p:cNvCxnSpPr>
              <a:cxnSpLocks/>
            </p:cNvCxnSpPr>
            <p:nvPr/>
          </p:nvCxnSpPr>
          <p:spPr>
            <a:xfrm>
              <a:off x="1262743" y="1200155"/>
              <a:ext cx="10405382" cy="0"/>
            </a:xfrm>
            <a:prstGeom prst="line">
              <a:avLst/>
            </a:prstGeom>
            <a:ln w="15875">
              <a:solidFill>
                <a:schemeClr val="bg2">
                  <a:lumMod val="50000"/>
                </a:schemeClr>
              </a:soli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pic>
          <p:nvPicPr>
            <p:cNvPr id="24" name="Graphic 23">
              <a:extLst>
                <a:ext uri="{FF2B5EF4-FFF2-40B4-BE49-F238E27FC236}">
                  <a16:creationId xmlns:a16="http://schemas.microsoft.com/office/drawing/2014/main" id="{EBB16BE6-C74A-E145-4C1C-E1E9E32B3038}"/>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617767" y="293967"/>
              <a:ext cx="2332267" cy="958821"/>
            </a:xfrm>
            <a:prstGeom prst="rect">
              <a:avLst/>
            </a:prstGeom>
            <a:effectLst>
              <a:outerShdw blurRad="317500" dist="317500" dir="2700000" algn="l" rotWithShape="0">
                <a:prstClr val="black">
                  <a:alpha val="15000"/>
                </a:prstClr>
              </a:outerShdw>
            </a:effectLst>
          </p:spPr>
        </p:pic>
      </p:grpSp>
      <p:pic>
        <p:nvPicPr>
          <p:cNvPr id="8" name="Grooper G" descr="Logo, icon&#10;&#10;Description automatically generated">
            <a:extLst>
              <a:ext uri="{FF2B5EF4-FFF2-40B4-BE49-F238E27FC236}">
                <a16:creationId xmlns:a16="http://schemas.microsoft.com/office/drawing/2014/main" id="{2515A8FD-AFB9-FC16-44F3-D1CDACA56FFC}"/>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01650" y="342904"/>
            <a:ext cx="651511" cy="857251"/>
          </a:xfrm>
          <a:prstGeom prst="rect">
            <a:avLst/>
          </a:prstGeom>
          <a:effectLst>
            <a:outerShdw blurRad="63500" dist="63500" dir="2700000" algn="tl" rotWithShape="0">
              <a:prstClr val="black">
                <a:alpha val="25000"/>
              </a:prstClr>
            </a:outerShdw>
          </a:effectLst>
        </p:spPr>
      </p:pic>
      <p:grpSp>
        <p:nvGrpSpPr>
          <p:cNvPr id="6" name="Group 5">
            <a:extLst>
              <a:ext uri="{FF2B5EF4-FFF2-40B4-BE49-F238E27FC236}">
                <a16:creationId xmlns:a16="http://schemas.microsoft.com/office/drawing/2014/main" id="{0BD7739D-77C4-643B-0983-5C2C208943B7}"/>
              </a:ext>
            </a:extLst>
          </p:cNvPr>
          <p:cNvGrpSpPr/>
          <p:nvPr/>
        </p:nvGrpSpPr>
        <p:grpSpPr>
          <a:xfrm>
            <a:off x="2999893" y="1913518"/>
            <a:ext cx="7073144" cy="954107"/>
            <a:chOff x="2697480" y="1704407"/>
            <a:chExt cx="5829300" cy="954107"/>
          </a:xfrm>
          <a:effectLst>
            <a:outerShdw blurRad="50800" dist="38100" dir="2700000" algn="tl" rotWithShape="0">
              <a:prstClr val="black">
                <a:alpha val="40000"/>
              </a:prstClr>
            </a:outerShdw>
          </a:effectLst>
        </p:grpSpPr>
        <p:sp>
          <p:nvSpPr>
            <p:cNvPr id="7" name="TextBox 6">
              <a:extLst>
                <a:ext uri="{FF2B5EF4-FFF2-40B4-BE49-F238E27FC236}">
                  <a16:creationId xmlns:a16="http://schemas.microsoft.com/office/drawing/2014/main" id="{CF53EB57-0824-9318-499C-72C0B9B3E647}"/>
                </a:ext>
              </a:extLst>
            </p:cNvPr>
            <p:cNvSpPr txBox="1"/>
            <p:nvPr/>
          </p:nvSpPr>
          <p:spPr>
            <a:xfrm>
              <a:off x="2697480" y="1704407"/>
              <a:ext cx="5829300" cy="954107"/>
            </a:xfrm>
            <a:prstGeom prst="rect">
              <a:avLst/>
            </a:prstGeom>
            <a:noFill/>
          </p:spPr>
          <p:txBody>
            <a:bodyPr wrap="square" rtlCol="0">
              <a:spAutoFit/>
            </a:bodyPr>
            <a:lstStyle/>
            <a:p>
              <a:pPr algn="ctr"/>
              <a:r>
                <a:rPr lang="en-US" sz="2800" cap="small" dirty="0">
                  <a:latin typeface="Roboto Bk" pitchFamily="2" charset="0"/>
                  <a:ea typeface="Roboto Bk" pitchFamily="2" charset="0"/>
                </a:rPr>
                <a:t>Major LLM constructs in Grooper 2024</a:t>
              </a:r>
            </a:p>
          </p:txBody>
        </p:sp>
        <p:cxnSp>
          <p:nvCxnSpPr>
            <p:cNvPr id="11" name="Straight Connector 10">
              <a:extLst>
                <a:ext uri="{FF2B5EF4-FFF2-40B4-BE49-F238E27FC236}">
                  <a16:creationId xmlns:a16="http://schemas.microsoft.com/office/drawing/2014/main" id="{0BE4B965-4608-D1F4-ED93-40D840D10388}"/>
                </a:ext>
              </a:extLst>
            </p:cNvPr>
            <p:cNvCxnSpPr>
              <a:cxnSpLocks/>
            </p:cNvCxnSpPr>
            <p:nvPr/>
          </p:nvCxnSpPr>
          <p:spPr>
            <a:xfrm>
              <a:off x="2697480" y="2227627"/>
              <a:ext cx="5829300" cy="0"/>
            </a:xfrm>
            <a:prstGeom prst="line">
              <a:avLst/>
            </a:prstGeom>
            <a:ln w="22225">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14" name="Content Placeholder 2">
            <a:extLst>
              <a:ext uri="{FF2B5EF4-FFF2-40B4-BE49-F238E27FC236}">
                <a16:creationId xmlns:a16="http://schemas.microsoft.com/office/drawing/2014/main" id="{68E426DD-F607-D5D5-A1EB-6ECABCFEA887}"/>
              </a:ext>
            </a:extLst>
          </p:cNvPr>
          <p:cNvSpPr txBox="1">
            <a:spLocks/>
          </p:cNvSpPr>
          <p:nvPr/>
        </p:nvSpPr>
        <p:spPr>
          <a:xfrm>
            <a:off x="2400779" y="2707016"/>
            <a:ext cx="8271372" cy="3600450"/>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000" b="1" u="sng" dirty="0">
                <a:solidFill>
                  <a:schemeClr val="tx1">
                    <a:lumMod val="20000"/>
                    <a:lumOff val="80000"/>
                  </a:schemeClr>
                </a:solidFill>
              </a:rPr>
              <a:t>Ask AI</a:t>
            </a:r>
            <a:r>
              <a:rPr lang="en-US" sz="2000" dirty="0">
                <a:solidFill>
                  <a:schemeClr val="tx1">
                    <a:lumMod val="20000"/>
                    <a:lumOff val="80000"/>
                  </a:schemeClr>
                </a:solidFill>
              </a:rPr>
              <a:t>.  Replaces the outdated </a:t>
            </a:r>
            <a:r>
              <a:rPr lang="en-US" sz="2000" dirty="0" err="1">
                <a:solidFill>
                  <a:schemeClr val="tx1">
                    <a:lumMod val="20000"/>
                    <a:lumOff val="80000"/>
                  </a:schemeClr>
                </a:solidFill>
              </a:rPr>
              <a:t>GPT</a:t>
            </a:r>
            <a:r>
              <a:rPr lang="en-US" sz="2000" dirty="0">
                <a:solidFill>
                  <a:schemeClr val="tx1">
                    <a:lumMod val="20000"/>
                    <a:lumOff val="80000"/>
                  </a:schemeClr>
                </a:solidFill>
              </a:rPr>
              <a:t> Complete extractor.  Can parse JSON responses and generate named groups, making it suitable for use with sections and tables.</a:t>
            </a:r>
          </a:p>
          <a:p>
            <a:r>
              <a:rPr lang="en-US" sz="2000" b="1" u="sng" dirty="0">
                <a:solidFill>
                  <a:schemeClr val="tx1">
                    <a:lumMod val="20000"/>
                    <a:lumOff val="80000"/>
                  </a:schemeClr>
                </a:solidFill>
              </a:rPr>
              <a:t>AI Extract</a:t>
            </a:r>
            <a:r>
              <a:rPr lang="en-US" sz="2000" dirty="0">
                <a:solidFill>
                  <a:schemeClr val="tx1">
                    <a:lumMod val="20000"/>
                    <a:lumOff val="80000"/>
                  </a:schemeClr>
                </a:solidFill>
              </a:rPr>
              <a:t>.  LLM-based data extraction populates sections, tables, and fields with near-zero configuration effort.</a:t>
            </a:r>
          </a:p>
          <a:p>
            <a:r>
              <a:rPr lang="en-US" sz="2000" b="1" u="sng" dirty="0">
                <a:solidFill>
                  <a:schemeClr val="tx1">
                    <a:lumMod val="20000"/>
                    <a:lumOff val="80000"/>
                  </a:schemeClr>
                </a:solidFill>
              </a:rPr>
              <a:t>Clause Detection</a:t>
            </a:r>
            <a:r>
              <a:rPr lang="en-US" sz="2000" dirty="0">
                <a:solidFill>
                  <a:schemeClr val="tx1">
                    <a:lumMod val="20000"/>
                    <a:lumOff val="80000"/>
                  </a:schemeClr>
                </a:solidFill>
              </a:rPr>
              <a:t>.  Natural language search based on LLM embeddings allows clauses to be detected in natural language contracts.</a:t>
            </a:r>
            <a:endParaRPr lang="en-US" sz="2000" b="1" u="sng" dirty="0">
              <a:solidFill>
                <a:schemeClr val="tx1">
                  <a:lumMod val="20000"/>
                  <a:lumOff val="80000"/>
                </a:schemeClr>
              </a:solidFill>
            </a:endParaRPr>
          </a:p>
          <a:p>
            <a:r>
              <a:rPr lang="en-US" sz="2000" b="1" u="sng" dirty="0">
                <a:solidFill>
                  <a:schemeClr val="tx1">
                    <a:lumMod val="20000"/>
                    <a:lumOff val="80000"/>
                  </a:schemeClr>
                </a:solidFill>
              </a:rPr>
              <a:t>AI Analysts</a:t>
            </a:r>
            <a:r>
              <a:rPr lang="en-US" sz="2000" dirty="0">
                <a:solidFill>
                  <a:schemeClr val="tx1">
                    <a:lumMod val="20000"/>
                    <a:lumOff val="80000"/>
                  </a:schemeClr>
                </a:solidFill>
              </a:rPr>
              <a:t>.  Create task-specific LLM chatbots and which assist humans in navigating through document content and extracting information.</a:t>
            </a:r>
          </a:p>
        </p:txBody>
      </p:sp>
    </p:spTree>
    <p:extLst>
      <p:ext uri="{BB962C8B-B14F-4D97-AF65-F5344CB8AC3E}">
        <p14:creationId xmlns:p14="http://schemas.microsoft.com/office/powerpoint/2010/main" val="20534948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decel="100000" fill="hold" grpId="0" nodeType="with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1500" fill="hold"/>
                                        <p:tgtEl>
                                          <p:spTgt spid="12"/>
                                        </p:tgtEl>
                                        <p:attrNameLst>
                                          <p:attrName>ppt_x</p:attrName>
                                        </p:attrNameLst>
                                      </p:cBhvr>
                                      <p:tavLst>
                                        <p:tav tm="0">
                                          <p:val>
                                            <p:strVal val="1+#ppt_w/2"/>
                                          </p:val>
                                        </p:tav>
                                        <p:tav tm="100000">
                                          <p:val>
                                            <p:strVal val="#ppt_x"/>
                                          </p:val>
                                        </p:tav>
                                      </p:tavLst>
                                    </p:anim>
                                    <p:anim calcmode="lin" valueType="num">
                                      <p:cBhvr additive="base">
                                        <p:cTn id="8" dur="1500" fill="hold"/>
                                        <p:tgtEl>
                                          <p:spTgt spid="12"/>
                                        </p:tgtEl>
                                        <p:attrNameLst>
                                          <p:attrName>ppt_y</p:attrName>
                                        </p:attrNameLst>
                                      </p:cBhvr>
                                      <p:tavLst>
                                        <p:tav tm="0">
                                          <p:val>
                                            <p:strVal val="#ppt_y"/>
                                          </p:val>
                                        </p:tav>
                                        <p:tav tm="100000">
                                          <p:val>
                                            <p:strVal val="#ppt_y"/>
                                          </p:val>
                                        </p:tav>
                                      </p:tavLst>
                                    </p:anim>
                                  </p:childTnLst>
                                </p:cTn>
                              </p:par>
                              <p:par>
                                <p:cTn id="9" presetID="2" presetClass="entr" presetSubtype="2" decel="100000" fill="hold" nodeType="with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1500" fill="hold"/>
                                        <p:tgtEl>
                                          <p:spTgt spid="8"/>
                                        </p:tgtEl>
                                        <p:attrNameLst>
                                          <p:attrName>ppt_x</p:attrName>
                                        </p:attrNameLst>
                                      </p:cBhvr>
                                      <p:tavLst>
                                        <p:tav tm="0">
                                          <p:val>
                                            <p:strVal val="1+#ppt_w/2"/>
                                          </p:val>
                                        </p:tav>
                                        <p:tav tm="100000">
                                          <p:val>
                                            <p:strVal val="#ppt_x"/>
                                          </p:val>
                                        </p:tav>
                                      </p:tavLst>
                                    </p:anim>
                                    <p:anim calcmode="lin" valueType="num">
                                      <p:cBhvr additive="base">
                                        <p:cTn id="12" dur="1500" fill="hold"/>
                                        <p:tgtEl>
                                          <p:spTgt spid="8"/>
                                        </p:tgtEl>
                                        <p:attrNameLst>
                                          <p:attrName>ppt_y</p:attrName>
                                        </p:attrNameLst>
                                      </p:cBhvr>
                                      <p:tavLst>
                                        <p:tav tm="0">
                                          <p:val>
                                            <p:strVal val="#ppt_y"/>
                                          </p:val>
                                        </p:tav>
                                        <p:tav tm="100000">
                                          <p:val>
                                            <p:strVal val="#ppt_y"/>
                                          </p:val>
                                        </p:tav>
                                      </p:tavLst>
                                    </p:anim>
                                  </p:childTnLst>
                                </p:cTn>
                              </p:par>
                              <p:par>
                                <p:cTn id="13" presetID="2" presetClass="entr" presetSubtype="2" decel="100000" fill="hold" nodeType="withEffect">
                                  <p:stCondLst>
                                    <p:cond delay="0"/>
                                  </p:stCondLst>
                                  <p:childTnLst>
                                    <p:set>
                                      <p:cBhvr>
                                        <p:cTn id="14" dur="1" fill="hold">
                                          <p:stCondLst>
                                            <p:cond delay="0"/>
                                          </p:stCondLst>
                                        </p:cTn>
                                        <p:tgtEl>
                                          <p:spTgt spid="26"/>
                                        </p:tgtEl>
                                        <p:attrNameLst>
                                          <p:attrName>style.visibility</p:attrName>
                                        </p:attrNameLst>
                                      </p:cBhvr>
                                      <p:to>
                                        <p:strVal val="visible"/>
                                      </p:to>
                                    </p:set>
                                    <p:anim calcmode="lin" valueType="num">
                                      <p:cBhvr additive="base">
                                        <p:cTn id="15" dur="1500" fill="hold"/>
                                        <p:tgtEl>
                                          <p:spTgt spid="26"/>
                                        </p:tgtEl>
                                        <p:attrNameLst>
                                          <p:attrName>ppt_x</p:attrName>
                                        </p:attrNameLst>
                                      </p:cBhvr>
                                      <p:tavLst>
                                        <p:tav tm="0">
                                          <p:val>
                                            <p:strVal val="1+#ppt_w/2"/>
                                          </p:val>
                                        </p:tav>
                                        <p:tav tm="100000">
                                          <p:val>
                                            <p:strVal val="#ppt_x"/>
                                          </p:val>
                                        </p:tav>
                                      </p:tavLst>
                                    </p:anim>
                                    <p:anim calcmode="lin" valueType="num">
                                      <p:cBhvr additive="base">
                                        <p:cTn id="16" dur="1500" fill="hold"/>
                                        <p:tgtEl>
                                          <p:spTgt spid="26"/>
                                        </p:tgtEl>
                                        <p:attrNameLst>
                                          <p:attrName>ppt_y</p:attrName>
                                        </p:attrNameLst>
                                      </p:cBhvr>
                                      <p:tavLst>
                                        <p:tav tm="0">
                                          <p:val>
                                            <p:strVal val="#ppt_y"/>
                                          </p:val>
                                        </p:tav>
                                        <p:tav tm="100000">
                                          <p:val>
                                            <p:strVal val="#ppt_y"/>
                                          </p:val>
                                        </p:tav>
                                      </p:tavLst>
                                    </p:anim>
                                  </p:childTnLst>
                                </p:cTn>
                              </p:par>
                              <p:par>
                                <p:cTn id="17" presetID="2" presetClass="entr" presetSubtype="2" decel="100000" fill="hold" nodeType="withEffect">
                                  <p:stCondLst>
                                    <p:cond delay="0"/>
                                  </p:stCondLst>
                                  <p:childTnLst>
                                    <p:set>
                                      <p:cBhvr>
                                        <p:cTn id="18" dur="1" fill="hold">
                                          <p:stCondLst>
                                            <p:cond delay="0"/>
                                          </p:stCondLst>
                                        </p:cTn>
                                        <p:tgtEl>
                                          <p:spTgt spid="2"/>
                                        </p:tgtEl>
                                        <p:attrNameLst>
                                          <p:attrName>style.visibility</p:attrName>
                                        </p:attrNameLst>
                                      </p:cBhvr>
                                      <p:to>
                                        <p:strVal val="visible"/>
                                      </p:to>
                                    </p:set>
                                    <p:anim calcmode="lin" valueType="num">
                                      <p:cBhvr additive="base">
                                        <p:cTn id="19" dur="1500" fill="hold"/>
                                        <p:tgtEl>
                                          <p:spTgt spid="2"/>
                                        </p:tgtEl>
                                        <p:attrNameLst>
                                          <p:attrName>ppt_x</p:attrName>
                                        </p:attrNameLst>
                                      </p:cBhvr>
                                      <p:tavLst>
                                        <p:tav tm="0">
                                          <p:val>
                                            <p:strVal val="1+#ppt_w/2"/>
                                          </p:val>
                                        </p:tav>
                                        <p:tav tm="100000">
                                          <p:val>
                                            <p:strVal val="#ppt_x"/>
                                          </p:val>
                                        </p:tav>
                                      </p:tavLst>
                                    </p:anim>
                                    <p:anim calcmode="lin" valueType="num">
                                      <p:cBhvr additive="base">
                                        <p:cTn id="20" dur="1500" fill="hold"/>
                                        <p:tgtEl>
                                          <p:spTgt spid="2"/>
                                        </p:tgtEl>
                                        <p:attrNameLst>
                                          <p:attrName>ppt_y</p:attrName>
                                        </p:attrNameLst>
                                      </p:cBhvr>
                                      <p:tavLst>
                                        <p:tav tm="0">
                                          <p:val>
                                            <p:strVal val="#ppt_y"/>
                                          </p:val>
                                        </p:tav>
                                        <p:tav tm="100000">
                                          <p:val>
                                            <p:strVal val="#ppt_y"/>
                                          </p:val>
                                        </p:tav>
                                      </p:tavLst>
                                    </p:anim>
                                  </p:childTnLst>
                                </p:cTn>
                              </p:par>
                              <p:par>
                                <p:cTn id="21" presetID="2" presetClass="entr" presetSubtype="2" decel="100000" fill="hold" nodeType="withEffect">
                                  <p:stCondLst>
                                    <p:cond delay="500"/>
                                  </p:stCondLst>
                                  <p:childTnLst>
                                    <p:set>
                                      <p:cBhvr>
                                        <p:cTn id="22" dur="1" fill="hold">
                                          <p:stCondLst>
                                            <p:cond delay="0"/>
                                          </p:stCondLst>
                                        </p:cTn>
                                        <p:tgtEl>
                                          <p:spTgt spid="6"/>
                                        </p:tgtEl>
                                        <p:attrNameLst>
                                          <p:attrName>style.visibility</p:attrName>
                                        </p:attrNameLst>
                                      </p:cBhvr>
                                      <p:to>
                                        <p:strVal val="visible"/>
                                      </p:to>
                                    </p:set>
                                    <p:anim calcmode="lin" valueType="num">
                                      <p:cBhvr additive="base">
                                        <p:cTn id="23" dur="1000" fill="hold"/>
                                        <p:tgtEl>
                                          <p:spTgt spid="6"/>
                                        </p:tgtEl>
                                        <p:attrNameLst>
                                          <p:attrName>ppt_x</p:attrName>
                                        </p:attrNameLst>
                                      </p:cBhvr>
                                      <p:tavLst>
                                        <p:tav tm="0">
                                          <p:val>
                                            <p:strVal val="1+#ppt_w/2"/>
                                          </p:val>
                                        </p:tav>
                                        <p:tav tm="100000">
                                          <p:val>
                                            <p:strVal val="#ppt_x"/>
                                          </p:val>
                                        </p:tav>
                                      </p:tavLst>
                                    </p:anim>
                                    <p:anim calcmode="lin" valueType="num">
                                      <p:cBhvr additive="base">
                                        <p:cTn id="24" dur="1000" fill="hold"/>
                                        <p:tgtEl>
                                          <p:spTgt spid="6"/>
                                        </p:tgtEl>
                                        <p:attrNameLst>
                                          <p:attrName>ppt_y</p:attrName>
                                        </p:attrNameLst>
                                      </p:cBhvr>
                                      <p:tavLst>
                                        <p:tav tm="0">
                                          <p:val>
                                            <p:strVal val="#ppt_y"/>
                                          </p:val>
                                        </p:tav>
                                        <p:tav tm="100000">
                                          <p:val>
                                            <p:strVal val="#ppt_y"/>
                                          </p:val>
                                        </p:tav>
                                      </p:tavLst>
                                    </p:anim>
                                  </p:childTnLst>
                                </p:cTn>
                              </p:par>
                              <p:par>
                                <p:cTn id="25" presetID="2" presetClass="entr" presetSubtype="2" decel="100000" fill="hold" grpId="0" nodeType="withEffect">
                                  <p:stCondLst>
                                    <p:cond delay="50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1+#ppt_w/2"/>
                                          </p:val>
                                        </p:tav>
                                        <p:tav tm="100000">
                                          <p:val>
                                            <p:strVal val="#ppt_x"/>
                                          </p:val>
                                        </p:tav>
                                      </p:tavLst>
                                    </p:anim>
                                    <p:anim calcmode="lin" valueType="num">
                                      <p:cBhvr additive="base">
                                        <p:cTn id="28" dur="1000" fill="hold"/>
                                        <p:tgtEl>
                                          <p:spTgt spid="1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4"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gradFill>
          <a:gsLst>
            <a:gs pos="0">
              <a:schemeClr val="accent5">
                <a:lumMod val="50000"/>
              </a:schemeClr>
            </a:gs>
            <a:gs pos="100000">
              <a:srgbClr val="191919"/>
            </a:gs>
          </a:gsLst>
          <a:lin ang="5400000" scaled="1"/>
        </a:gradFill>
        <a:effectLst/>
      </p:bgPr>
    </p:bg>
    <p:spTree>
      <p:nvGrpSpPr>
        <p:cNvPr id="1" name=""/>
        <p:cNvGrpSpPr/>
        <p:nvPr/>
      </p:nvGrpSpPr>
      <p:grpSpPr>
        <a:xfrm>
          <a:off x="0" y="0"/>
          <a:ext cx="0" cy="0"/>
          <a:chOff x="0" y="0"/>
          <a:chExt cx="0" cy="0"/>
        </a:xfrm>
      </p:grpSpPr>
      <p:pic>
        <p:nvPicPr>
          <p:cNvPr id="2" name="Graphic 1">
            <a:extLst>
              <a:ext uri="{FF2B5EF4-FFF2-40B4-BE49-F238E27FC236}">
                <a16:creationId xmlns:a16="http://schemas.microsoft.com/office/drawing/2014/main" id="{4941732B-0DF2-FD1D-E1F2-EBE22C323FC4}"/>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670853" y="1523065"/>
            <a:ext cx="11956937" cy="4949339"/>
          </a:xfrm>
          <a:prstGeom prst="rect">
            <a:avLst/>
          </a:prstGeom>
          <a:effectLst>
            <a:outerShdw blurRad="317500" dist="317500" dir="2700000" algn="l" rotWithShape="0">
              <a:prstClr val="black">
                <a:alpha val="15000"/>
              </a:prstClr>
            </a:outerShdw>
          </a:effectLst>
        </p:spPr>
      </p:pic>
      <p:sp>
        <p:nvSpPr>
          <p:cNvPr id="12" name="What is?">
            <a:extLst>
              <a:ext uri="{FF2B5EF4-FFF2-40B4-BE49-F238E27FC236}">
                <a16:creationId xmlns:a16="http://schemas.microsoft.com/office/drawing/2014/main" id="{D9599360-BEB7-F7B6-0FD1-5F6793B8F18B}"/>
              </a:ext>
            </a:extLst>
          </p:cNvPr>
          <p:cNvSpPr txBox="1"/>
          <p:nvPr/>
        </p:nvSpPr>
        <p:spPr>
          <a:xfrm>
            <a:off x="1896111" y="417577"/>
            <a:ext cx="6993890" cy="707886"/>
          </a:xfrm>
          <a:prstGeom prst="rect">
            <a:avLst/>
          </a:prstGeom>
          <a:noFill/>
          <a:effectLst/>
        </p:spPr>
        <p:txBody>
          <a:bodyPr wrap="square" rtlCol="0">
            <a:spAutoFit/>
          </a:bodyPr>
          <a:lstStyle>
            <a:defPPr>
              <a:defRPr lang="en-US"/>
            </a:defPPr>
            <a:lvl1pPr>
              <a:defRPr sz="4000" cap="all">
                <a:solidFill>
                  <a:schemeClr val="bg2"/>
                </a:solidFill>
                <a:latin typeface="+mj-lt"/>
              </a:defRPr>
            </a:lvl1pPr>
          </a:lstStyle>
          <a:p>
            <a:r>
              <a:rPr lang="en-US" dirty="0">
                <a:solidFill>
                  <a:schemeClr val="tx1">
                    <a:lumMod val="20000"/>
                    <a:lumOff val="80000"/>
                  </a:schemeClr>
                </a:solidFill>
              </a:rPr>
              <a:t>Ask AI</a:t>
            </a:r>
          </a:p>
        </p:txBody>
      </p:sp>
      <p:grpSp>
        <p:nvGrpSpPr>
          <p:cNvPr id="26" name="Group 25">
            <a:extLst>
              <a:ext uri="{FF2B5EF4-FFF2-40B4-BE49-F238E27FC236}">
                <a16:creationId xmlns:a16="http://schemas.microsoft.com/office/drawing/2014/main" id="{010A5947-8A8A-0D22-5B7E-FB4BBB5D3698}"/>
              </a:ext>
            </a:extLst>
          </p:cNvPr>
          <p:cNvGrpSpPr/>
          <p:nvPr/>
        </p:nvGrpSpPr>
        <p:grpSpPr>
          <a:xfrm>
            <a:off x="-617767" y="293967"/>
            <a:ext cx="12285892" cy="958821"/>
            <a:chOff x="-617767" y="293967"/>
            <a:chExt cx="12285892" cy="958821"/>
          </a:xfrm>
        </p:grpSpPr>
        <p:cxnSp>
          <p:nvCxnSpPr>
            <p:cNvPr id="10" name="Straight Connector 9">
              <a:extLst>
                <a:ext uri="{FF2B5EF4-FFF2-40B4-BE49-F238E27FC236}">
                  <a16:creationId xmlns:a16="http://schemas.microsoft.com/office/drawing/2014/main" id="{1C697595-85EA-387A-37B3-89B7396BE585}"/>
                </a:ext>
              </a:extLst>
            </p:cNvPr>
            <p:cNvCxnSpPr>
              <a:cxnSpLocks/>
            </p:cNvCxnSpPr>
            <p:nvPr/>
          </p:nvCxnSpPr>
          <p:spPr>
            <a:xfrm>
              <a:off x="1262743" y="1200155"/>
              <a:ext cx="10405382" cy="0"/>
            </a:xfrm>
            <a:prstGeom prst="line">
              <a:avLst/>
            </a:prstGeom>
            <a:ln w="15875">
              <a:solidFill>
                <a:schemeClr val="bg2">
                  <a:lumMod val="50000"/>
                </a:schemeClr>
              </a:soli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pic>
          <p:nvPicPr>
            <p:cNvPr id="24" name="Graphic 23">
              <a:extLst>
                <a:ext uri="{FF2B5EF4-FFF2-40B4-BE49-F238E27FC236}">
                  <a16:creationId xmlns:a16="http://schemas.microsoft.com/office/drawing/2014/main" id="{EBB16BE6-C74A-E145-4C1C-E1E9E32B3038}"/>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617767" y="293967"/>
              <a:ext cx="2332267" cy="958821"/>
            </a:xfrm>
            <a:prstGeom prst="rect">
              <a:avLst/>
            </a:prstGeom>
            <a:effectLst>
              <a:outerShdw blurRad="317500" dist="317500" dir="2700000" algn="l" rotWithShape="0">
                <a:prstClr val="black">
                  <a:alpha val="15000"/>
                </a:prstClr>
              </a:outerShdw>
            </a:effectLst>
          </p:spPr>
        </p:pic>
      </p:grpSp>
      <p:pic>
        <p:nvPicPr>
          <p:cNvPr id="8" name="Grooper G" descr="Logo, icon&#10;&#10;Description automatically generated">
            <a:extLst>
              <a:ext uri="{FF2B5EF4-FFF2-40B4-BE49-F238E27FC236}">
                <a16:creationId xmlns:a16="http://schemas.microsoft.com/office/drawing/2014/main" id="{2515A8FD-AFB9-FC16-44F3-D1CDACA56FFC}"/>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01650" y="342904"/>
            <a:ext cx="651511" cy="857251"/>
          </a:xfrm>
          <a:prstGeom prst="rect">
            <a:avLst/>
          </a:prstGeom>
          <a:effectLst>
            <a:outerShdw blurRad="63500" dist="63500" dir="2700000" algn="tl" rotWithShape="0">
              <a:prstClr val="black">
                <a:alpha val="25000"/>
              </a:prstClr>
            </a:outerShdw>
          </a:effectLst>
        </p:spPr>
      </p:pic>
      <p:grpSp>
        <p:nvGrpSpPr>
          <p:cNvPr id="6" name="Group 5">
            <a:extLst>
              <a:ext uri="{FF2B5EF4-FFF2-40B4-BE49-F238E27FC236}">
                <a16:creationId xmlns:a16="http://schemas.microsoft.com/office/drawing/2014/main" id="{0BD7739D-77C4-643B-0983-5C2C208943B7}"/>
              </a:ext>
            </a:extLst>
          </p:cNvPr>
          <p:cNvGrpSpPr/>
          <p:nvPr/>
        </p:nvGrpSpPr>
        <p:grpSpPr>
          <a:xfrm>
            <a:off x="771043" y="1844733"/>
            <a:ext cx="4898237" cy="523220"/>
            <a:chOff x="2697480" y="1704407"/>
            <a:chExt cx="5829300" cy="523220"/>
          </a:xfrm>
          <a:effectLst>
            <a:outerShdw blurRad="50800" dist="38100" dir="2700000" algn="tl" rotWithShape="0">
              <a:prstClr val="black">
                <a:alpha val="40000"/>
              </a:prstClr>
            </a:outerShdw>
          </a:effectLst>
        </p:grpSpPr>
        <p:sp>
          <p:nvSpPr>
            <p:cNvPr id="7" name="TextBox 6">
              <a:extLst>
                <a:ext uri="{FF2B5EF4-FFF2-40B4-BE49-F238E27FC236}">
                  <a16:creationId xmlns:a16="http://schemas.microsoft.com/office/drawing/2014/main" id="{CF53EB57-0824-9318-499C-72C0B9B3E647}"/>
                </a:ext>
              </a:extLst>
            </p:cNvPr>
            <p:cNvSpPr txBox="1"/>
            <p:nvPr/>
          </p:nvSpPr>
          <p:spPr>
            <a:xfrm>
              <a:off x="2697480" y="1704407"/>
              <a:ext cx="5829300" cy="523220"/>
            </a:xfrm>
            <a:prstGeom prst="rect">
              <a:avLst/>
            </a:prstGeom>
            <a:noFill/>
          </p:spPr>
          <p:txBody>
            <a:bodyPr wrap="square" rtlCol="0">
              <a:spAutoFit/>
            </a:bodyPr>
            <a:lstStyle/>
            <a:p>
              <a:pPr algn="ctr"/>
              <a:r>
                <a:rPr lang="en-US" sz="2800" cap="small" dirty="0">
                  <a:latin typeface="Roboto Bk" pitchFamily="2" charset="0"/>
                  <a:ea typeface="Roboto Bk" pitchFamily="2" charset="0"/>
                </a:rPr>
                <a:t>An updated LLM extractor</a:t>
              </a:r>
            </a:p>
          </p:txBody>
        </p:sp>
        <p:cxnSp>
          <p:nvCxnSpPr>
            <p:cNvPr id="11" name="Straight Connector 10">
              <a:extLst>
                <a:ext uri="{FF2B5EF4-FFF2-40B4-BE49-F238E27FC236}">
                  <a16:creationId xmlns:a16="http://schemas.microsoft.com/office/drawing/2014/main" id="{0BE4B965-4608-D1F4-ED93-40D840D10388}"/>
                </a:ext>
              </a:extLst>
            </p:cNvPr>
            <p:cNvCxnSpPr>
              <a:cxnSpLocks/>
            </p:cNvCxnSpPr>
            <p:nvPr/>
          </p:nvCxnSpPr>
          <p:spPr>
            <a:xfrm>
              <a:off x="2697480" y="2227627"/>
              <a:ext cx="5829300" cy="0"/>
            </a:xfrm>
            <a:prstGeom prst="line">
              <a:avLst/>
            </a:prstGeom>
            <a:ln w="22225">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14" name="Content Placeholder 2">
            <a:extLst>
              <a:ext uri="{FF2B5EF4-FFF2-40B4-BE49-F238E27FC236}">
                <a16:creationId xmlns:a16="http://schemas.microsoft.com/office/drawing/2014/main" id="{68E426DD-F607-D5D5-A1EB-6ECABCFEA887}"/>
              </a:ext>
            </a:extLst>
          </p:cNvPr>
          <p:cNvSpPr txBox="1">
            <a:spLocks/>
          </p:cNvSpPr>
          <p:nvPr/>
        </p:nvSpPr>
        <p:spPr>
          <a:xfrm>
            <a:off x="171930" y="2638231"/>
            <a:ext cx="6162770" cy="3600450"/>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000" dirty="0">
                <a:solidFill>
                  <a:schemeClr val="tx1">
                    <a:lumMod val="20000"/>
                    <a:lumOff val="80000"/>
                  </a:schemeClr>
                </a:solidFill>
              </a:rPr>
              <a:t>“Ask AI” is a new Extractor Type.  </a:t>
            </a:r>
          </a:p>
          <a:p>
            <a:r>
              <a:rPr lang="en-US" sz="2000" dirty="0">
                <a:solidFill>
                  <a:schemeClr val="tx1">
                    <a:lumMod val="20000"/>
                    <a:lumOff val="80000"/>
                  </a:schemeClr>
                </a:solidFill>
              </a:rPr>
              <a:t>It is a replacement for the now outdated “</a:t>
            </a:r>
            <a:r>
              <a:rPr lang="en-US" sz="2000" dirty="0" err="1">
                <a:solidFill>
                  <a:schemeClr val="tx1">
                    <a:lumMod val="20000"/>
                    <a:lumOff val="80000"/>
                  </a:schemeClr>
                </a:solidFill>
              </a:rPr>
              <a:t>GPT</a:t>
            </a:r>
            <a:r>
              <a:rPr lang="en-US" sz="2000" dirty="0">
                <a:solidFill>
                  <a:schemeClr val="tx1">
                    <a:lumMod val="20000"/>
                    <a:lumOff val="80000"/>
                  </a:schemeClr>
                </a:solidFill>
              </a:rPr>
              <a:t> Complete”</a:t>
            </a:r>
          </a:p>
          <a:p>
            <a:pPr lvl="1"/>
            <a:r>
              <a:rPr lang="en-US" sz="1600" dirty="0" err="1">
                <a:solidFill>
                  <a:schemeClr val="tx1">
                    <a:lumMod val="20000"/>
                    <a:lumOff val="80000"/>
                  </a:schemeClr>
                </a:solidFill>
              </a:rPr>
              <a:t>GPT</a:t>
            </a:r>
            <a:r>
              <a:rPr lang="en-US" sz="1600" dirty="0">
                <a:solidFill>
                  <a:schemeClr val="tx1">
                    <a:lumMod val="20000"/>
                    <a:lumOff val="80000"/>
                  </a:schemeClr>
                </a:solidFill>
              </a:rPr>
              <a:t> Complete uses a deprecated method to call the OpenAI API.</a:t>
            </a:r>
          </a:p>
          <a:p>
            <a:pPr lvl="1"/>
            <a:r>
              <a:rPr lang="en-US" sz="1600" dirty="0">
                <a:solidFill>
                  <a:schemeClr val="tx1">
                    <a:lumMod val="20000"/>
                    <a:lumOff val="80000"/>
                  </a:schemeClr>
                </a:solidFill>
              </a:rPr>
              <a:t>“Ask AI” can be used with any LLM Service Provider.</a:t>
            </a:r>
          </a:p>
          <a:p>
            <a:pPr lvl="1"/>
            <a:r>
              <a:rPr lang="en-US" sz="1600" dirty="0">
                <a:solidFill>
                  <a:schemeClr val="tx1">
                    <a:lumMod val="20000"/>
                    <a:lumOff val="80000"/>
                  </a:schemeClr>
                </a:solidFill>
              </a:rPr>
              <a:t>“Ask AI” has other advantages over “</a:t>
            </a:r>
            <a:r>
              <a:rPr lang="en-US" sz="1600" dirty="0" err="1">
                <a:solidFill>
                  <a:schemeClr val="tx1">
                    <a:lumMod val="20000"/>
                    <a:lumOff val="80000"/>
                  </a:schemeClr>
                </a:solidFill>
              </a:rPr>
              <a:t>GPT</a:t>
            </a:r>
            <a:r>
              <a:rPr lang="en-US" sz="1600" dirty="0">
                <a:solidFill>
                  <a:schemeClr val="tx1">
                    <a:lumMod val="20000"/>
                    <a:lumOff val="80000"/>
                  </a:schemeClr>
                </a:solidFill>
              </a:rPr>
              <a:t> Complete”</a:t>
            </a:r>
          </a:p>
          <a:p>
            <a:r>
              <a:rPr lang="en-US" sz="2000" dirty="0">
                <a:solidFill>
                  <a:schemeClr val="tx1">
                    <a:lumMod val="20000"/>
                    <a:lumOff val="80000"/>
                  </a:schemeClr>
                </a:solidFill>
              </a:rPr>
              <a:t>The basic idea is the same:  Prompt an LLM chatbot with a question about a document to return a result.</a:t>
            </a:r>
          </a:p>
          <a:p>
            <a:r>
              <a:rPr lang="en-US" sz="2000" dirty="0">
                <a:solidFill>
                  <a:schemeClr val="tx1">
                    <a:lumMod val="20000"/>
                    <a:lumOff val="80000"/>
                  </a:schemeClr>
                </a:solidFill>
              </a:rPr>
              <a:t>New capability!  “Ask AI” can parse JSON responses into a Data Model’s instance hierarchy.  This means you can use “Ask AI” as a Row Match table extractor.</a:t>
            </a:r>
            <a:endParaRPr lang="en-US" sz="1600" dirty="0">
              <a:solidFill>
                <a:schemeClr val="tx1">
                  <a:lumMod val="20000"/>
                  <a:lumOff val="80000"/>
                </a:schemeClr>
              </a:solidFill>
            </a:endParaRPr>
          </a:p>
        </p:txBody>
      </p:sp>
      <p:grpSp>
        <p:nvGrpSpPr>
          <p:cNvPr id="16" name="Group 15">
            <a:extLst>
              <a:ext uri="{FF2B5EF4-FFF2-40B4-BE49-F238E27FC236}">
                <a16:creationId xmlns:a16="http://schemas.microsoft.com/office/drawing/2014/main" id="{BE9A1F40-42EE-D0D2-F2FA-33BFAAB6A5F4}"/>
              </a:ext>
            </a:extLst>
          </p:cNvPr>
          <p:cNvGrpSpPr/>
          <p:nvPr/>
        </p:nvGrpSpPr>
        <p:grpSpPr>
          <a:xfrm>
            <a:off x="6606061" y="2005851"/>
            <a:ext cx="5255836" cy="3532157"/>
            <a:chOff x="6606061" y="2005851"/>
            <a:chExt cx="5255836" cy="3532157"/>
          </a:xfrm>
          <a:effectLst>
            <a:outerShdw blurRad="50800" dist="38100" dir="2700000" algn="tl" rotWithShape="0">
              <a:prstClr val="black">
                <a:alpha val="40000"/>
              </a:prstClr>
            </a:outerShdw>
          </a:effectLst>
        </p:grpSpPr>
        <p:pic>
          <p:nvPicPr>
            <p:cNvPr id="9" name="Picture 8">
              <a:extLst>
                <a:ext uri="{FF2B5EF4-FFF2-40B4-BE49-F238E27FC236}">
                  <a16:creationId xmlns:a16="http://schemas.microsoft.com/office/drawing/2014/main" id="{00DC42A3-8666-BE55-7CAC-B44933F1A17F}"/>
                </a:ext>
              </a:extLst>
            </p:cNvPr>
            <p:cNvPicPr>
              <a:picLocks noChangeAspect="1"/>
            </p:cNvPicPr>
            <p:nvPr/>
          </p:nvPicPr>
          <p:blipFill>
            <a:blip r:embed="rId8"/>
            <a:stretch>
              <a:fillRect/>
            </a:stretch>
          </p:blipFill>
          <p:spPr>
            <a:xfrm>
              <a:off x="6606061" y="2448058"/>
              <a:ext cx="5255836" cy="2627918"/>
            </a:xfrm>
            <a:prstGeom prst="rect">
              <a:avLst/>
            </a:prstGeom>
            <a:ln w="19050">
              <a:solidFill>
                <a:schemeClr val="accent2"/>
              </a:solidFill>
            </a:ln>
            <a:effectLst>
              <a:outerShdw blurRad="50800" dist="38100" dir="2700000" algn="tl" rotWithShape="0">
                <a:prstClr val="black">
                  <a:alpha val="40000"/>
                </a:prstClr>
              </a:outerShdw>
            </a:effectLst>
          </p:spPr>
        </p:pic>
        <p:sp>
          <p:nvSpPr>
            <p:cNvPr id="13" name="TextBox 12">
              <a:extLst>
                <a:ext uri="{FF2B5EF4-FFF2-40B4-BE49-F238E27FC236}">
                  <a16:creationId xmlns:a16="http://schemas.microsoft.com/office/drawing/2014/main" id="{8ACD1F87-52EA-1600-85D8-EED240CD86D1}"/>
                </a:ext>
              </a:extLst>
            </p:cNvPr>
            <p:cNvSpPr txBox="1"/>
            <p:nvPr/>
          </p:nvSpPr>
          <p:spPr>
            <a:xfrm>
              <a:off x="8287891" y="2005851"/>
              <a:ext cx="1892185" cy="338554"/>
            </a:xfrm>
            <a:prstGeom prst="rect">
              <a:avLst/>
            </a:prstGeom>
            <a:noFill/>
            <a:effectLst>
              <a:outerShdw blurRad="50800" dist="38100" dir="2700000" algn="tl" rotWithShape="0">
                <a:prstClr val="black">
                  <a:alpha val="40000"/>
                </a:prstClr>
              </a:outerShdw>
            </a:effectLst>
          </p:spPr>
          <p:txBody>
            <a:bodyPr wrap="none" rtlCol="0">
              <a:spAutoFit/>
            </a:bodyPr>
            <a:lstStyle/>
            <a:p>
              <a:pPr marR="0" algn="ctr" defTabSz="914400" rtl="0" eaLnBrk="1" fontAlgn="auto" latinLnBrk="0" hangingPunct="1">
                <a:lnSpc>
                  <a:spcPct val="100000"/>
                </a:lnSpc>
                <a:spcBef>
                  <a:spcPts val="0"/>
                </a:spcBef>
                <a:spcAft>
                  <a:spcPts val="0"/>
                </a:spcAft>
                <a:buClrTx/>
                <a:buSzTx/>
                <a:tabLst/>
              </a:pPr>
              <a:r>
                <a:rPr kumimoji="0" lang="en-US" sz="1600" b="0" i="1" u="none" strike="noStrike" kern="1200" cap="none" spc="0" normalizeH="0" baseline="0" noProof="0" dirty="0">
                  <a:ln>
                    <a:noFill/>
                  </a:ln>
                  <a:solidFill>
                    <a:schemeClr val="accent2"/>
                  </a:solidFill>
                  <a:effectLst/>
                  <a:uLnTx/>
                  <a:uFillTx/>
                  <a:latin typeface="Roboto Cn"/>
                  <a:ea typeface="+mn-ea"/>
                  <a:cs typeface="+mn-cs"/>
                </a:rPr>
                <a:t>Ask AI’s property grid</a:t>
              </a:r>
            </a:p>
          </p:txBody>
        </p:sp>
        <p:sp>
          <p:nvSpPr>
            <p:cNvPr id="15" name="TextBox 14">
              <a:extLst>
                <a:ext uri="{FF2B5EF4-FFF2-40B4-BE49-F238E27FC236}">
                  <a16:creationId xmlns:a16="http://schemas.microsoft.com/office/drawing/2014/main" id="{9F3389EF-9385-18C8-6179-D25CADCAA317}"/>
                </a:ext>
              </a:extLst>
            </p:cNvPr>
            <p:cNvSpPr txBox="1"/>
            <p:nvPr/>
          </p:nvSpPr>
          <p:spPr>
            <a:xfrm>
              <a:off x="6820226" y="5199454"/>
              <a:ext cx="4827540" cy="338554"/>
            </a:xfrm>
            <a:prstGeom prst="rect">
              <a:avLst/>
            </a:prstGeom>
            <a:noFill/>
            <a:effectLst>
              <a:outerShdw blurRad="50800" dist="38100" dir="2700000" algn="tl" rotWithShape="0">
                <a:prstClr val="black">
                  <a:alpha val="40000"/>
                </a:prstClr>
              </a:outerShdw>
            </a:effectLst>
          </p:spPr>
          <p:txBody>
            <a:bodyPr wrap="none" rtlCol="0">
              <a:spAutoFit/>
            </a:bodyPr>
            <a:lstStyle/>
            <a:p>
              <a:pPr marR="0" algn="ctr" defTabSz="914400" rtl="0" eaLnBrk="1" fontAlgn="auto" latinLnBrk="0" hangingPunct="1">
                <a:lnSpc>
                  <a:spcPct val="100000"/>
                </a:lnSpc>
                <a:spcBef>
                  <a:spcPts val="0"/>
                </a:spcBef>
                <a:spcAft>
                  <a:spcPts val="0"/>
                </a:spcAft>
                <a:buClrTx/>
                <a:buSzTx/>
                <a:tabLst/>
              </a:pPr>
              <a:r>
                <a:rPr kumimoji="0" lang="en-US" sz="1600" b="0" i="1" u="none" strike="noStrike" kern="1200" cap="none" spc="0" normalizeH="0" baseline="0" noProof="0" dirty="0">
                  <a:ln>
                    <a:noFill/>
                  </a:ln>
                  <a:solidFill>
                    <a:schemeClr val="accent2"/>
                  </a:solidFill>
                  <a:effectLst/>
                  <a:uLnTx/>
                  <a:uFillTx/>
                  <a:latin typeface="Roboto Cn"/>
                  <a:ea typeface="+mn-ea"/>
                  <a:cs typeface="+mn-cs"/>
                </a:rPr>
                <a:t>Questions/prompts are entered in the “Instructions” editor</a:t>
              </a:r>
            </a:p>
          </p:txBody>
        </p:sp>
      </p:grpSp>
    </p:spTree>
    <p:extLst>
      <p:ext uri="{BB962C8B-B14F-4D97-AF65-F5344CB8AC3E}">
        <p14:creationId xmlns:p14="http://schemas.microsoft.com/office/powerpoint/2010/main" val="9339575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decel="100000" fill="hold" grpId="0" nodeType="with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1500" fill="hold"/>
                                        <p:tgtEl>
                                          <p:spTgt spid="12"/>
                                        </p:tgtEl>
                                        <p:attrNameLst>
                                          <p:attrName>ppt_x</p:attrName>
                                        </p:attrNameLst>
                                      </p:cBhvr>
                                      <p:tavLst>
                                        <p:tav tm="0">
                                          <p:val>
                                            <p:strVal val="1+#ppt_w/2"/>
                                          </p:val>
                                        </p:tav>
                                        <p:tav tm="100000">
                                          <p:val>
                                            <p:strVal val="#ppt_x"/>
                                          </p:val>
                                        </p:tav>
                                      </p:tavLst>
                                    </p:anim>
                                    <p:anim calcmode="lin" valueType="num">
                                      <p:cBhvr additive="base">
                                        <p:cTn id="8" dur="1500" fill="hold"/>
                                        <p:tgtEl>
                                          <p:spTgt spid="12"/>
                                        </p:tgtEl>
                                        <p:attrNameLst>
                                          <p:attrName>ppt_y</p:attrName>
                                        </p:attrNameLst>
                                      </p:cBhvr>
                                      <p:tavLst>
                                        <p:tav tm="0">
                                          <p:val>
                                            <p:strVal val="#ppt_y"/>
                                          </p:val>
                                        </p:tav>
                                        <p:tav tm="100000">
                                          <p:val>
                                            <p:strVal val="#ppt_y"/>
                                          </p:val>
                                        </p:tav>
                                      </p:tavLst>
                                    </p:anim>
                                  </p:childTnLst>
                                </p:cTn>
                              </p:par>
                              <p:par>
                                <p:cTn id="9" presetID="2" presetClass="entr" presetSubtype="2" decel="100000" fill="hold" nodeType="with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1500" fill="hold"/>
                                        <p:tgtEl>
                                          <p:spTgt spid="8"/>
                                        </p:tgtEl>
                                        <p:attrNameLst>
                                          <p:attrName>ppt_x</p:attrName>
                                        </p:attrNameLst>
                                      </p:cBhvr>
                                      <p:tavLst>
                                        <p:tav tm="0">
                                          <p:val>
                                            <p:strVal val="1+#ppt_w/2"/>
                                          </p:val>
                                        </p:tav>
                                        <p:tav tm="100000">
                                          <p:val>
                                            <p:strVal val="#ppt_x"/>
                                          </p:val>
                                        </p:tav>
                                      </p:tavLst>
                                    </p:anim>
                                    <p:anim calcmode="lin" valueType="num">
                                      <p:cBhvr additive="base">
                                        <p:cTn id="12" dur="1500" fill="hold"/>
                                        <p:tgtEl>
                                          <p:spTgt spid="8"/>
                                        </p:tgtEl>
                                        <p:attrNameLst>
                                          <p:attrName>ppt_y</p:attrName>
                                        </p:attrNameLst>
                                      </p:cBhvr>
                                      <p:tavLst>
                                        <p:tav tm="0">
                                          <p:val>
                                            <p:strVal val="#ppt_y"/>
                                          </p:val>
                                        </p:tav>
                                        <p:tav tm="100000">
                                          <p:val>
                                            <p:strVal val="#ppt_y"/>
                                          </p:val>
                                        </p:tav>
                                      </p:tavLst>
                                    </p:anim>
                                  </p:childTnLst>
                                </p:cTn>
                              </p:par>
                              <p:par>
                                <p:cTn id="13" presetID="2" presetClass="entr" presetSubtype="2" decel="100000" fill="hold" nodeType="withEffect">
                                  <p:stCondLst>
                                    <p:cond delay="0"/>
                                  </p:stCondLst>
                                  <p:childTnLst>
                                    <p:set>
                                      <p:cBhvr>
                                        <p:cTn id="14" dur="1" fill="hold">
                                          <p:stCondLst>
                                            <p:cond delay="0"/>
                                          </p:stCondLst>
                                        </p:cTn>
                                        <p:tgtEl>
                                          <p:spTgt spid="26"/>
                                        </p:tgtEl>
                                        <p:attrNameLst>
                                          <p:attrName>style.visibility</p:attrName>
                                        </p:attrNameLst>
                                      </p:cBhvr>
                                      <p:to>
                                        <p:strVal val="visible"/>
                                      </p:to>
                                    </p:set>
                                    <p:anim calcmode="lin" valueType="num">
                                      <p:cBhvr additive="base">
                                        <p:cTn id="15" dur="1500" fill="hold"/>
                                        <p:tgtEl>
                                          <p:spTgt spid="26"/>
                                        </p:tgtEl>
                                        <p:attrNameLst>
                                          <p:attrName>ppt_x</p:attrName>
                                        </p:attrNameLst>
                                      </p:cBhvr>
                                      <p:tavLst>
                                        <p:tav tm="0">
                                          <p:val>
                                            <p:strVal val="1+#ppt_w/2"/>
                                          </p:val>
                                        </p:tav>
                                        <p:tav tm="100000">
                                          <p:val>
                                            <p:strVal val="#ppt_x"/>
                                          </p:val>
                                        </p:tav>
                                      </p:tavLst>
                                    </p:anim>
                                    <p:anim calcmode="lin" valueType="num">
                                      <p:cBhvr additive="base">
                                        <p:cTn id="16" dur="1500" fill="hold"/>
                                        <p:tgtEl>
                                          <p:spTgt spid="26"/>
                                        </p:tgtEl>
                                        <p:attrNameLst>
                                          <p:attrName>ppt_y</p:attrName>
                                        </p:attrNameLst>
                                      </p:cBhvr>
                                      <p:tavLst>
                                        <p:tav tm="0">
                                          <p:val>
                                            <p:strVal val="#ppt_y"/>
                                          </p:val>
                                        </p:tav>
                                        <p:tav tm="100000">
                                          <p:val>
                                            <p:strVal val="#ppt_y"/>
                                          </p:val>
                                        </p:tav>
                                      </p:tavLst>
                                    </p:anim>
                                  </p:childTnLst>
                                </p:cTn>
                              </p:par>
                              <p:par>
                                <p:cTn id="17" presetID="2" presetClass="entr" presetSubtype="2" decel="100000" fill="hold" nodeType="withEffect">
                                  <p:stCondLst>
                                    <p:cond delay="0"/>
                                  </p:stCondLst>
                                  <p:childTnLst>
                                    <p:set>
                                      <p:cBhvr>
                                        <p:cTn id="18" dur="1" fill="hold">
                                          <p:stCondLst>
                                            <p:cond delay="0"/>
                                          </p:stCondLst>
                                        </p:cTn>
                                        <p:tgtEl>
                                          <p:spTgt spid="2"/>
                                        </p:tgtEl>
                                        <p:attrNameLst>
                                          <p:attrName>style.visibility</p:attrName>
                                        </p:attrNameLst>
                                      </p:cBhvr>
                                      <p:to>
                                        <p:strVal val="visible"/>
                                      </p:to>
                                    </p:set>
                                    <p:anim calcmode="lin" valueType="num">
                                      <p:cBhvr additive="base">
                                        <p:cTn id="19" dur="1500" fill="hold"/>
                                        <p:tgtEl>
                                          <p:spTgt spid="2"/>
                                        </p:tgtEl>
                                        <p:attrNameLst>
                                          <p:attrName>ppt_x</p:attrName>
                                        </p:attrNameLst>
                                      </p:cBhvr>
                                      <p:tavLst>
                                        <p:tav tm="0">
                                          <p:val>
                                            <p:strVal val="1+#ppt_w/2"/>
                                          </p:val>
                                        </p:tav>
                                        <p:tav tm="100000">
                                          <p:val>
                                            <p:strVal val="#ppt_x"/>
                                          </p:val>
                                        </p:tav>
                                      </p:tavLst>
                                    </p:anim>
                                    <p:anim calcmode="lin" valueType="num">
                                      <p:cBhvr additive="base">
                                        <p:cTn id="20" dur="1500" fill="hold"/>
                                        <p:tgtEl>
                                          <p:spTgt spid="2"/>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2" decel="100000" fill="hold" nodeType="clickEffect">
                                  <p:stCondLst>
                                    <p:cond delay="500"/>
                                  </p:stCondLst>
                                  <p:childTnLst>
                                    <p:set>
                                      <p:cBhvr>
                                        <p:cTn id="24" dur="1" fill="hold">
                                          <p:stCondLst>
                                            <p:cond delay="0"/>
                                          </p:stCondLst>
                                        </p:cTn>
                                        <p:tgtEl>
                                          <p:spTgt spid="6"/>
                                        </p:tgtEl>
                                        <p:attrNameLst>
                                          <p:attrName>style.visibility</p:attrName>
                                        </p:attrNameLst>
                                      </p:cBhvr>
                                      <p:to>
                                        <p:strVal val="visible"/>
                                      </p:to>
                                    </p:set>
                                    <p:anim calcmode="lin" valueType="num">
                                      <p:cBhvr additive="base">
                                        <p:cTn id="25" dur="1000" fill="hold"/>
                                        <p:tgtEl>
                                          <p:spTgt spid="6"/>
                                        </p:tgtEl>
                                        <p:attrNameLst>
                                          <p:attrName>ppt_x</p:attrName>
                                        </p:attrNameLst>
                                      </p:cBhvr>
                                      <p:tavLst>
                                        <p:tav tm="0">
                                          <p:val>
                                            <p:strVal val="1+#ppt_w/2"/>
                                          </p:val>
                                        </p:tav>
                                        <p:tav tm="100000">
                                          <p:val>
                                            <p:strVal val="#ppt_x"/>
                                          </p:val>
                                        </p:tav>
                                      </p:tavLst>
                                    </p:anim>
                                    <p:anim calcmode="lin" valueType="num">
                                      <p:cBhvr additive="base">
                                        <p:cTn id="26" dur="1000" fill="hold"/>
                                        <p:tgtEl>
                                          <p:spTgt spid="6"/>
                                        </p:tgtEl>
                                        <p:attrNameLst>
                                          <p:attrName>ppt_y</p:attrName>
                                        </p:attrNameLst>
                                      </p:cBhvr>
                                      <p:tavLst>
                                        <p:tav tm="0">
                                          <p:val>
                                            <p:strVal val="#ppt_y"/>
                                          </p:val>
                                        </p:tav>
                                        <p:tav tm="100000">
                                          <p:val>
                                            <p:strVal val="#ppt_y"/>
                                          </p:val>
                                        </p:tav>
                                      </p:tavLst>
                                    </p:anim>
                                  </p:childTnLst>
                                </p:cTn>
                              </p:par>
                              <p:par>
                                <p:cTn id="27" presetID="2" presetClass="entr" presetSubtype="2" decel="100000" fill="hold" grpId="0" nodeType="withEffect">
                                  <p:stCondLst>
                                    <p:cond delay="500"/>
                                  </p:stCondLst>
                                  <p:childTnLst>
                                    <p:set>
                                      <p:cBhvr>
                                        <p:cTn id="28" dur="1" fill="hold">
                                          <p:stCondLst>
                                            <p:cond delay="0"/>
                                          </p:stCondLst>
                                        </p:cTn>
                                        <p:tgtEl>
                                          <p:spTgt spid="14"/>
                                        </p:tgtEl>
                                        <p:attrNameLst>
                                          <p:attrName>style.visibility</p:attrName>
                                        </p:attrNameLst>
                                      </p:cBhvr>
                                      <p:to>
                                        <p:strVal val="visible"/>
                                      </p:to>
                                    </p:set>
                                    <p:anim calcmode="lin" valueType="num">
                                      <p:cBhvr additive="base">
                                        <p:cTn id="29" dur="1000" fill="hold"/>
                                        <p:tgtEl>
                                          <p:spTgt spid="14"/>
                                        </p:tgtEl>
                                        <p:attrNameLst>
                                          <p:attrName>ppt_x</p:attrName>
                                        </p:attrNameLst>
                                      </p:cBhvr>
                                      <p:tavLst>
                                        <p:tav tm="0">
                                          <p:val>
                                            <p:strVal val="1+#ppt_w/2"/>
                                          </p:val>
                                        </p:tav>
                                        <p:tav tm="100000">
                                          <p:val>
                                            <p:strVal val="#ppt_x"/>
                                          </p:val>
                                        </p:tav>
                                      </p:tavLst>
                                    </p:anim>
                                    <p:anim calcmode="lin" valueType="num">
                                      <p:cBhvr additive="base">
                                        <p:cTn id="30" dur="1000" fill="hold"/>
                                        <p:tgtEl>
                                          <p:spTgt spid="14"/>
                                        </p:tgtEl>
                                        <p:attrNameLst>
                                          <p:attrName>ppt_y</p:attrName>
                                        </p:attrNameLst>
                                      </p:cBhvr>
                                      <p:tavLst>
                                        <p:tav tm="0">
                                          <p:val>
                                            <p:strVal val="#ppt_y"/>
                                          </p:val>
                                        </p:tav>
                                        <p:tav tm="100000">
                                          <p:val>
                                            <p:strVal val="#ppt_y"/>
                                          </p:val>
                                        </p:tav>
                                      </p:tavLst>
                                    </p:anim>
                                  </p:childTnLst>
                                </p:cTn>
                              </p:par>
                              <p:par>
                                <p:cTn id="31" presetID="2" presetClass="entr" presetSubtype="2" decel="100000" fill="hold" nodeType="withEffect">
                                  <p:stCondLst>
                                    <p:cond delay="500"/>
                                  </p:stCondLst>
                                  <p:childTnLst>
                                    <p:set>
                                      <p:cBhvr>
                                        <p:cTn id="32" dur="1" fill="hold">
                                          <p:stCondLst>
                                            <p:cond delay="0"/>
                                          </p:stCondLst>
                                        </p:cTn>
                                        <p:tgtEl>
                                          <p:spTgt spid="16"/>
                                        </p:tgtEl>
                                        <p:attrNameLst>
                                          <p:attrName>style.visibility</p:attrName>
                                        </p:attrNameLst>
                                      </p:cBhvr>
                                      <p:to>
                                        <p:strVal val="visible"/>
                                      </p:to>
                                    </p:set>
                                    <p:anim calcmode="lin" valueType="num">
                                      <p:cBhvr additive="base">
                                        <p:cTn id="33" dur="1000" fill="hold"/>
                                        <p:tgtEl>
                                          <p:spTgt spid="16"/>
                                        </p:tgtEl>
                                        <p:attrNameLst>
                                          <p:attrName>ppt_x</p:attrName>
                                        </p:attrNameLst>
                                      </p:cBhvr>
                                      <p:tavLst>
                                        <p:tav tm="0">
                                          <p:val>
                                            <p:strVal val="1+#ppt_w/2"/>
                                          </p:val>
                                        </p:tav>
                                        <p:tav tm="100000">
                                          <p:val>
                                            <p:strVal val="#ppt_x"/>
                                          </p:val>
                                        </p:tav>
                                      </p:tavLst>
                                    </p:anim>
                                    <p:anim calcmode="lin" valueType="num">
                                      <p:cBhvr additive="base">
                                        <p:cTn id="34" dur="1000" fill="hold"/>
                                        <p:tgtEl>
                                          <p:spTgt spid="1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4"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gradFill>
          <a:gsLst>
            <a:gs pos="0">
              <a:schemeClr val="accent5">
                <a:lumMod val="50000"/>
              </a:schemeClr>
            </a:gs>
            <a:gs pos="100000">
              <a:srgbClr val="191919"/>
            </a:gs>
          </a:gsLst>
          <a:lin ang="5400000" scaled="1"/>
        </a:gradFill>
        <a:effectLst/>
      </p:bgPr>
    </p:bg>
    <p:spTree>
      <p:nvGrpSpPr>
        <p:cNvPr id="1" name=""/>
        <p:cNvGrpSpPr/>
        <p:nvPr/>
      </p:nvGrpSpPr>
      <p:grpSpPr>
        <a:xfrm>
          <a:off x="0" y="0"/>
          <a:ext cx="0" cy="0"/>
          <a:chOff x="0" y="0"/>
          <a:chExt cx="0" cy="0"/>
        </a:xfrm>
      </p:grpSpPr>
      <p:sp>
        <p:nvSpPr>
          <p:cNvPr id="12" name="What is?">
            <a:extLst>
              <a:ext uri="{FF2B5EF4-FFF2-40B4-BE49-F238E27FC236}">
                <a16:creationId xmlns:a16="http://schemas.microsoft.com/office/drawing/2014/main" id="{D9599360-BEB7-F7B6-0FD1-5F6793B8F18B}"/>
              </a:ext>
            </a:extLst>
          </p:cNvPr>
          <p:cNvSpPr txBox="1"/>
          <p:nvPr/>
        </p:nvSpPr>
        <p:spPr>
          <a:xfrm>
            <a:off x="1896111" y="417577"/>
            <a:ext cx="6993890" cy="707886"/>
          </a:xfrm>
          <a:prstGeom prst="rect">
            <a:avLst/>
          </a:prstGeom>
          <a:noFill/>
          <a:effectLst/>
        </p:spPr>
        <p:txBody>
          <a:bodyPr wrap="square" rtlCol="0">
            <a:spAutoFit/>
          </a:bodyPr>
          <a:lstStyle>
            <a:defPPr>
              <a:defRPr lang="en-US"/>
            </a:defPPr>
            <a:lvl1pPr>
              <a:defRPr sz="4000" cap="all">
                <a:solidFill>
                  <a:schemeClr val="bg2"/>
                </a:solidFill>
                <a:latin typeface="+mj-lt"/>
              </a:defRPr>
            </a:lvl1pPr>
          </a:lstStyle>
          <a:p>
            <a:r>
              <a:rPr lang="en-US" dirty="0">
                <a:solidFill>
                  <a:schemeClr val="tx1">
                    <a:lumMod val="20000"/>
                    <a:lumOff val="80000"/>
                  </a:schemeClr>
                </a:solidFill>
              </a:rPr>
              <a:t>Ask AI</a:t>
            </a:r>
          </a:p>
        </p:txBody>
      </p:sp>
      <p:grpSp>
        <p:nvGrpSpPr>
          <p:cNvPr id="26" name="Group 25">
            <a:extLst>
              <a:ext uri="{FF2B5EF4-FFF2-40B4-BE49-F238E27FC236}">
                <a16:creationId xmlns:a16="http://schemas.microsoft.com/office/drawing/2014/main" id="{010A5947-8A8A-0D22-5B7E-FB4BBB5D3698}"/>
              </a:ext>
            </a:extLst>
          </p:cNvPr>
          <p:cNvGrpSpPr/>
          <p:nvPr/>
        </p:nvGrpSpPr>
        <p:grpSpPr>
          <a:xfrm>
            <a:off x="-617767" y="293967"/>
            <a:ext cx="12285892" cy="958821"/>
            <a:chOff x="-617767" y="293967"/>
            <a:chExt cx="12285892" cy="958821"/>
          </a:xfrm>
        </p:grpSpPr>
        <p:cxnSp>
          <p:nvCxnSpPr>
            <p:cNvPr id="10" name="Straight Connector 9">
              <a:extLst>
                <a:ext uri="{FF2B5EF4-FFF2-40B4-BE49-F238E27FC236}">
                  <a16:creationId xmlns:a16="http://schemas.microsoft.com/office/drawing/2014/main" id="{1C697595-85EA-387A-37B3-89B7396BE585}"/>
                </a:ext>
              </a:extLst>
            </p:cNvPr>
            <p:cNvCxnSpPr>
              <a:cxnSpLocks/>
            </p:cNvCxnSpPr>
            <p:nvPr/>
          </p:nvCxnSpPr>
          <p:spPr>
            <a:xfrm>
              <a:off x="1262743" y="1200155"/>
              <a:ext cx="10405382" cy="0"/>
            </a:xfrm>
            <a:prstGeom prst="line">
              <a:avLst/>
            </a:prstGeom>
            <a:ln w="15875">
              <a:solidFill>
                <a:schemeClr val="bg2">
                  <a:lumMod val="50000"/>
                </a:schemeClr>
              </a:soli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pic>
          <p:nvPicPr>
            <p:cNvPr id="24" name="Graphic 23">
              <a:extLst>
                <a:ext uri="{FF2B5EF4-FFF2-40B4-BE49-F238E27FC236}">
                  <a16:creationId xmlns:a16="http://schemas.microsoft.com/office/drawing/2014/main" id="{EBB16BE6-C74A-E145-4C1C-E1E9E32B3038}"/>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617767" y="293967"/>
              <a:ext cx="2332267" cy="958821"/>
            </a:xfrm>
            <a:prstGeom prst="rect">
              <a:avLst/>
            </a:prstGeom>
            <a:effectLst>
              <a:outerShdw blurRad="317500" dist="317500" dir="2700000" algn="l" rotWithShape="0">
                <a:prstClr val="black">
                  <a:alpha val="15000"/>
                </a:prstClr>
              </a:outerShdw>
            </a:effectLst>
          </p:spPr>
        </p:pic>
      </p:grpSp>
      <p:pic>
        <p:nvPicPr>
          <p:cNvPr id="8" name="Grooper G" descr="Logo, icon&#10;&#10;Description automatically generated">
            <a:extLst>
              <a:ext uri="{FF2B5EF4-FFF2-40B4-BE49-F238E27FC236}">
                <a16:creationId xmlns:a16="http://schemas.microsoft.com/office/drawing/2014/main" id="{2515A8FD-AFB9-FC16-44F3-D1CDACA56FFC}"/>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01650" y="342904"/>
            <a:ext cx="651511" cy="857251"/>
          </a:xfrm>
          <a:prstGeom prst="rect">
            <a:avLst/>
          </a:prstGeom>
          <a:effectLst>
            <a:outerShdw blurRad="63500" dist="63500" dir="2700000" algn="tl" rotWithShape="0">
              <a:prstClr val="black">
                <a:alpha val="25000"/>
              </a:prstClr>
            </a:outerShdw>
          </a:effectLst>
        </p:spPr>
      </p:pic>
      <p:grpSp>
        <p:nvGrpSpPr>
          <p:cNvPr id="6" name="Group 5">
            <a:extLst>
              <a:ext uri="{FF2B5EF4-FFF2-40B4-BE49-F238E27FC236}">
                <a16:creationId xmlns:a16="http://schemas.microsoft.com/office/drawing/2014/main" id="{0BD7739D-77C4-643B-0983-5C2C208943B7}"/>
              </a:ext>
            </a:extLst>
          </p:cNvPr>
          <p:cNvGrpSpPr/>
          <p:nvPr/>
        </p:nvGrpSpPr>
        <p:grpSpPr>
          <a:xfrm>
            <a:off x="3132394" y="1735688"/>
            <a:ext cx="5927212" cy="954107"/>
            <a:chOff x="2697480" y="1704407"/>
            <a:chExt cx="5829300" cy="954107"/>
          </a:xfrm>
          <a:effectLst>
            <a:outerShdw blurRad="50800" dist="38100" dir="2700000" algn="tl" rotWithShape="0">
              <a:prstClr val="black">
                <a:alpha val="40000"/>
              </a:prstClr>
            </a:outerShdw>
          </a:effectLst>
        </p:grpSpPr>
        <p:sp>
          <p:nvSpPr>
            <p:cNvPr id="7" name="TextBox 6">
              <a:extLst>
                <a:ext uri="{FF2B5EF4-FFF2-40B4-BE49-F238E27FC236}">
                  <a16:creationId xmlns:a16="http://schemas.microsoft.com/office/drawing/2014/main" id="{CF53EB57-0824-9318-499C-72C0B9B3E647}"/>
                </a:ext>
              </a:extLst>
            </p:cNvPr>
            <p:cNvSpPr txBox="1"/>
            <p:nvPr/>
          </p:nvSpPr>
          <p:spPr>
            <a:xfrm>
              <a:off x="2697480" y="1704407"/>
              <a:ext cx="5829300" cy="954107"/>
            </a:xfrm>
            <a:prstGeom prst="rect">
              <a:avLst/>
            </a:prstGeom>
            <a:noFill/>
          </p:spPr>
          <p:txBody>
            <a:bodyPr wrap="square" rtlCol="0">
              <a:spAutoFit/>
            </a:bodyPr>
            <a:lstStyle/>
            <a:p>
              <a:pPr algn="ctr"/>
              <a:r>
                <a:rPr lang="en-US" sz="2800" cap="small" dirty="0">
                  <a:latin typeface="Roboto Bk" pitchFamily="2" charset="0"/>
                  <a:ea typeface="Roboto Bk" pitchFamily="2" charset="0"/>
                </a:rPr>
                <a:t>Ask AI strengths and limitations</a:t>
              </a:r>
            </a:p>
          </p:txBody>
        </p:sp>
        <p:cxnSp>
          <p:nvCxnSpPr>
            <p:cNvPr id="11" name="Straight Connector 10">
              <a:extLst>
                <a:ext uri="{FF2B5EF4-FFF2-40B4-BE49-F238E27FC236}">
                  <a16:creationId xmlns:a16="http://schemas.microsoft.com/office/drawing/2014/main" id="{0BE4B965-4608-D1F4-ED93-40D840D10388}"/>
                </a:ext>
              </a:extLst>
            </p:cNvPr>
            <p:cNvCxnSpPr>
              <a:cxnSpLocks/>
            </p:cNvCxnSpPr>
            <p:nvPr/>
          </p:nvCxnSpPr>
          <p:spPr>
            <a:xfrm>
              <a:off x="2697480" y="2227627"/>
              <a:ext cx="5829300" cy="0"/>
            </a:xfrm>
            <a:prstGeom prst="line">
              <a:avLst/>
            </a:prstGeom>
            <a:ln w="22225">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7" name="Group 16">
            <a:extLst>
              <a:ext uri="{FF2B5EF4-FFF2-40B4-BE49-F238E27FC236}">
                <a16:creationId xmlns:a16="http://schemas.microsoft.com/office/drawing/2014/main" id="{EFE89F59-850D-9444-F66C-11996936B36F}"/>
              </a:ext>
            </a:extLst>
          </p:cNvPr>
          <p:cNvGrpSpPr/>
          <p:nvPr/>
        </p:nvGrpSpPr>
        <p:grpSpPr>
          <a:xfrm>
            <a:off x="1034143" y="2441068"/>
            <a:ext cx="4815060" cy="4031336"/>
            <a:chOff x="1365404" y="2656511"/>
            <a:chExt cx="4815060" cy="4031336"/>
          </a:xfrm>
        </p:grpSpPr>
        <p:sp>
          <p:nvSpPr>
            <p:cNvPr id="14" name="Content Placeholder 2">
              <a:extLst>
                <a:ext uri="{FF2B5EF4-FFF2-40B4-BE49-F238E27FC236}">
                  <a16:creationId xmlns:a16="http://schemas.microsoft.com/office/drawing/2014/main" id="{68E426DD-F607-D5D5-A1EB-6ECABCFEA887}"/>
                </a:ext>
              </a:extLst>
            </p:cNvPr>
            <p:cNvSpPr txBox="1">
              <a:spLocks/>
            </p:cNvSpPr>
            <p:nvPr/>
          </p:nvSpPr>
          <p:spPr>
            <a:xfrm>
              <a:off x="1365404" y="3087397"/>
              <a:ext cx="4815060" cy="3600450"/>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000" dirty="0">
                  <a:solidFill>
                    <a:schemeClr val="tx1">
                      <a:lumMod val="20000"/>
                      <a:lumOff val="80000"/>
                    </a:schemeClr>
                  </a:solidFill>
                </a:rPr>
                <a:t>Returns data using a natural language prompt.</a:t>
              </a:r>
            </a:p>
            <a:p>
              <a:r>
                <a:rPr lang="en-US" sz="2000" dirty="0">
                  <a:solidFill>
                    <a:schemeClr val="tx1">
                      <a:lumMod val="20000"/>
                      <a:lumOff val="80000"/>
                    </a:schemeClr>
                  </a:solidFill>
                </a:rPr>
                <a:t>Less knowledge of Grooper extractors required to return data</a:t>
              </a:r>
            </a:p>
            <a:p>
              <a:r>
                <a:rPr lang="en-US" sz="2000" dirty="0">
                  <a:solidFill>
                    <a:schemeClr val="tx1">
                      <a:lumMod val="20000"/>
                      <a:lumOff val="80000"/>
                    </a:schemeClr>
                  </a:solidFill>
                </a:rPr>
                <a:t>Quicker time to value.</a:t>
              </a:r>
            </a:p>
            <a:p>
              <a:r>
                <a:rPr lang="en-US" sz="2000" dirty="0">
                  <a:solidFill>
                    <a:schemeClr val="tx1">
                      <a:lumMod val="20000"/>
                      <a:lumOff val="80000"/>
                    </a:schemeClr>
                  </a:solidFill>
                </a:rPr>
                <a:t>Easier to maintain over time.</a:t>
              </a:r>
            </a:p>
          </p:txBody>
        </p:sp>
        <p:sp>
          <p:nvSpPr>
            <p:cNvPr id="4" name="TextBox 3">
              <a:extLst>
                <a:ext uri="{FF2B5EF4-FFF2-40B4-BE49-F238E27FC236}">
                  <a16:creationId xmlns:a16="http://schemas.microsoft.com/office/drawing/2014/main" id="{616639DE-4ACE-919C-2A61-772D8D2556AD}"/>
                </a:ext>
              </a:extLst>
            </p:cNvPr>
            <p:cNvSpPr txBox="1"/>
            <p:nvPr/>
          </p:nvSpPr>
          <p:spPr>
            <a:xfrm>
              <a:off x="1608751" y="2656511"/>
              <a:ext cx="843501" cy="400110"/>
            </a:xfrm>
            <a:prstGeom prst="rect">
              <a:avLst/>
            </a:prstGeom>
            <a:noFill/>
            <a:effectLst>
              <a:outerShdw blurRad="50800" dist="38100" dir="2700000" algn="tl" rotWithShape="0">
                <a:prstClr val="black">
                  <a:alpha val="40000"/>
                </a:prstClr>
              </a:outerShdw>
            </a:effectLst>
          </p:spPr>
          <p:txBody>
            <a:bodyPr wrap="none" rtlCol="0">
              <a:spAutoFit/>
            </a:bodyPr>
            <a:lstStyle/>
            <a:p>
              <a:pPr marR="0" algn="l" defTabSz="914400" rtl="0" eaLnBrk="1" fontAlgn="auto" latinLnBrk="0" hangingPunct="1">
                <a:lnSpc>
                  <a:spcPct val="100000"/>
                </a:lnSpc>
                <a:spcBef>
                  <a:spcPts val="0"/>
                </a:spcBef>
                <a:spcAft>
                  <a:spcPts val="0"/>
                </a:spcAft>
                <a:buClrTx/>
                <a:buSzTx/>
                <a:tabLst/>
              </a:pPr>
              <a:r>
                <a:rPr kumimoji="0" lang="en-US" sz="2000" i="0" u="none" strike="noStrike" kern="1200" cap="none" spc="0" normalizeH="0" baseline="0" noProof="0" dirty="0">
                  <a:ln>
                    <a:noFill/>
                  </a:ln>
                  <a:solidFill>
                    <a:schemeClr val="accent2"/>
                  </a:solidFill>
                  <a:effectLst/>
                  <a:uLnTx/>
                  <a:uFillTx/>
                  <a:latin typeface="Roboto" pitchFamily="2" charset="0"/>
                  <a:ea typeface="Roboto" pitchFamily="2" charset="0"/>
                </a:rPr>
                <a:t>PROS</a:t>
              </a:r>
            </a:p>
          </p:txBody>
        </p:sp>
      </p:grpSp>
      <p:grpSp>
        <p:nvGrpSpPr>
          <p:cNvPr id="18" name="Group 17">
            <a:extLst>
              <a:ext uri="{FF2B5EF4-FFF2-40B4-BE49-F238E27FC236}">
                <a16:creationId xmlns:a16="http://schemas.microsoft.com/office/drawing/2014/main" id="{908F07B5-5C02-A938-9643-69E65FC1BBC1}"/>
              </a:ext>
            </a:extLst>
          </p:cNvPr>
          <p:cNvGrpSpPr/>
          <p:nvPr/>
        </p:nvGrpSpPr>
        <p:grpSpPr>
          <a:xfrm>
            <a:off x="6516788" y="2441068"/>
            <a:ext cx="4634449" cy="4031336"/>
            <a:chOff x="6635806" y="2656511"/>
            <a:chExt cx="4634449" cy="4031336"/>
          </a:xfrm>
        </p:grpSpPr>
        <p:sp>
          <p:nvSpPr>
            <p:cNvPr id="3" name="Content Placeholder 2">
              <a:extLst>
                <a:ext uri="{FF2B5EF4-FFF2-40B4-BE49-F238E27FC236}">
                  <a16:creationId xmlns:a16="http://schemas.microsoft.com/office/drawing/2014/main" id="{915B133D-F5C4-EC05-9E88-1401B5AE217A}"/>
                </a:ext>
              </a:extLst>
            </p:cNvPr>
            <p:cNvSpPr txBox="1">
              <a:spLocks/>
            </p:cNvSpPr>
            <p:nvPr/>
          </p:nvSpPr>
          <p:spPr>
            <a:xfrm>
              <a:off x="6635806" y="3087397"/>
              <a:ext cx="4634449" cy="3600450"/>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000" dirty="0">
                  <a:solidFill>
                    <a:schemeClr val="tx1">
                      <a:lumMod val="20000"/>
                      <a:lumOff val="80000"/>
                    </a:schemeClr>
                  </a:solidFill>
                </a:rPr>
                <a:t>LLM responses can be unpredictable.</a:t>
              </a:r>
            </a:p>
            <a:p>
              <a:r>
                <a:rPr lang="en-US" sz="2000" dirty="0">
                  <a:solidFill>
                    <a:schemeClr val="tx1">
                      <a:lumMod val="20000"/>
                      <a:lumOff val="80000"/>
                    </a:schemeClr>
                  </a:solidFill>
                </a:rPr>
                <a:t>LLM responses can be inaccurate.</a:t>
              </a:r>
            </a:p>
            <a:p>
              <a:r>
                <a:rPr lang="en-US" sz="2000" dirty="0">
                  <a:solidFill>
                    <a:schemeClr val="tx1">
                      <a:lumMod val="20000"/>
                      <a:lumOff val="80000"/>
                    </a:schemeClr>
                  </a:solidFill>
                </a:rPr>
                <a:t>LLMs answer by predicting the next best word one after another.  They do not “know” anything.</a:t>
              </a:r>
            </a:p>
            <a:p>
              <a:r>
                <a:rPr lang="en-US" sz="2000" dirty="0">
                  <a:solidFill>
                    <a:schemeClr val="tx1">
                      <a:lumMod val="20000"/>
                      <a:lumOff val="80000"/>
                    </a:schemeClr>
                  </a:solidFill>
                </a:rPr>
                <a:t>As an extractor, “Ask AI” must be configured “per field”.</a:t>
              </a:r>
            </a:p>
            <a:p>
              <a:r>
                <a:rPr lang="en-US" sz="2000" dirty="0">
                  <a:solidFill>
                    <a:schemeClr val="tx1">
                      <a:lumMod val="20000"/>
                      <a:lumOff val="80000"/>
                    </a:schemeClr>
                  </a:solidFill>
                </a:rPr>
                <a:t>An API call is made every time the extractor executes.</a:t>
              </a:r>
            </a:p>
            <a:p>
              <a:r>
                <a:rPr lang="en-US" sz="2000" dirty="0">
                  <a:solidFill>
                    <a:schemeClr val="tx1">
                      <a:lumMod val="20000"/>
                      <a:lumOff val="80000"/>
                    </a:schemeClr>
                  </a:solidFill>
                </a:rPr>
                <a:t>No result highlighting*</a:t>
              </a:r>
            </a:p>
          </p:txBody>
        </p:sp>
        <p:sp>
          <p:nvSpPr>
            <p:cNvPr id="5" name="TextBox 4">
              <a:extLst>
                <a:ext uri="{FF2B5EF4-FFF2-40B4-BE49-F238E27FC236}">
                  <a16:creationId xmlns:a16="http://schemas.microsoft.com/office/drawing/2014/main" id="{0BC7ECE0-B2C2-3E03-CE2A-F88BE19E40D0}"/>
                </a:ext>
              </a:extLst>
            </p:cNvPr>
            <p:cNvSpPr txBox="1"/>
            <p:nvPr/>
          </p:nvSpPr>
          <p:spPr>
            <a:xfrm>
              <a:off x="6868248" y="2656511"/>
              <a:ext cx="859531" cy="400110"/>
            </a:xfrm>
            <a:prstGeom prst="rect">
              <a:avLst/>
            </a:prstGeom>
            <a:noFill/>
            <a:effectLst>
              <a:outerShdw blurRad="50800" dist="38100" dir="2700000" algn="tl" rotWithShape="0">
                <a:prstClr val="black">
                  <a:alpha val="40000"/>
                </a:prstClr>
              </a:outerShdw>
            </a:effectLst>
          </p:spPr>
          <p:txBody>
            <a:bodyPr wrap="none" rtlCol="0">
              <a:spAutoFit/>
            </a:bodyPr>
            <a:lstStyle/>
            <a:p>
              <a:pPr marR="0" algn="l" defTabSz="914400" rtl="0" eaLnBrk="1" fontAlgn="auto" latinLnBrk="0" hangingPunct="1">
                <a:lnSpc>
                  <a:spcPct val="100000"/>
                </a:lnSpc>
                <a:spcBef>
                  <a:spcPts val="0"/>
                </a:spcBef>
                <a:spcAft>
                  <a:spcPts val="0"/>
                </a:spcAft>
                <a:buClrTx/>
                <a:buSzTx/>
                <a:tabLst/>
              </a:pPr>
              <a:r>
                <a:rPr kumimoji="0" lang="en-US" sz="2000" i="0" u="none" strike="noStrike" kern="1200" cap="none" spc="0" normalizeH="0" baseline="0" noProof="0" dirty="0">
                  <a:ln>
                    <a:noFill/>
                  </a:ln>
                  <a:solidFill>
                    <a:schemeClr val="accent2"/>
                  </a:solidFill>
                  <a:effectLst/>
                  <a:uLnTx/>
                  <a:uFillTx/>
                  <a:latin typeface="Roboto" pitchFamily="2" charset="0"/>
                  <a:ea typeface="Roboto" pitchFamily="2" charset="0"/>
                </a:rPr>
                <a:t>CONS</a:t>
              </a:r>
            </a:p>
          </p:txBody>
        </p:sp>
      </p:grpSp>
    </p:spTree>
    <p:extLst>
      <p:ext uri="{BB962C8B-B14F-4D97-AF65-F5344CB8AC3E}">
        <p14:creationId xmlns:p14="http://schemas.microsoft.com/office/powerpoint/2010/main" val="18435126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decel="100000" fill="hold" grpId="0" nodeType="with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1500" fill="hold"/>
                                        <p:tgtEl>
                                          <p:spTgt spid="12"/>
                                        </p:tgtEl>
                                        <p:attrNameLst>
                                          <p:attrName>ppt_x</p:attrName>
                                        </p:attrNameLst>
                                      </p:cBhvr>
                                      <p:tavLst>
                                        <p:tav tm="0">
                                          <p:val>
                                            <p:strVal val="1+#ppt_w/2"/>
                                          </p:val>
                                        </p:tav>
                                        <p:tav tm="100000">
                                          <p:val>
                                            <p:strVal val="#ppt_x"/>
                                          </p:val>
                                        </p:tav>
                                      </p:tavLst>
                                    </p:anim>
                                    <p:anim calcmode="lin" valueType="num">
                                      <p:cBhvr additive="base">
                                        <p:cTn id="8" dur="1500" fill="hold"/>
                                        <p:tgtEl>
                                          <p:spTgt spid="12"/>
                                        </p:tgtEl>
                                        <p:attrNameLst>
                                          <p:attrName>ppt_y</p:attrName>
                                        </p:attrNameLst>
                                      </p:cBhvr>
                                      <p:tavLst>
                                        <p:tav tm="0">
                                          <p:val>
                                            <p:strVal val="#ppt_y"/>
                                          </p:val>
                                        </p:tav>
                                        <p:tav tm="100000">
                                          <p:val>
                                            <p:strVal val="#ppt_y"/>
                                          </p:val>
                                        </p:tav>
                                      </p:tavLst>
                                    </p:anim>
                                  </p:childTnLst>
                                </p:cTn>
                              </p:par>
                              <p:par>
                                <p:cTn id="9" presetID="2" presetClass="entr" presetSubtype="2" decel="100000" fill="hold" nodeType="with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1500" fill="hold"/>
                                        <p:tgtEl>
                                          <p:spTgt spid="8"/>
                                        </p:tgtEl>
                                        <p:attrNameLst>
                                          <p:attrName>ppt_x</p:attrName>
                                        </p:attrNameLst>
                                      </p:cBhvr>
                                      <p:tavLst>
                                        <p:tav tm="0">
                                          <p:val>
                                            <p:strVal val="1+#ppt_w/2"/>
                                          </p:val>
                                        </p:tav>
                                        <p:tav tm="100000">
                                          <p:val>
                                            <p:strVal val="#ppt_x"/>
                                          </p:val>
                                        </p:tav>
                                      </p:tavLst>
                                    </p:anim>
                                    <p:anim calcmode="lin" valueType="num">
                                      <p:cBhvr additive="base">
                                        <p:cTn id="12" dur="1500" fill="hold"/>
                                        <p:tgtEl>
                                          <p:spTgt spid="8"/>
                                        </p:tgtEl>
                                        <p:attrNameLst>
                                          <p:attrName>ppt_y</p:attrName>
                                        </p:attrNameLst>
                                      </p:cBhvr>
                                      <p:tavLst>
                                        <p:tav tm="0">
                                          <p:val>
                                            <p:strVal val="#ppt_y"/>
                                          </p:val>
                                        </p:tav>
                                        <p:tav tm="100000">
                                          <p:val>
                                            <p:strVal val="#ppt_y"/>
                                          </p:val>
                                        </p:tav>
                                      </p:tavLst>
                                    </p:anim>
                                  </p:childTnLst>
                                </p:cTn>
                              </p:par>
                              <p:par>
                                <p:cTn id="13" presetID="2" presetClass="entr" presetSubtype="2" decel="100000" fill="hold" nodeType="withEffect">
                                  <p:stCondLst>
                                    <p:cond delay="0"/>
                                  </p:stCondLst>
                                  <p:childTnLst>
                                    <p:set>
                                      <p:cBhvr>
                                        <p:cTn id="14" dur="1" fill="hold">
                                          <p:stCondLst>
                                            <p:cond delay="0"/>
                                          </p:stCondLst>
                                        </p:cTn>
                                        <p:tgtEl>
                                          <p:spTgt spid="26"/>
                                        </p:tgtEl>
                                        <p:attrNameLst>
                                          <p:attrName>style.visibility</p:attrName>
                                        </p:attrNameLst>
                                      </p:cBhvr>
                                      <p:to>
                                        <p:strVal val="visible"/>
                                      </p:to>
                                    </p:set>
                                    <p:anim calcmode="lin" valueType="num">
                                      <p:cBhvr additive="base">
                                        <p:cTn id="15" dur="1500" fill="hold"/>
                                        <p:tgtEl>
                                          <p:spTgt spid="26"/>
                                        </p:tgtEl>
                                        <p:attrNameLst>
                                          <p:attrName>ppt_x</p:attrName>
                                        </p:attrNameLst>
                                      </p:cBhvr>
                                      <p:tavLst>
                                        <p:tav tm="0">
                                          <p:val>
                                            <p:strVal val="1+#ppt_w/2"/>
                                          </p:val>
                                        </p:tav>
                                        <p:tav tm="100000">
                                          <p:val>
                                            <p:strVal val="#ppt_x"/>
                                          </p:val>
                                        </p:tav>
                                      </p:tavLst>
                                    </p:anim>
                                    <p:anim calcmode="lin" valueType="num">
                                      <p:cBhvr additive="base">
                                        <p:cTn id="16" dur="1500" fill="hold"/>
                                        <p:tgtEl>
                                          <p:spTgt spid="26"/>
                                        </p:tgtEl>
                                        <p:attrNameLst>
                                          <p:attrName>ppt_y</p:attrName>
                                        </p:attrNameLst>
                                      </p:cBhvr>
                                      <p:tavLst>
                                        <p:tav tm="0">
                                          <p:val>
                                            <p:strVal val="#ppt_y"/>
                                          </p:val>
                                        </p:tav>
                                        <p:tav tm="100000">
                                          <p:val>
                                            <p:strVal val="#ppt_y"/>
                                          </p:val>
                                        </p:tav>
                                      </p:tavLst>
                                    </p:anim>
                                  </p:childTnLst>
                                </p:cTn>
                              </p:par>
                              <p:par>
                                <p:cTn id="17" presetID="2" presetClass="entr" presetSubtype="2" decel="100000" fill="hold" nodeType="withEffect">
                                  <p:stCondLst>
                                    <p:cond delay="0"/>
                                  </p:stCondLst>
                                  <p:childTnLst>
                                    <p:set>
                                      <p:cBhvr>
                                        <p:cTn id="18" dur="1" fill="hold">
                                          <p:stCondLst>
                                            <p:cond delay="0"/>
                                          </p:stCondLst>
                                        </p:cTn>
                                        <p:tgtEl>
                                          <p:spTgt spid="17"/>
                                        </p:tgtEl>
                                        <p:attrNameLst>
                                          <p:attrName>style.visibility</p:attrName>
                                        </p:attrNameLst>
                                      </p:cBhvr>
                                      <p:to>
                                        <p:strVal val="visible"/>
                                      </p:to>
                                    </p:set>
                                    <p:anim calcmode="lin" valueType="num">
                                      <p:cBhvr additive="base">
                                        <p:cTn id="19" dur="1500" fill="hold"/>
                                        <p:tgtEl>
                                          <p:spTgt spid="17"/>
                                        </p:tgtEl>
                                        <p:attrNameLst>
                                          <p:attrName>ppt_x</p:attrName>
                                        </p:attrNameLst>
                                      </p:cBhvr>
                                      <p:tavLst>
                                        <p:tav tm="0">
                                          <p:val>
                                            <p:strVal val="1+#ppt_w/2"/>
                                          </p:val>
                                        </p:tav>
                                        <p:tav tm="100000">
                                          <p:val>
                                            <p:strVal val="#ppt_x"/>
                                          </p:val>
                                        </p:tav>
                                      </p:tavLst>
                                    </p:anim>
                                    <p:anim calcmode="lin" valueType="num">
                                      <p:cBhvr additive="base">
                                        <p:cTn id="20" dur="1500" fill="hold"/>
                                        <p:tgtEl>
                                          <p:spTgt spid="17"/>
                                        </p:tgtEl>
                                        <p:attrNameLst>
                                          <p:attrName>ppt_y</p:attrName>
                                        </p:attrNameLst>
                                      </p:cBhvr>
                                      <p:tavLst>
                                        <p:tav tm="0">
                                          <p:val>
                                            <p:strVal val="#ppt_y"/>
                                          </p:val>
                                        </p:tav>
                                        <p:tav tm="100000">
                                          <p:val>
                                            <p:strVal val="#ppt_y"/>
                                          </p:val>
                                        </p:tav>
                                      </p:tavLst>
                                    </p:anim>
                                  </p:childTnLst>
                                </p:cTn>
                              </p:par>
                              <p:par>
                                <p:cTn id="21" presetID="2" presetClass="entr" presetSubtype="2" decel="100000" fill="hold" nodeType="withEffect">
                                  <p:stCondLst>
                                    <p:cond delay="0"/>
                                  </p:stCondLst>
                                  <p:childTnLst>
                                    <p:set>
                                      <p:cBhvr>
                                        <p:cTn id="22" dur="1" fill="hold">
                                          <p:stCondLst>
                                            <p:cond delay="0"/>
                                          </p:stCondLst>
                                        </p:cTn>
                                        <p:tgtEl>
                                          <p:spTgt spid="18"/>
                                        </p:tgtEl>
                                        <p:attrNameLst>
                                          <p:attrName>style.visibility</p:attrName>
                                        </p:attrNameLst>
                                      </p:cBhvr>
                                      <p:to>
                                        <p:strVal val="visible"/>
                                      </p:to>
                                    </p:set>
                                    <p:anim calcmode="lin" valueType="num">
                                      <p:cBhvr additive="base">
                                        <p:cTn id="23" dur="1500" fill="hold"/>
                                        <p:tgtEl>
                                          <p:spTgt spid="18"/>
                                        </p:tgtEl>
                                        <p:attrNameLst>
                                          <p:attrName>ppt_x</p:attrName>
                                        </p:attrNameLst>
                                      </p:cBhvr>
                                      <p:tavLst>
                                        <p:tav tm="0">
                                          <p:val>
                                            <p:strVal val="1+#ppt_w/2"/>
                                          </p:val>
                                        </p:tav>
                                        <p:tav tm="100000">
                                          <p:val>
                                            <p:strVal val="#ppt_x"/>
                                          </p:val>
                                        </p:tav>
                                      </p:tavLst>
                                    </p:anim>
                                    <p:anim calcmode="lin" valueType="num">
                                      <p:cBhvr additive="base">
                                        <p:cTn id="24" dur="1500" fill="hold"/>
                                        <p:tgtEl>
                                          <p:spTgt spid="18"/>
                                        </p:tgtEl>
                                        <p:attrNameLst>
                                          <p:attrName>ppt_y</p:attrName>
                                        </p:attrNameLst>
                                      </p:cBhvr>
                                      <p:tavLst>
                                        <p:tav tm="0">
                                          <p:val>
                                            <p:strVal val="#ppt_y"/>
                                          </p:val>
                                        </p:tav>
                                        <p:tav tm="100000">
                                          <p:val>
                                            <p:strVal val="#ppt_y"/>
                                          </p:val>
                                        </p:tav>
                                      </p:tavLst>
                                    </p:anim>
                                  </p:childTnLst>
                                </p:cTn>
                              </p:par>
                              <p:par>
                                <p:cTn id="25" presetID="2" presetClass="entr" presetSubtype="2" decel="100000" fill="hold" nodeType="withEffect">
                                  <p:stCondLst>
                                    <p:cond delay="0"/>
                                  </p:stCondLst>
                                  <p:childTnLst>
                                    <p:set>
                                      <p:cBhvr>
                                        <p:cTn id="26" dur="1" fill="hold">
                                          <p:stCondLst>
                                            <p:cond delay="0"/>
                                          </p:stCondLst>
                                        </p:cTn>
                                        <p:tgtEl>
                                          <p:spTgt spid="6"/>
                                        </p:tgtEl>
                                        <p:attrNameLst>
                                          <p:attrName>style.visibility</p:attrName>
                                        </p:attrNameLst>
                                      </p:cBhvr>
                                      <p:to>
                                        <p:strVal val="visible"/>
                                      </p:to>
                                    </p:set>
                                    <p:anim calcmode="lin" valueType="num">
                                      <p:cBhvr additive="base">
                                        <p:cTn id="27" dur="1500" fill="hold"/>
                                        <p:tgtEl>
                                          <p:spTgt spid="6"/>
                                        </p:tgtEl>
                                        <p:attrNameLst>
                                          <p:attrName>ppt_x</p:attrName>
                                        </p:attrNameLst>
                                      </p:cBhvr>
                                      <p:tavLst>
                                        <p:tav tm="0">
                                          <p:val>
                                            <p:strVal val="1+#ppt_w/2"/>
                                          </p:val>
                                        </p:tav>
                                        <p:tav tm="100000">
                                          <p:val>
                                            <p:strVal val="#ppt_x"/>
                                          </p:val>
                                        </p:tav>
                                      </p:tavLst>
                                    </p:anim>
                                    <p:anim calcmode="lin" valueType="num">
                                      <p:cBhvr additive="base">
                                        <p:cTn id="28" dur="1500" fill="hold"/>
                                        <p:tgtEl>
                                          <p:spTgt spid="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gradFill>
          <a:gsLst>
            <a:gs pos="0">
              <a:schemeClr val="accent5">
                <a:lumMod val="50000"/>
              </a:schemeClr>
            </a:gs>
            <a:gs pos="100000">
              <a:srgbClr val="191919"/>
            </a:gs>
          </a:gsLst>
          <a:lin ang="5400000" scaled="1"/>
        </a:gradFill>
        <a:effectLst/>
      </p:bgPr>
    </p:bg>
    <p:spTree>
      <p:nvGrpSpPr>
        <p:cNvPr id="1" name=""/>
        <p:cNvGrpSpPr/>
        <p:nvPr/>
      </p:nvGrpSpPr>
      <p:grpSpPr>
        <a:xfrm>
          <a:off x="0" y="0"/>
          <a:ext cx="0" cy="0"/>
          <a:chOff x="0" y="0"/>
          <a:chExt cx="0" cy="0"/>
        </a:xfrm>
      </p:grpSpPr>
      <p:pic>
        <p:nvPicPr>
          <p:cNvPr id="2" name="Graphic 1">
            <a:extLst>
              <a:ext uri="{FF2B5EF4-FFF2-40B4-BE49-F238E27FC236}">
                <a16:creationId xmlns:a16="http://schemas.microsoft.com/office/drawing/2014/main" id="{4941732B-0DF2-FD1D-E1F2-EBE22C323FC4}"/>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523504" y="1523065"/>
            <a:ext cx="11956937" cy="4949339"/>
          </a:xfrm>
          <a:prstGeom prst="rect">
            <a:avLst/>
          </a:prstGeom>
          <a:effectLst>
            <a:outerShdw blurRad="317500" dist="317500" dir="2700000" algn="l" rotWithShape="0">
              <a:prstClr val="black">
                <a:alpha val="15000"/>
              </a:prstClr>
            </a:outerShdw>
          </a:effectLst>
        </p:spPr>
      </p:pic>
      <p:sp>
        <p:nvSpPr>
          <p:cNvPr id="12" name="What is?">
            <a:extLst>
              <a:ext uri="{FF2B5EF4-FFF2-40B4-BE49-F238E27FC236}">
                <a16:creationId xmlns:a16="http://schemas.microsoft.com/office/drawing/2014/main" id="{D9599360-BEB7-F7B6-0FD1-5F6793B8F18B}"/>
              </a:ext>
            </a:extLst>
          </p:cNvPr>
          <p:cNvSpPr txBox="1"/>
          <p:nvPr/>
        </p:nvSpPr>
        <p:spPr>
          <a:xfrm>
            <a:off x="1896111" y="417577"/>
            <a:ext cx="6993890" cy="707886"/>
          </a:xfrm>
          <a:prstGeom prst="rect">
            <a:avLst/>
          </a:prstGeom>
          <a:noFill/>
          <a:effectLst/>
        </p:spPr>
        <p:txBody>
          <a:bodyPr wrap="square" rtlCol="0">
            <a:spAutoFit/>
          </a:bodyPr>
          <a:lstStyle>
            <a:defPPr>
              <a:defRPr lang="en-US"/>
            </a:defPPr>
            <a:lvl1pPr>
              <a:defRPr sz="4000" cap="all">
                <a:solidFill>
                  <a:schemeClr val="bg2"/>
                </a:solidFill>
                <a:latin typeface="+mj-lt"/>
              </a:defRPr>
            </a:lvl1pPr>
          </a:lstStyle>
          <a:p>
            <a:r>
              <a:rPr lang="en-US" dirty="0">
                <a:solidFill>
                  <a:schemeClr val="tx1">
                    <a:lumMod val="20000"/>
                    <a:lumOff val="80000"/>
                  </a:schemeClr>
                </a:solidFill>
              </a:rPr>
              <a:t>AI Extract</a:t>
            </a:r>
          </a:p>
        </p:txBody>
      </p:sp>
      <p:grpSp>
        <p:nvGrpSpPr>
          <p:cNvPr id="26" name="Group 25">
            <a:extLst>
              <a:ext uri="{FF2B5EF4-FFF2-40B4-BE49-F238E27FC236}">
                <a16:creationId xmlns:a16="http://schemas.microsoft.com/office/drawing/2014/main" id="{010A5947-8A8A-0D22-5B7E-FB4BBB5D3698}"/>
              </a:ext>
            </a:extLst>
          </p:cNvPr>
          <p:cNvGrpSpPr/>
          <p:nvPr/>
        </p:nvGrpSpPr>
        <p:grpSpPr>
          <a:xfrm>
            <a:off x="-617767" y="293967"/>
            <a:ext cx="12285892" cy="958821"/>
            <a:chOff x="-617767" y="293967"/>
            <a:chExt cx="12285892" cy="958821"/>
          </a:xfrm>
        </p:grpSpPr>
        <p:cxnSp>
          <p:nvCxnSpPr>
            <p:cNvPr id="10" name="Straight Connector 9">
              <a:extLst>
                <a:ext uri="{FF2B5EF4-FFF2-40B4-BE49-F238E27FC236}">
                  <a16:creationId xmlns:a16="http://schemas.microsoft.com/office/drawing/2014/main" id="{1C697595-85EA-387A-37B3-89B7396BE585}"/>
                </a:ext>
              </a:extLst>
            </p:cNvPr>
            <p:cNvCxnSpPr>
              <a:cxnSpLocks/>
            </p:cNvCxnSpPr>
            <p:nvPr/>
          </p:nvCxnSpPr>
          <p:spPr>
            <a:xfrm>
              <a:off x="1262743" y="1200155"/>
              <a:ext cx="10405382" cy="0"/>
            </a:xfrm>
            <a:prstGeom prst="line">
              <a:avLst/>
            </a:prstGeom>
            <a:ln w="15875">
              <a:solidFill>
                <a:schemeClr val="bg2">
                  <a:lumMod val="50000"/>
                </a:schemeClr>
              </a:soli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pic>
          <p:nvPicPr>
            <p:cNvPr id="24" name="Graphic 23">
              <a:extLst>
                <a:ext uri="{FF2B5EF4-FFF2-40B4-BE49-F238E27FC236}">
                  <a16:creationId xmlns:a16="http://schemas.microsoft.com/office/drawing/2014/main" id="{EBB16BE6-C74A-E145-4C1C-E1E9E32B3038}"/>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617767" y="293967"/>
              <a:ext cx="2332267" cy="958821"/>
            </a:xfrm>
            <a:prstGeom prst="rect">
              <a:avLst/>
            </a:prstGeom>
            <a:effectLst>
              <a:outerShdw blurRad="317500" dist="317500" dir="2700000" algn="l" rotWithShape="0">
                <a:prstClr val="black">
                  <a:alpha val="15000"/>
                </a:prstClr>
              </a:outerShdw>
            </a:effectLst>
          </p:spPr>
        </p:pic>
      </p:grpSp>
      <p:pic>
        <p:nvPicPr>
          <p:cNvPr id="8" name="Grooper G" descr="Logo, icon&#10;&#10;Description automatically generated">
            <a:extLst>
              <a:ext uri="{FF2B5EF4-FFF2-40B4-BE49-F238E27FC236}">
                <a16:creationId xmlns:a16="http://schemas.microsoft.com/office/drawing/2014/main" id="{2515A8FD-AFB9-FC16-44F3-D1CDACA56FFC}"/>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01650" y="342904"/>
            <a:ext cx="651511" cy="857251"/>
          </a:xfrm>
          <a:prstGeom prst="rect">
            <a:avLst/>
          </a:prstGeom>
          <a:effectLst>
            <a:outerShdw blurRad="63500" dist="63500" dir="2700000" algn="tl" rotWithShape="0">
              <a:prstClr val="black">
                <a:alpha val="25000"/>
              </a:prstClr>
            </a:outerShdw>
          </a:effectLst>
        </p:spPr>
      </p:pic>
      <p:grpSp>
        <p:nvGrpSpPr>
          <p:cNvPr id="29" name="Group 28">
            <a:extLst>
              <a:ext uri="{FF2B5EF4-FFF2-40B4-BE49-F238E27FC236}">
                <a16:creationId xmlns:a16="http://schemas.microsoft.com/office/drawing/2014/main" id="{1A21AB65-F7DA-F87A-AA0A-D833DAAC0D57}"/>
              </a:ext>
            </a:extLst>
          </p:cNvPr>
          <p:cNvGrpSpPr/>
          <p:nvPr/>
        </p:nvGrpSpPr>
        <p:grpSpPr>
          <a:xfrm>
            <a:off x="867213" y="1743041"/>
            <a:ext cx="7175502" cy="4411645"/>
            <a:chOff x="513596" y="1643889"/>
            <a:chExt cx="7175502" cy="4411645"/>
          </a:xfrm>
        </p:grpSpPr>
        <p:grpSp>
          <p:nvGrpSpPr>
            <p:cNvPr id="19" name="Group 18">
              <a:extLst>
                <a:ext uri="{FF2B5EF4-FFF2-40B4-BE49-F238E27FC236}">
                  <a16:creationId xmlns:a16="http://schemas.microsoft.com/office/drawing/2014/main" id="{4663B379-0D9A-F0DF-C414-4C20FC0F446F}"/>
                </a:ext>
              </a:extLst>
            </p:cNvPr>
            <p:cNvGrpSpPr/>
            <p:nvPr/>
          </p:nvGrpSpPr>
          <p:grpSpPr>
            <a:xfrm>
              <a:off x="1641809" y="1643889"/>
              <a:ext cx="4798501" cy="462455"/>
              <a:chOff x="1714500" y="1704407"/>
              <a:chExt cx="7541467" cy="462455"/>
            </a:xfrm>
            <a:effectLst>
              <a:outerShdw blurRad="50800" dist="38100" dir="2700000" algn="tl" rotWithShape="0">
                <a:prstClr val="black">
                  <a:alpha val="40000"/>
                </a:prstClr>
              </a:outerShdw>
            </a:effectLst>
          </p:grpSpPr>
          <p:sp>
            <p:nvSpPr>
              <p:cNvPr id="20" name="TextBox 19">
                <a:extLst>
                  <a:ext uri="{FF2B5EF4-FFF2-40B4-BE49-F238E27FC236}">
                    <a16:creationId xmlns:a16="http://schemas.microsoft.com/office/drawing/2014/main" id="{1BEA39AF-82C9-50AF-23A7-28A5E1A573A1}"/>
                  </a:ext>
                </a:extLst>
              </p:cNvPr>
              <p:cNvSpPr txBox="1"/>
              <p:nvPr userDrawn="1"/>
            </p:nvSpPr>
            <p:spPr>
              <a:xfrm>
                <a:off x="1724412" y="1704407"/>
                <a:ext cx="7505048" cy="461665"/>
              </a:xfrm>
              <a:prstGeom prst="rect">
                <a:avLst/>
              </a:prstGeom>
              <a:noFill/>
              <a:ln w="38100">
                <a:noFill/>
              </a:ln>
              <a:effectLst/>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small" spc="0" normalizeH="0" baseline="0" noProof="0" dirty="0">
                    <a:ln>
                      <a:noFill/>
                    </a:ln>
                    <a:solidFill>
                      <a:schemeClr val="tx1"/>
                    </a:solidFill>
                    <a:effectLst/>
                    <a:uLnTx/>
                    <a:uFillTx/>
                    <a:latin typeface="Roboto Bk" pitchFamily="2" charset="0"/>
                    <a:ea typeface="Roboto Bk" pitchFamily="2" charset="0"/>
                    <a:cs typeface="+mn-cs"/>
                  </a:rPr>
                  <a:t>More Data. Less Work. </a:t>
                </a:r>
              </a:p>
            </p:txBody>
          </p:sp>
          <p:cxnSp>
            <p:nvCxnSpPr>
              <p:cNvPr id="21" name="Straight Connector 20">
                <a:extLst>
                  <a:ext uri="{FF2B5EF4-FFF2-40B4-BE49-F238E27FC236}">
                    <a16:creationId xmlns:a16="http://schemas.microsoft.com/office/drawing/2014/main" id="{B114F742-6668-F534-E7CC-6C1C122A1D6A}"/>
                  </a:ext>
                </a:extLst>
              </p:cNvPr>
              <p:cNvCxnSpPr/>
              <p:nvPr userDrawn="1"/>
            </p:nvCxnSpPr>
            <p:spPr>
              <a:xfrm>
                <a:off x="1714500" y="2166862"/>
                <a:ext cx="7541467" cy="0"/>
              </a:xfrm>
              <a:prstGeom prst="line">
                <a:avLst/>
              </a:prstGeom>
              <a:ln w="15875">
                <a:solidFill>
                  <a:schemeClr val="tx1"/>
                </a:solidFill>
              </a:ln>
              <a:effectLst/>
            </p:spPr>
            <p:style>
              <a:lnRef idx="1">
                <a:schemeClr val="accent1"/>
              </a:lnRef>
              <a:fillRef idx="0">
                <a:schemeClr val="accent1"/>
              </a:fillRef>
              <a:effectRef idx="0">
                <a:schemeClr val="accent1"/>
              </a:effectRef>
              <a:fontRef idx="minor">
                <a:schemeClr val="tx1"/>
              </a:fontRef>
            </p:style>
          </p:cxnSp>
        </p:grpSp>
        <p:sp>
          <p:nvSpPr>
            <p:cNvPr id="22" name="Content Placeholder 2">
              <a:extLst>
                <a:ext uri="{FF2B5EF4-FFF2-40B4-BE49-F238E27FC236}">
                  <a16:creationId xmlns:a16="http://schemas.microsoft.com/office/drawing/2014/main" id="{0202EF6C-99B3-DAC2-0364-EE9D10260DB0}"/>
                </a:ext>
              </a:extLst>
            </p:cNvPr>
            <p:cNvSpPr txBox="1">
              <a:spLocks/>
            </p:cNvSpPr>
            <p:nvPr/>
          </p:nvSpPr>
          <p:spPr>
            <a:xfrm>
              <a:off x="513596" y="2428463"/>
              <a:ext cx="7054927" cy="3600450"/>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000" dirty="0">
                  <a:solidFill>
                    <a:schemeClr val="tx1">
                      <a:lumMod val="20000"/>
                      <a:lumOff val="80000"/>
                    </a:schemeClr>
                  </a:solidFill>
                </a:rPr>
                <a:t>To overcome some of the limitations of Ask AI, we created a new LLM construct:  “</a:t>
              </a:r>
              <a:r>
                <a:rPr lang="en-US" sz="2000" b="1" dirty="0">
                  <a:solidFill>
                    <a:schemeClr val="tx1">
                      <a:lumMod val="20000"/>
                      <a:lumOff val="80000"/>
                    </a:schemeClr>
                  </a:solidFill>
                </a:rPr>
                <a:t>AI Extract</a:t>
              </a:r>
              <a:r>
                <a:rPr lang="en-US" sz="2000" dirty="0">
                  <a:solidFill>
                    <a:schemeClr val="tx1">
                      <a:lumMod val="20000"/>
                      <a:lumOff val="80000"/>
                    </a:schemeClr>
                  </a:solidFill>
                </a:rPr>
                <a:t>”</a:t>
              </a:r>
            </a:p>
          </p:txBody>
        </p:sp>
        <p:sp>
          <p:nvSpPr>
            <p:cNvPr id="25" name="TextBox 24">
              <a:extLst>
                <a:ext uri="{FF2B5EF4-FFF2-40B4-BE49-F238E27FC236}">
                  <a16:creationId xmlns:a16="http://schemas.microsoft.com/office/drawing/2014/main" id="{984D4256-4C94-0E74-9BC2-2F906B3D1FD2}"/>
                </a:ext>
              </a:extLst>
            </p:cNvPr>
            <p:cNvSpPr txBox="1"/>
            <p:nvPr/>
          </p:nvSpPr>
          <p:spPr>
            <a:xfrm>
              <a:off x="513596" y="3244508"/>
              <a:ext cx="7175502" cy="2811026"/>
            </a:xfrm>
            <a:prstGeom prst="rect">
              <a:avLst/>
            </a:prstGeom>
            <a:noFill/>
          </p:spPr>
          <p:txBody>
            <a:bodyPr wrap="square">
              <a:spAutoFit/>
            </a:bodyPr>
            <a:lstStyle/>
            <a:p>
              <a:pPr>
                <a:spcAft>
                  <a:spcPts val="500"/>
                </a:spcAft>
              </a:pPr>
              <a:r>
                <a:rPr lang="en-US" sz="2000" u="sng" dirty="0">
                  <a:solidFill>
                    <a:srgbClr val="36B0A7">
                      <a:lumMod val="20000"/>
                      <a:lumOff val="80000"/>
                    </a:srgbClr>
                  </a:solidFill>
                  <a:latin typeface="Roboto Cn"/>
                </a:rPr>
                <a:t>The Big Idea</a:t>
              </a:r>
              <a:r>
                <a:rPr lang="en-US" sz="2000" dirty="0">
                  <a:solidFill>
                    <a:srgbClr val="36B0A7">
                      <a:lumMod val="20000"/>
                      <a:lumOff val="80000"/>
                    </a:srgbClr>
                  </a:solidFill>
                  <a:latin typeface="Roboto Cn"/>
                </a:rPr>
                <a:t>:  Use an LLM to extract data by simply describing the data to be extracted. </a:t>
              </a:r>
            </a:p>
            <a:p>
              <a:pPr marL="742950" lvl="1" indent="-285750">
                <a:spcAft>
                  <a:spcPts val="500"/>
                </a:spcAft>
                <a:buFont typeface="Arial" panose="020B0604020202020204" pitchFamily="34" charset="0"/>
                <a:buChar char="•"/>
              </a:pPr>
              <a:r>
                <a:rPr lang="en-US" sz="2000" dirty="0">
                  <a:solidFill>
                    <a:srgbClr val="36B0A7">
                      <a:lumMod val="20000"/>
                      <a:lumOff val="80000"/>
                    </a:srgbClr>
                  </a:solidFill>
                  <a:latin typeface="Roboto Cn"/>
                </a:rPr>
                <a:t>Let the Data Model be self-descriptive.  </a:t>
              </a:r>
            </a:p>
            <a:p>
              <a:pPr marL="742950" lvl="1" indent="-285750">
                <a:spcAft>
                  <a:spcPts val="500"/>
                </a:spcAft>
                <a:buFont typeface="Arial" panose="020B0604020202020204" pitchFamily="34" charset="0"/>
                <a:buChar char="•"/>
              </a:pPr>
              <a:r>
                <a:rPr lang="en-US" sz="2000" dirty="0">
                  <a:solidFill>
                    <a:srgbClr val="36B0A7">
                      <a:lumMod val="20000"/>
                      <a:lumOff val="80000"/>
                    </a:srgbClr>
                  </a:solidFill>
                  <a:latin typeface="Roboto Cn"/>
                </a:rPr>
                <a:t>The AI should “know” what to extract based on how Data Elements in the Data Model are </a:t>
              </a:r>
              <a:r>
                <a:rPr lang="en-US" sz="2000" i="1" dirty="0">
                  <a:solidFill>
                    <a:srgbClr val="36B0A7">
                      <a:lumMod val="20000"/>
                      <a:lumOff val="80000"/>
                    </a:srgbClr>
                  </a:solidFill>
                  <a:latin typeface="Roboto Cn"/>
                </a:rPr>
                <a:t>named</a:t>
              </a:r>
              <a:r>
                <a:rPr lang="en-US" sz="2000" dirty="0">
                  <a:solidFill>
                    <a:srgbClr val="36B0A7">
                      <a:lumMod val="20000"/>
                      <a:lumOff val="80000"/>
                    </a:srgbClr>
                  </a:solidFill>
                  <a:latin typeface="Roboto Cn"/>
                </a:rPr>
                <a:t>.</a:t>
              </a:r>
            </a:p>
            <a:p>
              <a:pPr marL="742950" lvl="1" indent="-285750">
                <a:spcAft>
                  <a:spcPts val="500"/>
                </a:spcAft>
                <a:buFont typeface="Arial" panose="020B0604020202020204" pitchFamily="34" charset="0"/>
                <a:buChar char="•"/>
              </a:pPr>
              <a:r>
                <a:rPr lang="en-US" sz="2000" dirty="0">
                  <a:solidFill>
                    <a:srgbClr val="36B0A7">
                      <a:lumMod val="20000"/>
                      <a:lumOff val="80000"/>
                    </a:srgbClr>
                  </a:solidFill>
                  <a:latin typeface="Roboto Cn"/>
                </a:rPr>
                <a:t>Allows Grooper to extract a Data Model with a fraction of the set up.</a:t>
              </a:r>
            </a:p>
            <a:p>
              <a:pPr marL="742950" lvl="1" indent="-285750">
                <a:spcAft>
                  <a:spcPts val="500"/>
                </a:spcAft>
                <a:buFont typeface="Arial" panose="020B0604020202020204" pitchFamily="34" charset="0"/>
                <a:buChar char="•"/>
              </a:pPr>
              <a:r>
                <a:rPr lang="en-US" sz="2000" dirty="0">
                  <a:solidFill>
                    <a:srgbClr val="36B0A7">
                      <a:lumMod val="20000"/>
                      <a:lumOff val="80000"/>
                    </a:srgbClr>
                  </a:solidFill>
                  <a:latin typeface="Roboto Cn"/>
                </a:rPr>
                <a:t>No need for hand-crafted extractors.</a:t>
              </a:r>
            </a:p>
          </p:txBody>
        </p:sp>
      </p:grpSp>
      <p:pic>
        <p:nvPicPr>
          <p:cNvPr id="28" name="Picture 27">
            <a:extLst>
              <a:ext uri="{FF2B5EF4-FFF2-40B4-BE49-F238E27FC236}">
                <a16:creationId xmlns:a16="http://schemas.microsoft.com/office/drawing/2014/main" id="{3E2E526A-92EA-8092-680D-8545C74F3310}"/>
              </a:ext>
            </a:extLst>
          </p:cNvPr>
          <p:cNvPicPr>
            <a:picLocks noChangeAspect="1"/>
          </p:cNvPicPr>
          <p:nvPr/>
        </p:nvPicPr>
        <p:blipFill>
          <a:blip r:embed="rId8"/>
          <a:stretch>
            <a:fillRect/>
          </a:stretch>
        </p:blipFill>
        <p:spPr>
          <a:xfrm>
            <a:off x="8835376" y="1408712"/>
            <a:ext cx="2409825" cy="5133975"/>
          </a:xfrm>
          <a:prstGeom prst="rect">
            <a:avLst/>
          </a:prstGeom>
          <a:ln w="19050">
            <a:solidFill>
              <a:schemeClr val="accent2"/>
            </a:solidFill>
          </a:ln>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28481702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decel="100000" fill="hold" grpId="0" nodeType="with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1500" fill="hold"/>
                                        <p:tgtEl>
                                          <p:spTgt spid="12"/>
                                        </p:tgtEl>
                                        <p:attrNameLst>
                                          <p:attrName>ppt_x</p:attrName>
                                        </p:attrNameLst>
                                      </p:cBhvr>
                                      <p:tavLst>
                                        <p:tav tm="0">
                                          <p:val>
                                            <p:strVal val="1+#ppt_w/2"/>
                                          </p:val>
                                        </p:tav>
                                        <p:tav tm="100000">
                                          <p:val>
                                            <p:strVal val="#ppt_x"/>
                                          </p:val>
                                        </p:tav>
                                      </p:tavLst>
                                    </p:anim>
                                    <p:anim calcmode="lin" valueType="num">
                                      <p:cBhvr additive="base">
                                        <p:cTn id="8" dur="1500" fill="hold"/>
                                        <p:tgtEl>
                                          <p:spTgt spid="12"/>
                                        </p:tgtEl>
                                        <p:attrNameLst>
                                          <p:attrName>ppt_y</p:attrName>
                                        </p:attrNameLst>
                                      </p:cBhvr>
                                      <p:tavLst>
                                        <p:tav tm="0">
                                          <p:val>
                                            <p:strVal val="#ppt_y"/>
                                          </p:val>
                                        </p:tav>
                                        <p:tav tm="100000">
                                          <p:val>
                                            <p:strVal val="#ppt_y"/>
                                          </p:val>
                                        </p:tav>
                                      </p:tavLst>
                                    </p:anim>
                                  </p:childTnLst>
                                </p:cTn>
                              </p:par>
                              <p:par>
                                <p:cTn id="9" presetID="2" presetClass="entr" presetSubtype="2" decel="100000" fill="hold" nodeType="with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1500" fill="hold"/>
                                        <p:tgtEl>
                                          <p:spTgt spid="8"/>
                                        </p:tgtEl>
                                        <p:attrNameLst>
                                          <p:attrName>ppt_x</p:attrName>
                                        </p:attrNameLst>
                                      </p:cBhvr>
                                      <p:tavLst>
                                        <p:tav tm="0">
                                          <p:val>
                                            <p:strVal val="1+#ppt_w/2"/>
                                          </p:val>
                                        </p:tav>
                                        <p:tav tm="100000">
                                          <p:val>
                                            <p:strVal val="#ppt_x"/>
                                          </p:val>
                                        </p:tav>
                                      </p:tavLst>
                                    </p:anim>
                                    <p:anim calcmode="lin" valueType="num">
                                      <p:cBhvr additive="base">
                                        <p:cTn id="12" dur="1500" fill="hold"/>
                                        <p:tgtEl>
                                          <p:spTgt spid="8"/>
                                        </p:tgtEl>
                                        <p:attrNameLst>
                                          <p:attrName>ppt_y</p:attrName>
                                        </p:attrNameLst>
                                      </p:cBhvr>
                                      <p:tavLst>
                                        <p:tav tm="0">
                                          <p:val>
                                            <p:strVal val="#ppt_y"/>
                                          </p:val>
                                        </p:tav>
                                        <p:tav tm="100000">
                                          <p:val>
                                            <p:strVal val="#ppt_y"/>
                                          </p:val>
                                        </p:tav>
                                      </p:tavLst>
                                    </p:anim>
                                  </p:childTnLst>
                                </p:cTn>
                              </p:par>
                              <p:par>
                                <p:cTn id="13" presetID="2" presetClass="entr" presetSubtype="2" decel="100000" fill="hold" nodeType="withEffect">
                                  <p:stCondLst>
                                    <p:cond delay="0"/>
                                  </p:stCondLst>
                                  <p:childTnLst>
                                    <p:set>
                                      <p:cBhvr>
                                        <p:cTn id="14" dur="1" fill="hold">
                                          <p:stCondLst>
                                            <p:cond delay="0"/>
                                          </p:stCondLst>
                                        </p:cTn>
                                        <p:tgtEl>
                                          <p:spTgt spid="26"/>
                                        </p:tgtEl>
                                        <p:attrNameLst>
                                          <p:attrName>style.visibility</p:attrName>
                                        </p:attrNameLst>
                                      </p:cBhvr>
                                      <p:to>
                                        <p:strVal val="visible"/>
                                      </p:to>
                                    </p:set>
                                    <p:anim calcmode="lin" valueType="num">
                                      <p:cBhvr additive="base">
                                        <p:cTn id="15" dur="1500" fill="hold"/>
                                        <p:tgtEl>
                                          <p:spTgt spid="26"/>
                                        </p:tgtEl>
                                        <p:attrNameLst>
                                          <p:attrName>ppt_x</p:attrName>
                                        </p:attrNameLst>
                                      </p:cBhvr>
                                      <p:tavLst>
                                        <p:tav tm="0">
                                          <p:val>
                                            <p:strVal val="1+#ppt_w/2"/>
                                          </p:val>
                                        </p:tav>
                                        <p:tav tm="100000">
                                          <p:val>
                                            <p:strVal val="#ppt_x"/>
                                          </p:val>
                                        </p:tav>
                                      </p:tavLst>
                                    </p:anim>
                                    <p:anim calcmode="lin" valueType="num">
                                      <p:cBhvr additive="base">
                                        <p:cTn id="16" dur="1500" fill="hold"/>
                                        <p:tgtEl>
                                          <p:spTgt spid="26"/>
                                        </p:tgtEl>
                                        <p:attrNameLst>
                                          <p:attrName>ppt_y</p:attrName>
                                        </p:attrNameLst>
                                      </p:cBhvr>
                                      <p:tavLst>
                                        <p:tav tm="0">
                                          <p:val>
                                            <p:strVal val="#ppt_y"/>
                                          </p:val>
                                        </p:tav>
                                        <p:tav tm="100000">
                                          <p:val>
                                            <p:strVal val="#ppt_y"/>
                                          </p:val>
                                        </p:tav>
                                      </p:tavLst>
                                    </p:anim>
                                  </p:childTnLst>
                                </p:cTn>
                              </p:par>
                              <p:par>
                                <p:cTn id="17" presetID="2" presetClass="entr" presetSubtype="2" decel="100000" fill="hold" nodeType="withEffect">
                                  <p:stCondLst>
                                    <p:cond delay="0"/>
                                  </p:stCondLst>
                                  <p:childTnLst>
                                    <p:set>
                                      <p:cBhvr>
                                        <p:cTn id="18" dur="1" fill="hold">
                                          <p:stCondLst>
                                            <p:cond delay="0"/>
                                          </p:stCondLst>
                                        </p:cTn>
                                        <p:tgtEl>
                                          <p:spTgt spid="2"/>
                                        </p:tgtEl>
                                        <p:attrNameLst>
                                          <p:attrName>style.visibility</p:attrName>
                                        </p:attrNameLst>
                                      </p:cBhvr>
                                      <p:to>
                                        <p:strVal val="visible"/>
                                      </p:to>
                                    </p:set>
                                    <p:anim calcmode="lin" valueType="num">
                                      <p:cBhvr additive="base">
                                        <p:cTn id="19" dur="1500" fill="hold"/>
                                        <p:tgtEl>
                                          <p:spTgt spid="2"/>
                                        </p:tgtEl>
                                        <p:attrNameLst>
                                          <p:attrName>ppt_x</p:attrName>
                                        </p:attrNameLst>
                                      </p:cBhvr>
                                      <p:tavLst>
                                        <p:tav tm="0">
                                          <p:val>
                                            <p:strVal val="1+#ppt_w/2"/>
                                          </p:val>
                                        </p:tav>
                                        <p:tav tm="100000">
                                          <p:val>
                                            <p:strVal val="#ppt_x"/>
                                          </p:val>
                                        </p:tav>
                                      </p:tavLst>
                                    </p:anim>
                                    <p:anim calcmode="lin" valueType="num">
                                      <p:cBhvr additive="base">
                                        <p:cTn id="20" dur="1500" fill="hold"/>
                                        <p:tgtEl>
                                          <p:spTgt spid="2"/>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2" decel="100000" fill="hold" nodeType="clickEffect">
                                  <p:stCondLst>
                                    <p:cond delay="500"/>
                                  </p:stCondLst>
                                  <p:childTnLst>
                                    <p:set>
                                      <p:cBhvr>
                                        <p:cTn id="24" dur="1" fill="hold">
                                          <p:stCondLst>
                                            <p:cond delay="0"/>
                                          </p:stCondLst>
                                        </p:cTn>
                                        <p:tgtEl>
                                          <p:spTgt spid="29"/>
                                        </p:tgtEl>
                                        <p:attrNameLst>
                                          <p:attrName>style.visibility</p:attrName>
                                        </p:attrNameLst>
                                      </p:cBhvr>
                                      <p:to>
                                        <p:strVal val="visible"/>
                                      </p:to>
                                    </p:set>
                                    <p:anim calcmode="lin" valueType="num">
                                      <p:cBhvr additive="base">
                                        <p:cTn id="25" dur="1000" fill="hold"/>
                                        <p:tgtEl>
                                          <p:spTgt spid="29"/>
                                        </p:tgtEl>
                                        <p:attrNameLst>
                                          <p:attrName>ppt_x</p:attrName>
                                        </p:attrNameLst>
                                      </p:cBhvr>
                                      <p:tavLst>
                                        <p:tav tm="0">
                                          <p:val>
                                            <p:strVal val="1+#ppt_w/2"/>
                                          </p:val>
                                        </p:tav>
                                        <p:tav tm="100000">
                                          <p:val>
                                            <p:strVal val="#ppt_x"/>
                                          </p:val>
                                        </p:tav>
                                      </p:tavLst>
                                    </p:anim>
                                    <p:anim calcmode="lin" valueType="num">
                                      <p:cBhvr additive="base">
                                        <p:cTn id="26" dur="1000" fill="hold"/>
                                        <p:tgtEl>
                                          <p:spTgt spid="29"/>
                                        </p:tgtEl>
                                        <p:attrNameLst>
                                          <p:attrName>ppt_y</p:attrName>
                                        </p:attrNameLst>
                                      </p:cBhvr>
                                      <p:tavLst>
                                        <p:tav tm="0">
                                          <p:val>
                                            <p:strVal val="#ppt_y"/>
                                          </p:val>
                                        </p:tav>
                                        <p:tav tm="100000">
                                          <p:val>
                                            <p:strVal val="#ppt_y"/>
                                          </p:val>
                                        </p:tav>
                                      </p:tavLst>
                                    </p:anim>
                                  </p:childTnLst>
                                </p:cTn>
                              </p:par>
                              <p:par>
                                <p:cTn id="27" presetID="2" presetClass="entr" presetSubtype="2" decel="100000" fill="hold" nodeType="withEffect">
                                  <p:stCondLst>
                                    <p:cond delay="500"/>
                                  </p:stCondLst>
                                  <p:childTnLst>
                                    <p:set>
                                      <p:cBhvr>
                                        <p:cTn id="28" dur="1" fill="hold">
                                          <p:stCondLst>
                                            <p:cond delay="0"/>
                                          </p:stCondLst>
                                        </p:cTn>
                                        <p:tgtEl>
                                          <p:spTgt spid="28"/>
                                        </p:tgtEl>
                                        <p:attrNameLst>
                                          <p:attrName>style.visibility</p:attrName>
                                        </p:attrNameLst>
                                      </p:cBhvr>
                                      <p:to>
                                        <p:strVal val="visible"/>
                                      </p:to>
                                    </p:set>
                                    <p:anim calcmode="lin" valueType="num">
                                      <p:cBhvr additive="base">
                                        <p:cTn id="29" dur="1000" fill="hold"/>
                                        <p:tgtEl>
                                          <p:spTgt spid="28"/>
                                        </p:tgtEl>
                                        <p:attrNameLst>
                                          <p:attrName>ppt_x</p:attrName>
                                        </p:attrNameLst>
                                      </p:cBhvr>
                                      <p:tavLst>
                                        <p:tav tm="0">
                                          <p:val>
                                            <p:strVal val="1+#ppt_w/2"/>
                                          </p:val>
                                        </p:tav>
                                        <p:tav tm="100000">
                                          <p:val>
                                            <p:strVal val="#ppt_x"/>
                                          </p:val>
                                        </p:tav>
                                      </p:tavLst>
                                    </p:anim>
                                    <p:anim calcmode="lin" valueType="num">
                                      <p:cBhvr additive="base">
                                        <p:cTn id="30" dur="1000" fill="hold"/>
                                        <p:tgtEl>
                                          <p:spTgt spid="2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gradFill>
          <a:gsLst>
            <a:gs pos="0">
              <a:schemeClr val="accent5">
                <a:lumMod val="50000"/>
              </a:schemeClr>
            </a:gs>
            <a:gs pos="100000">
              <a:srgbClr val="191919"/>
            </a:gs>
          </a:gsLst>
          <a:lin ang="5400000" scaled="1"/>
        </a:gradFill>
        <a:effectLst/>
      </p:bgPr>
    </p:bg>
    <p:spTree>
      <p:nvGrpSpPr>
        <p:cNvPr id="1" name=""/>
        <p:cNvGrpSpPr/>
        <p:nvPr/>
      </p:nvGrpSpPr>
      <p:grpSpPr>
        <a:xfrm>
          <a:off x="0" y="0"/>
          <a:ext cx="0" cy="0"/>
          <a:chOff x="0" y="0"/>
          <a:chExt cx="0" cy="0"/>
        </a:xfrm>
      </p:grpSpPr>
      <p:pic>
        <p:nvPicPr>
          <p:cNvPr id="2" name="Graphic 1">
            <a:extLst>
              <a:ext uri="{FF2B5EF4-FFF2-40B4-BE49-F238E27FC236}">
                <a16:creationId xmlns:a16="http://schemas.microsoft.com/office/drawing/2014/main" id="{4941732B-0DF2-FD1D-E1F2-EBE22C323FC4}"/>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523504" y="1523065"/>
            <a:ext cx="11956937" cy="4949339"/>
          </a:xfrm>
          <a:prstGeom prst="rect">
            <a:avLst/>
          </a:prstGeom>
          <a:effectLst>
            <a:outerShdw blurRad="317500" dist="317500" dir="2700000" algn="l" rotWithShape="0">
              <a:prstClr val="black">
                <a:alpha val="15000"/>
              </a:prstClr>
            </a:outerShdw>
          </a:effectLst>
        </p:spPr>
      </p:pic>
      <p:sp>
        <p:nvSpPr>
          <p:cNvPr id="12" name="What is?">
            <a:extLst>
              <a:ext uri="{FF2B5EF4-FFF2-40B4-BE49-F238E27FC236}">
                <a16:creationId xmlns:a16="http://schemas.microsoft.com/office/drawing/2014/main" id="{D9599360-BEB7-F7B6-0FD1-5F6793B8F18B}"/>
              </a:ext>
            </a:extLst>
          </p:cNvPr>
          <p:cNvSpPr txBox="1"/>
          <p:nvPr/>
        </p:nvSpPr>
        <p:spPr>
          <a:xfrm>
            <a:off x="1896111" y="417577"/>
            <a:ext cx="6993890" cy="707886"/>
          </a:xfrm>
          <a:prstGeom prst="rect">
            <a:avLst/>
          </a:prstGeom>
          <a:noFill/>
          <a:effectLst/>
        </p:spPr>
        <p:txBody>
          <a:bodyPr wrap="square" rtlCol="0">
            <a:spAutoFit/>
          </a:bodyPr>
          <a:lstStyle>
            <a:defPPr>
              <a:defRPr lang="en-US"/>
            </a:defPPr>
            <a:lvl1pPr>
              <a:defRPr sz="4000" cap="all">
                <a:solidFill>
                  <a:schemeClr val="bg2"/>
                </a:solidFill>
                <a:latin typeface="+mj-lt"/>
              </a:defRPr>
            </a:lvl1pPr>
          </a:lstStyle>
          <a:p>
            <a:r>
              <a:rPr lang="en-US" dirty="0">
                <a:solidFill>
                  <a:schemeClr val="tx1">
                    <a:lumMod val="20000"/>
                    <a:lumOff val="80000"/>
                  </a:schemeClr>
                </a:solidFill>
              </a:rPr>
              <a:t>AI Extract</a:t>
            </a:r>
          </a:p>
        </p:txBody>
      </p:sp>
      <p:grpSp>
        <p:nvGrpSpPr>
          <p:cNvPr id="26" name="Group 25">
            <a:extLst>
              <a:ext uri="{FF2B5EF4-FFF2-40B4-BE49-F238E27FC236}">
                <a16:creationId xmlns:a16="http://schemas.microsoft.com/office/drawing/2014/main" id="{010A5947-8A8A-0D22-5B7E-FB4BBB5D3698}"/>
              </a:ext>
            </a:extLst>
          </p:cNvPr>
          <p:cNvGrpSpPr/>
          <p:nvPr/>
        </p:nvGrpSpPr>
        <p:grpSpPr>
          <a:xfrm>
            <a:off x="-617767" y="293967"/>
            <a:ext cx="12285892" cy="958821"/>
            <a:chOff x="-617767" y="293967"/>
            <a:chExt cx="12285892" cy="958821"/>
          </a:xfrm>
        </p:grpSpPr>
        <p:cxnSp>
          <p:nvCxnSpPr>
            <p:cNvPr id="10" name="Straight Connector 9">
              <a:extLst>
                <a:ext uri="{FF2B5EF4-FFF2-40B4-BE49-F238E27FC236}">
                  <a16:creationId xmlns:a16="http://schemas.microsoft.com/office/drawing/2014/main" id="{1C697595-85EA-387A-37B3-89B7396BE585}"/>
                </a:ext>
              </a:extLst>
            </p:cNvPr>
            <p:cNvCxnSpPr>
              <a:cxnSpLocks/>
            </p:cNvCxnSpPr>
            <p:nvPr/>
          </p:nvCxnSpPr>
          <p:spPr>
            <a:xfrm>
              <a:off x="1262743" y="1200155"/>
              <a:ext cx="10405382" cy="0"/>
            </a:xfrm>
            <a:prstGeom prst="line">
              <a:avLst/>
            </a:prstGeom>
            <a:ln w="15875">
              <a:solidFill>
                <a:schemeClr val="bg2">
                  <a:lumMod val="50000"/>
                </a:schemeClr>
              </a:soli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pic>
          <p:nvPicPr>
            <p:cNvPr id="24" name="Graphic 23">
              <a:extLst>
                <a:ext uri="{FF2B5EF4-FFF2-40B4-BE49-F238E27FC236}">
                  <a16:creationId xmlns:a16="http://schemas.microsoft.com/office/drawing/2014/main" id="{EBB16BE6-C74A-E145-4C1C-E1E9E32B3038}"/>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617767" y="293967"/>
              <a:ext cx="2332267" cy="958821"/>
            </a:xfrm>
            <a:prstGeom prst="rect">
              <a:avLst/>
            </a:prstGeom>
            <a:effectLst>
              <a:outerShdw blurRad="317500" dist="317500" dir="2700000" algn="l" rotWithShape="0">
                <a:prstClr val="black">
                  <a:alpha val="15000"/>
                </a:prstClr>
              </a:outerShdw>
            </a:effectLst>
          </p:spPr>
        </p:pic>
      </p:grpSp>
      <p:pic>
        <p:nvPicPr>
          <p:cNvPr id="8" name="Grooper G" descr="Logo, icon&#10;&#10;Description automatically generated">
            <a:extLst>
              <a:ext uri="{FF2B5EF4-FFF2-40B4-BE49-F238E27FC236}">
                <a16:creationId xmlns:a16="http://schemas.microsoft.com/office/drawing/2014/main" id="{2515A8FD-AFB9-FC16-44F3-D1CDACA56FFC}"/>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01650" y="342904"/>
            <a:ext cx="651511" cy="857251"/>
          </a:xfrm>
          <a:prstGeom prst="rect">
            <a:avLst/>
          </a:prstGeom>
          <a:effectLst>
            <a:outerShdw blurRad="63500" dist="63500" dir="2700000" algn="tl" rotWithShape="0">
              <a:prstClr val="black">
                <a:alpha val="25000"/>
              </a:prstClr>
            </a:outerShdw>
          </a:effectLst>
        </p:spPr>
      </p:pic>
      <p:sp>
        <p:nvSpPr>
          <p:cNvPr id="3" name="TextBox 2">
            <a:extLst>
              <a:ext uri="{FF2B5EF4-FFF2-40B4-BE49-F238E27FC236}">
                <a16:creationId xmlns:a16="http://schemas.microsoft.com/office/drawing/2014/main" id="{984D4256-4C94-0E74-9BC2-2F906B3D1FD2}"/>
              </a:ext>
            </a:extLst>
          </p:cNvPr>
          <p:cNvSpPr txBox="1"/>
          <p:nvPr/>
        </p:nvSpPr>
        <p:spPr>
          <a:xfrm>
            <a:off x="867213" y="2428035"/>
            <a:ext cx="7175502" cy="4237057"/>
          </a:xfrm>
          <a:prstGeom prst="rect">
            <a:avLst/>
          </a:prstGeom>
          <a:noFill/>
        </p:spPr>
        <p:txBody>
          <a:bodyPr wrap="square">
            <a:spAutoFit/>
          </a:bodyPr>
          <a:lstStyle/>
          <a:p>
            <a:pPr>
              <a:spcAft>
                <a:spcPts val="500"/>
              </a:spcAft>
            </a:pPr>
            <a:r>
              <a:rPr lang="en-US" sz="2000" dirty="0">
                <a:solidFill>
                  <a:srgbClr val="36B0A7">
                    <a:lumMod val="20000"/>
                    <a:lumOff val="80000"/>
                  </a:srgbClr>
                </a:solidFill>
                <a:latin typeface="Roboto Cn"/>
              </a:rPr>
              <a:t>“AI Extract” is the first “Fill Method” in Grooper.</a:t>
            </a:r>
          </a:p>
          <a:p>
            <a:pPr marL="342900" indent="-342900">
              <a:spcAft>
                <a:spcPts val="500"/>
              </a:spcAft>
              <a:buFont typeface="Arial" panose="020B0604020202020204" pitchFamily="34" charset="0"/>
              <a:buChar char="•"/>
            </a:pPr>
            <a:r>
              <a:rPr lang="en-US" sz="2000" dirty="0">
                <a:solidFill>
                  <a:srgbClr val="36B0A7">
                    <a:lumMod val="20000"/>
                    <a:lumOff val="80000"/>
                  </a:srgbClr>
                </a:solidFill>
                <a:latin typeface="Roboto Cn"/>
              </a:rPr>
              <a:t>Fill Methods can be configured on “container” Data Elements </a:t>
            </a:r>
          </a:p>
          <a:p>
            <a:pPr marL="800100" lvl="1" indent="-342900">
              <a:spcAft>
                <a:spcPts val="500"/>
              </a:spcAft>
              <a:buFont typeface="Arial" panose="020B0604020202020204" pitchFamily="34" charset="0"/>
              <a:buChar char="•"/>
            </a:pPr>
            <a:r>
              <a:rPr lang="en-US" dirty="0">
                <a:solidFill>
                  <a:srgbClr val="36B0A7">
                    <a:lumMod val="20000"/>
                    <a:lumOff val="80000"/>
                  </a:srgbClr>
                </a:solidFill>
                <a:latin typeface="Roboto Cn"/>
              </a:rPr>
              <a:t>Data Models, Data Sections and Data Tables</a:t>
            </a:r>
          </a:p>
          <a:p>
            <a:pPr marL="800100" lvl="1" indent="-342900">
              <a:spcAft>
                <a:spcPts val="500"/>
              </a:spcAft>
              <a:buFont typeface="Arial" panose="020B0604020202020204" pitchFamily="34" charset="0"/>
              <a:buChar char="•"/>
            </a:pPr>
            <a:r>
              <a:rPr lang="en-US" dirty="0">
                <a:solidFill>
                  <a:srgbClr val="36B0A7">
                    <a:lumMod val="20000"/>
                    <a:lumOff val="80000"/>
                  </a:srgbClr>
                </a:solidFill>
                <a:latin typeface="Roboto Cn"/>
              </a:rPr>
              <a:t>Be aware:  “AI Extract” currently has no known on a Data Table.</a:t>
            </a:r>
          </a:p>
          <a:p>
            <a:pPr marL="342900" indent="-342900">
              <a:spcAft>
                <a:spcPts val="500"/>
              </a:spcAft>
              <a:buFont typeface="Arial" panose="020B0604020202020204" pitchFamily="34" charset="0"/>
              <a:buChar char="•"/>
            </a:pPr>
            <a:r>
              <a:rPr lang="en-US" sz="2000" dirty="0">
                <a:solidFill>
                  <a:srgbClr val="36B0A7">
                    <a:lumMod val="20000"/>
                    <a:lumOff val="80000"/>
                  </a:srgbClr>
                </a:solidFill>
                <a:latin typeface="Roboto Cn"/>
              </a:rPr>
              <a:t>Fill Methods are secondary extraction operations which populate child Data Elements. They run </a:t>
            </a:r>
            <a:r>
              <a:rPr lang="en-US" sz="2000" i="1" dirty="0">
                <a:solidFill>
                  <a:srgbClr val="36B0A7">
                    <a:lumMod val="20000"/>
                    <a:lumOff val="80000"/>
                  </a:srgbClr>
                </a:solidFill>
                <a:latin typeface="Roboto Cn"/>
              </a:rPr>
              <a:t>after </a:t>
            </a:r>
            <a:r>
              <a:rPr lang="en-US" sz="2000" dirty="0">
                <a:solidFill>
                  <a:srgbClr val="36B0A7">
                    <a:lumMod val="20000"/>
                    <a:lumOff val="80000"/>
                  </a:srgbClr>
                </a:solidFill>
                <a:latin typeface="Roboto Cn"/>
              </a:rPr>
              <a:t>extraction.</a:t>
            </a:r>
          </a:p>
          <a:p>
            <a:pPr marL="342900" indent="-342900">
              <a:spcAft>
                <a:spcPts val="500"/>
              </a:spcAft>
              <a:buFont typeface="Arial" panose="020B0604020202020204" pitchFamily="34" charset="0"/>
              <a:buChar char="•"/>
            </a:pPr>
            <a:r>
              <a:rPr lang="en-US" sz="2000" dirty="0">
                <a:solidFill>
                  <a:srgbClr val="36B0A7">
                    <a:lumMod val="20000"/>
                    <a:lumOff val="80000"/>
                  </a:srgbClr>
                </a:solidFill>
                <a:latin typeface="Roboto Cn"/>
              </a:rPr>
              <a:t>Ex:  A Fill Method is set on a Data Model.</a:t>
            </a:r>
          </a:p>
          <a:p>
            <a:pPr marL="800100" lvl="1" indent="-342900">
              <a:spcAft>
                <a:spcPts val="500"/>
              </a:spcAft>
              <a:buFont typeface="Arial" panose="020B0604020202020204" pitchFamily="34" charset="0"/>
              <a:buChar char="•"/>
            </a:pPr>
            <a:r>
              <a:rPr lang="en-US" i="1" dirty="0">
                <a:solidFill>
                  <a:srgbClr val="36B0A7">
                    <a:lumMod val="20000"/>
                    <a:lumOff val="80000"/>
                  </a:srgbClr>
                </a:solidFill>
                <a:latin typeface="Roboto Cn"/>
              </a:rPr>
              <a:t>First</a:t>
            </a:r>
            <a:r>
              <a:rPr lang="en-US" dirty="0">
                <a:solidFill>
                  <a:srgbClr val="36B0A7">
                    <a:lumMod val="20000"/>
                    <a:lumOff val="80000"/>
                  </a:srgbClr>
                </a:solidFill>
                <a:latin typeface="Roboto Cn"/>
              </a:rPr>
              <a:t>, all its child Data Elements run their configured Value Extractors and Extract Methods.</a:t>
            </a:r>
          </a:p>
          <a:p>
            <a:pPr marL="800100" lvl="1" indent="-342900">
              <a:spcAft>
                <a:spcPts val="500"/>
              </a:spcAft>
              <a:buFont typeface="Arial" panose="020B0604020202020204" pitchFamily="34" charset="0"/>
              <a:buChar char="•"/>
            </a:pPr>
            <a:r>
              <a:rPr lang="en-US" i="1" dirty="0">
                <a:solidFill>
                  <a:srgbClr val="36B0A7">
                    <a:lumMod val="20000"/>
                    <a:lumOff val="80000"/>
                  </a:srgbClr>
                </a:solidFill>
                <a:latin typeface="Roboto Cn"/>
              </a:rPr>
              <a:t>Then</a:t>
            </a:r>
            <a:r>
              <a:rPr lang="en-US" dirty="0">
                <a:solidFill>
                  <a:srgbClr val="36B0A7">
                    <a:lumMod val="20000"/>
                    <a:lumOff val="80000"/>
                  </a:srgbClr>
                </a:solidFill>
                <a:latin typeface="Roboto Cn"/>
              </a:rPr>
              <a:t>, the Fill Methods runs. It can be configured to overwrite extraction results or only fill blank fields. </a:t>
            </a:r>
          </a:p>
          <a:p>
            <a:pPr>
              <a:spcAft>
                <a:spcPts val="500"/>
              </a:spcAft>
            </a:pPr>
            <a:endParaRPr lang="en-US" sz="2000" dirty="0">
              <a:solidFill>
                <a:srgbClr val="36B0A7">
                  <a:lumMod val="20000"/>
                  <a:lumOff val="80000"/>
                </a:srgbClr>
              </a:solidFill>
              <a:latin typeface="Roboto Cn"/>
            </a:endParaRPr>
          </a:p>
        </p:txBody>
      </p:sp>
      <p:grpSp>
        <p:nvGrpSpPr>
          <p:cNvPr id="11" name="Group 10">
            <a:extLst>
              <a:ext uri="{FF2B5EF4-FFF2-40B4-BE49-F238E27FC236}">
                <a16:creationId xmlns:a16="http://schemas.microsoft.com/office/drawing/2014/main" id="{30D6DD47-0D56-999F-3E84-EED3A50F9E5E}"/>
              </a:ext>
            </a:extLst>
          </p:cNvPr>
          <p:cNvGrpSpPr/>
          <p:nvPr/>
        </p:nvGrpSpPr>
        <p:grpSpPr>
          <a:xfrm>
            <a:off x="1853315" y="1743041"/>
            <a:ext cx="5203298" cy="495397"/>
            <a:chOff x="2067834" y="1743041"/>
            <a:chExt cx="5203298" cy="495397"/>
          </a:xfrm>
        </p:grpSpPr>
        <p:sp>
          <p:nvSpPr>
            <p:cNvPr id="6" name="TextBox 5">
              <a:extLst>
                <a:ext uri="{FF2B5EF4-FFF2-40B4-BE49-F238E27FC236}">
                  <a16:creationId xmlns:a16="http://schemas.microsoft.com/office/drawing/2014/main" id="{1BEA39AF-82C9-50AF-23A7-28A5E1A573A1}"/>
                </a:ext>
              </a:extLst>
            </p:cNvPr>
            <p:cNvSpPr txBox="1"/>
            <p:nvPr userDrawn="1"/>
          </p:nvSpPr>
          <p:spPr>
            <a:xfrm>
              <a:off x="2067834" y="1743041"/>
              <a:ext cx="5203298" cy="494551"/>
            </a:xfrm>
            <a:prstGeom prst="rect">
              <a:avLst/>
            </a:prstGeom>
            <a:noFill/>
            <a:ln w="38100">
              <a:noFill/>
            </a:ln>
            <a:effectLst/>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400" cap="small" dirty="0">
                  <a:latin typeface="Roboto Bk" pitchFamily="2" charset="0"/>
                  <a:ea typeface="Roboto Bk" pitchFamily="2" charset="0"/>
                </a:rPr>
                <a:t>AI Extract: The first “Fill Method”</a:t>
              </a:r>
              <a:endParaRPr kumimoji="0" lang="en-US" sz="2400" b="0" i="0" u="none" strike="noStrike" kern="1200" cap="small" spc="0" normalizeH="0" baseline="0" noProof="0" dirty="0">
                <a:ln>
                  <a:noFill/>
                </a:ln>
                <a:solidFill>
                  <a:schemeClr val="tx1"/>
                </a:solidFill>
                <a:effectLst/>
                <a:uLnTx/>
                <a:uFillTx/>
                <a:latin typeface="Roboto Bk" pitchFamily="2" charset="0"/>
                <a:ea typeface="Roboto Bk" pitchFamily="2" charset="0"/>
                <a:cs typeface="+mn-cs"/>
              </a:endParaRPr>
            </a:p>
          </p:txBody>
        </p:sp>
        <p:cxnSp>
          <p:nvCxnSpPr>
            <p:cNvPr id="7" name="Straight Connector 6">
              <a:extLst>
                <a:ext uri="{FF2B5EF4-FFF2-40B4-BE49-F238E27FC236}">
                  <a16:creationId xmlns:a16="http://schemas.microsoft.com/office/drawing/2014/main" id="{B114F742-6668-F534-E7CC-6C1C122A1D6A}"/>
                </a:ext>
              </a:extLst>
            </p:cNvPr>
            <p:cNvCxnSpPr>
              <a:cxnSpLocks/>
            </p:cNvCxnSpPr>
            <p:nvPr/>
          </p:nvCxnSpPr>
          <p:spPr>
            <a:xfrm>
              <a:off x="2102932" y="2238438"/>
              <a:ext cx="5133102" cy="0"/>
            </a:xfrm>
            <a:prstGeom prst="line">
              <a:avLst/>
            </a:prstGeom>
            <a:ln w="15875">
              <a:solidFill>
                <a:schemeClr val="tx1"/>
              </a:solidFill>
            </a:ln>
            <a:effectLst/>
          </p:spPr>
          <p:style>
            <a:lnRef idx="1">
              <a:schemeClr val="accent1"/>
            </a:lnRef>
            <a:fillRef idx="0">
              <a:schemeClr val="accent1"/>
            </a:fillRef>
            <a:effectRef idx="0">
              <a:schemeClr val="accent1"/>
            </a:effectRef>
            <a:fontRef idx="minor">
              <a:schemeClr val="tx1"/>
            </a:fontRef>
          </p:style>
        </p:cxnSp>
      </p:grpSp>
      <p:pic>
        <p:nvPicPr>
          <p:cNvPr id="5" name="Picture 4">
            <a:extLst>
              <a:ext uri="{FF2B5EF4-FFF2-40B4-BE49-F238E27FC236}">
                <a16:creationId xmlns:a16="http://schemas.microsoft.com/office/drawing/2014/main" id="{9390DEF6-43A1-5203-5FD7-8ADA86501272}"/>
              </a:ext>
            </a:extLst>
          </p:cNvPr>
          <p:cNvPicPr>
            <a:picLocks noChangeAspect="1"/>
          </p:cNvPicPr>
          <p:nvPr/>
        </p:nvPicPr>
        <p:blipFill>
          <a:blip r:embed="rId8"/>
          <a:stretch>
            <a:fillRect/>
          </a:stretch>
        </p:blipFill>
        <p:spPr>
          <a:xfrm>
            <a:off x="8042715" y="522933"/>
            <a:ext cx="3827230" cy="3363546"/>
          </a:xfrm>
          <a:prstGeom prst="rect">
            <a:avLst/>
          </a:prstGeom>
          <a:ln w="19050">
            <a:solidFill>
              <a:schemeClr val="accent2"/>
            </a:solidFill>
          </a:ln>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31168852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decel="100000" fill="hold" grpId="0" nodeType="with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1500" fill="hold"/>
                                        <p:tgtEl>
                                          <p:spTgt spid="12"/>
                                        </p:tgtEl>
                                        <p:attrNameLst>
                                          <p:attrName>ppt_x</p:attrName>
                                        </p:attrNameLst>
                                      </p:cBhvr>
                                      <p:tavLst>
                                        <p:tav tm="0">
                                          <p:val>
                                            <p:strVal val="1+#ppt_w/2"/>
                                          </p:val>
                                        </p:tav>
                                        <p:tav tm="100000">
                                          <p:val>
                                            <p:strVal val="#ppt_x"/>
                                          </p:val>
                                        </p:tav>
                                      </p:tavLst>
                                    </p:anim>
                                    <p:anim calcmode="lin" valueType="num">
                                      <p:cBhvr additive="base">
                                        <p:cTn id="8" dur="1500" fill="hold"/>
                                        <p:tgtEl>
                                          <p:spTgt spid="12"/>
                                        </p:tgtEl>
                                        <p:attrNameLst>
                                          <p:attrName>ppt_y</p:attrName>
                                        </p:attrNameLst>
                                      </p:cBhvr>
                                      <p:tavLst>
                                        <p:tav tm="0">
                                          <p:val>
                                            <p:strVal val="#ppt_y"/>
                                          </p:val>
                                        </p:tav>
                                        <p:tav tm="100000">
                                          <p:val>
                                            <p:strVal val="#ppt_y"/>
                                          </p:val>
                                        </p:tav>
                                      </p:tavLst>
                                    </p:anim>
                                  </p:childTnLst>
                                </p:cTn>
                              </p:par>
                              <p:par>
                                <p:cTn id="9" presetID="2" presetClass="entr" presetSubtype="2" decel="100000" fill="hold" nodeType="with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1500" fill="hold"/>
                                        <p:tgtEl>
                                          <p:spTgt spid="8"/>
                                        </p:tgtEl>
                                        <p:attrNameLst>
                                          <p:attrName>ppt_x</p:attrName>
                                        </p:attrNameLst>
                                      </p:cBhvr>
                                      <p:tavLst>
                                        <p:tav tm="0">
                                          <p:val>
                                            <p:strVal val="1+#ppt_w/2"/>
                                          </p:val>
                                        </p:tav>
                                        <p:tav tm="100000">
                                          <p:val>
                                            <p:strVal val="#ppt_x"/>
                                          </p:val>
                                        </p:tav>
                                      </p:tavLst>
                                    </p:anim>
                                    <p:anim calcmode="lin" valueType="num">
                                      <p:cBhvr additive="base">
                                        <p:cTn id="12" dur="1500" fill="hold"/>
                                        <p:tgtEl>
                                          <p:spTgt spid="8"/>
                                        </p:tgtEl>
                                        <p:attrNameLst>
                                          <p:attrName>ppt_y</p:attrName>
                                        </p:attrNameLst>
                                      </p:cBhvr>
                                      <p:tavLst>
                                        <p:tav tm="0">
                                          <p:val>
                                            <p:strVal val="#ppt_y"/>
                                          </p:val>
                                        </p:tav>
                                        <p:tav tm="100000">
                                          <p:val>
                                            <p:strVal val="#ppt_y"/>
                                          </p:val>
                                        </p:tav>
                                      </p:tavLst>
                                    </p:anim>
                                  </p:childTnLst>
                                </p:cTn>
                              </p:par>
                              <p:par>
                                <p:cTn id="13" presetID="2" presetClass="entr" presetSubtype="2" decel="100000" fill="hold" nodeType="withEffect">
                                  <p:stCondLst>
                                    <p:cond delay="0"/>
                                  </p:stCondLst>
                                  <p:childTnLst>
                                    <p:set>
                                      <p:cBhvr>
                                        <p:cTn id="14" dur="1" fill="hold">
                                          <p:stCondLst>
                                            <p:cond delay="0"/>
                                          </p:stCondLst>
                                        </p:cTn>
                                        <p:tgtEl>
                                          <p:spTgt spid="26"/>
                                        </p:tgtEl>
                                        <p:attrNameLst>
                                          <p:attrName>style.visibility</p:attrName>
                                        </p:attrNameLst>
                                      </p:cBhvr>
                                      <p:to>
                                        <p:strVal val="visible"/>
                                      </p:to>
                                    </p:set>
                                    <p:anim calcmode="lin" valueType="num">
                                      <p:cBhvr additive="base">
                                        <p:cTn id="15" dur="1500" fill="hold"/>
                                        <p:tgtEl>
                                          <p:spTgt spid="26"/>
                                        </p:tgtEl>
                                        <p:attrNameLst>
                                          <p:attrName>ppt_x</p:attrName>
                                        </p:attrNameLst>
                                      </p:cBhvr>
                                      <p:tavLst>
                                        <p:tav tm="0">
                                          <p:val>
                                            <p:strVal val="1+#ppt_w/2"/>
                                          </p:val>
                                        </p:tav>
                                        <p:tav tm="100000">
                                          <p:val>
                                            <p:strVal val="#ppt_x"/>
                                          </p:val>
                                        </p:tav>
                                      </p:tavLst>
                                    </p:anim>
                                    <p:anim calcmode="lin" valueType="num">
                                      <p:cBhvr additive="base">
                                        <p:cTn id="16" dur="1500" fill="hold"/>
                                        <p:tgtEl>
                                          <p:spTgt spid="26"/>
                                        </p:tgtEl>
                                        <p:attrNameLst>
                                          <p:attrName>ppt_y</p:attrName>
                                        </p:attrNameLst>
                                      </p:cBhvr>
                                      <p:tavLst>
                                        <p:tav tm="0">
                                          <p:val>
                                            <p:strVal val="#ppt_y"/>
                                          </p:val>
                                        </p:tav>
                                        <p:tav tm="100000">
                                          <p:val>
                                            <p:strVal val="#ppt_y"/>
                                          </p:val>
                                        </p:tav>
                                      </p:tavLst>
                                    </p:anim>
                                  </p:childTnLst>
                                </p:cTn>
                              </p:par>
                              <p:par>
                                <p:cTn id="17" presetID="2" presetClass="entr" presetSubtype="2" decel="100000" fill="hold" nodeType="withEffect">
                                  <p:stCondLst>
                                    <p:cond delay="0"/>
                                  </p:stCondLst>
                                  <p:childTnLst>
                                    <p:set>
                                      <p:cBhvr>
                                        <p:cTn id="18" dur="1" fill="hold">
                                          <p:stCondLst>
                                            <p:cond delay="0"/>
                                          </p:stCondLst>
                                        </p:cTn>
                                        <p:tgtEl>
                                          <p:spTgt spid="2"/>
                                        </p:tgtEl>
                                        <p:attrNameLst>
                                          <p:attrName>style.visibility</p:attrName>
                                        </p:attrNameLst>
                                      </p:cBhvr>
                                      <p:to>
                                        <p:strVal val="visible"/>
                                      </p:to>
                                    </p:set>
                                    <p:anim calcmode="lin" valueType="num">
                                      <p:cBhvr additive="base">
                                        <p:cTn id="19" dur="1500" fill="hold"/>
                                        <p:tgtEl>
                                          <p:spTgt spid="2"/>
                                        </p:tgtEl>
                                        <p:attrNameLst>
                                          <p:attrName>ppt_x</p:attrName>
                                        </p:attrNameLst>
                                      </p:cBhvr>
                                      <p:tavLst>
                                        <p:tav tm="0">
                                          <p:val>
                                            <p:strVal val="1+#ppt_w/2"/>
                                          </p:val>
                                        </p:tav>
                                        <p:tav tm="100000">
                                          <p:val>
                                            <p:strVal val="#ppt_x"/>
                                          </p:val>
                                        </p:tav>
                                      </p:tavLst>
                                    </p:anim>
                                    <p:anim calcmode="lin" valueType="num">
                                      <p:cBhvr additive="base">
                                        <p:cTn id="20" dur="1500" fill="hold"/>
                                        <p:tgtEl>
                                          <p:spTgt spid="2"/>
                                        </p:tgtEl>
                                        <p:attrNameLst>
                                          <p:attrName>ppt_y</p:attrName>
                                        </p:attrNameLst>
                                      </p:cBhvr>
                                      <p:tavLst>
                                        <p:tav tm="0">
                                          <p:val>
                                            <p:strVal val="#ppt_y"/>
                                          </p:val>
                                        </p:tav>
                                        <p:tav tm="100000">
                                          <p:val>
                                            <p:strVal val="#ppt_y"/>
                                          </p:val>
                                        </p:tav>
                                      </p:tavLst>
                                    </p:anim>
                                  </p:childTnLst>
                                </p:cTn>
                              </p:par>
                              <p:par>
                                <p:cTn id="21" presetID="2" presetClass="entr" presetSubtype="2" decel="100000" fill="hold" nodeType="withEffect">
                                  <p:stCondLst>
                                    <p:cond delay="500"/>
                                  </p:stCondLst>
                                  <p:childTnLst>
                                    <p:set>
                                      <p:cBhvr>
                                        <p:cTn id="22" dur="1" fill="hold">
                                          <p:stCondLst>
                                            <p:cond delay="0"/>
                                          </p:stCondLst>
                                        </p:cTn>
                                        <p:tgtEl>
                                          <p:spTgt spid="11"/>
                                        </p:tgtEl>
                                        <p:attrNameLst>
                                          <p:attrName>style.visibility</p:attrName>
                                        </p:attrNameLst>
                                      </p:cBhvr>
                                      <p:to>
                                        <p:strVal val="visible"/>
                                      </p:to>
                                    </p:set>
                                    <p:anim calcmode="lin" valueType="num">
                                      <p:cBhvr additive="base">
                                        <p:cTn id="23" dur="1000" fill="hold"/>
                                        <p:tgtEl>
                                          <p:spTgt spid="11"/>
                                        </p:tgtEl>
                                        <p:attrNameLst>
                                          <p:attrName>ppt_x</p:attrName>
                                        </p:attrNameLst>
                                      </p:cBhvr>
                                      <p:tavLst>
                                        <p:tav tm="0">
                                          <p:val>
                                            <p:strVal val="1+#ppt_w/2"/>
                                          </p:val>
                                        </p:tav>
                                        <p:tav tm="100000">
                                          <p:val>
                                            <p:strVal val="#ppt_x"/>
                                          </p:val>
                                        </p:tav>
                                      </p:tavLst>
                                    </p:anim>
                                    <p:anim calcmode="lin" valueType="num">
                                      <p:cBhvr additive="base">
                                        <p:cTn id="24" dur="1000" fill="hold"/>
                                        <p:tgtEl>
                                          <p:spTgt spid="11"/>
                                        </p:tgtEl>
                                        <p:attrNameLst>
                                          <p:attrName>ppt_y</p:attrName>
                                        </p:attrNameLst>
                                      </p:cBhvr>
                                      <p:tavLst>
                                        <p:tav tm="0">
                                          <p:val>
                                            <p:strVal val="#ppt_y"/>
                                          </p:val>
                                        </p:tav>
                                        <p:tav tm="100000">
                                          <p:val>
                                            <p:strVal val="#ppt_y"/>
                                          </p:val>
                                        </p:tav>
                                      </p:tavLst>
                                    </p:anim>
                                  </p:childTnLst>
                                </p:cTn>
                              </p:par>
                              <p:par>
                                <p:cTn id="25" presetID="2" presetClass="entr" presetSubtype="2" decel="100000" fill="hold" grpId="0" nodeType="withEffect">
                                  <p:stCondLst>
                                    <p:cond delay="500"/>
                                  </p:stCondLst>
                                  <p:childTnLst>
                                    <p:set>
                                      <p:cBhvr>
                                        <p:cTn id="26" dur="1" fill="hold">
                                          <p:stCondLst>
                                            <p:cond delay="0"/>
                                          </p:stCondLst>
                                        </p:cTn>
                                        <p:tgtEl>
                                          <p:spTgt spid="3"/>
                                        </p:tgtEl>
                                        <p:attrNameLst>
                                          <p:attrName>style.visibility</p:attrName>
                                        </p:attrNameLst>
                                      </p:cBhvr>
                                      <p:to>
                                        <p:strVal val="visible"/>
                                      </p:to>
                                    </p:set>
                                    <p:anim calcmode="lin" valueType="num">
                                      <p:cBhvr additive="base">
                                        <p:cTn id="27" dur="1000" fill="hold"/>
                                        <p:tgtEl>
                                          <p:spTgt spid="3"/>
                                        </p:tgtEl>
                                        <p:attrNameLst>
                                          <p:attrName>ppt_x</p:attrName>
                                        </p:attrNameLst>
                                      </p:cBhvr>
                                      <p:tavLst>
                                        <p:tav tm="0">
                                          <p:val>
                                            <p:strVal val="1+#ppt_w/2"/>
                                          </p:val>
                                        </p:tav>
                                        <p:tav tm="100000">
                                          <p:val>
                                            <p:strVal val="#ppt_x"/>
                                          </p:val>
                                        </p:tav>
                                      </p:tavLst>
                                    </p:anim>
                                    <p:anim calcmode="lin" valueType="num">
                                      <p:cBhvr additive="base">
                                        <p:cTn id="28" dur="1000" fill="hold"/>
                                        <p:tgtEl>
                                          <p:spTgt spid="3"/>
                                        </p:tgtEl>
                                        <p:attrNameLst>
                                          <p:attrName>ppt_y</p:attrName>
                                        </p:attrNameLst>
                                      </p:cBhvr>
                                      <p:tavLst>
                                        <p:tav tm="0">
                                          <p:val>
                                            <p:strVal val="#ppt_y"/>
                                          </p:val>
                                        </p:tav>
                                        <p:tav tm="100000">
                                          <p:val>
                                            <p:strVal val="#ppt_y"/>
                                          </p:val>
                                        </p:tav>
                                      </p:tavLst>
                                    </p:anim>
                                  </p:childTnLst>
                                </p:cTn>
                              </p:par>
                              <p:par>
                                <p:cTn id="29" presetID="2" presetClass="entr" presetSubtype="2" decel="100000" fill="hold" nodeType="withEffect">
                                  <p:stCondLst>
                                    <p:cond delay="500"/>
                                  </p:stCondLst>
                                  <p:childTnLst>
                                    <p:set>
                                      <p:cBhvr>
                                        <p:cTn id="30" dur="1" fill="hold">
                                          <p:stCondLst>
                                            <p:cond delay="0"/>
                                          </p:stCondLst>
                                        </p:cTn>
                                        <p:tgtEl>
                                          <p:spTgt spid="5"/>
                                        </p:tgtEl>
                                        <p:attrNameLst>
                                          <p:attrName>style.visibility</p:attrName>
                                        </p:attrNameLst>
                                      </p:cBhvr>
                                      <p:to>
                                        <p:strVal val="visible"/>
                                      </p:to>
                                    </p:set>
                                    <p:anim calcmode="lin" valueType="num">
                                      <p:cBhvr additive="base">
                                        <p:cTn id="31" dur="1000" fill="hold"/>
                                        <p:tgtEl>
                                          <p:spTgt spid="5"/>
                                        </p:tgtEl>
                                        <p:attrNameLst>
                                          <p:attrName>ppt_x</p:attrName>
                                        </p:attrNameLst>
                                      </p:cBhvr>
                                      <p:tavLst>
                                        <p:tav tm="0">
                                          <p:val>
                                            <p:strVal val="1+#ppt_w/2"/>
                                          </p:val>
                                        </p:tav>
                                        <p:tav tm="100000">
                                          <p:val>
                                            <p:strVal val="#ppt_x"/>
                                          </p:val>
                                        </p:tav>
                                      </p:tavLst>
                                    </p:anim>
                                    <p:anim calcmode="lin" valueType="num">
                                      <p:cBhvr additive="base">
                                        <p:cTn id="32" dur="1000" fill="hold"/>
                                        <p:tgtEl>
                                          <p:spTgt spid="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3"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 name="Graphic 34">
            <a:extLst>
              <a:ext uri="{FF2B5EF4-FFF2-40B4-BE49-F238E27FC236}">
                <a16:creationId xmlns:a16="http://schemas.microsoft.com/office/drawing/2014/main" id="{EFC879A8-D5BD-4761-F2E5-B1F1737A1B59}"/>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2502531" y="1723217"/>
            <a:ext cx="13813313" cy="5717750"/>
          </a:xfrm>
          <a:prstGeom prst="rect">
            <a:avLst/>
          </a:prstGeom>
          <a:effectLst>
            <a:outerShdw blurRad="317500" dist="317500" algn="l" rotWithShape="0">
              <a:prstClr val="black">
                <a:alpha val="15000"/>
              </a:prstClr>
            </a:outerShdw>
          </a:effectLst>
        </p:spPr>
      </p:pic>
      <p:pic>
        <p:nvPicPr>
          <p:cNvPr id="25" name="Graphic 24">
            <a:extLst>
              <a:ext uri="{FF2B5EF4-FFF2-40B4-BE49-F238E27FC236}">
                <a16:creationId xmlns:a16="http://schemas.microsoft.com/office/drawing/2014/main" id="{B11A0AE7-185E-5698-0B17-CFF714344335}"/>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3052219" y="-168122"/>
            <a:ext cx="8976769" cy="7235977"/>
          </a:xfrm>
          <a:prstGeom prst="rect">
            <a:avLst/>
          </a:prstGeom>
          <a:effectLst>
            <a:outerShdw blurRad="317500" dist="317500" algn="l" rotWithShape="0">
              <a:prstClr val="black">
                <a:alpha val="15000"/>
              </a:prstClr>
            </a:outerShdw>
          </a:effectLst>
        </p:spPr>
      </p:pic>
      <p:grpSp>
        <p:nvGrpSpPr>
          <p:cNvPr id="104" name="Group 103">
            <a:extLst>
              <a:ext uri="{FF2B5EF4-FFF2-40B4-BE49-F238E27FC236}">
                <a16:creationId xmlns:a16="http://schemas.microsoft.com/office/drawing/2014/main" id="{68A00E5A-1120-A32A-1507-735A0CCD587C}"/>
              </a:ext>
            </a:extLst>
          </p:cNvPr>
          <p:cNvGrpSpPr/>
          <p:nvPr/>
        </p:nvGrpSpPr>
        <p:grpSpPr>
          <a:xfrm>
            <a:off x="-617767" y="293967"/>
            <a:ext cx="12285892" cy="958821"/>
            <a:chOff x="-617767" y="293967"/>
            <a:chExt cx="12285892" cy="958821"/>
          </a:xfrm>
        </p:grpSpPr>
        <p:cxnSp>
          <p:nvCxnSpPr>
            <p:cNvPr id="105" name="Straight Connector 104">
              <a:extLst>
                <a:ext uri="{FF2B5EF4-FFF2-40B4-BE49-F238E27FC236}">
                  <a16:creationId xmlns:a16="http://schemas.microsoft.com/office/drawing/2014/main" id="{BA28F4C3-C669-D22D-3A2E-9F37CCB081C3}"/>
                </a:ext>
              </a:extLst>
            </p:cNvPr>
            <p:cNvCxnSpPr>
              <a:cxnSpLocks/>
            </p:cNvCxnSpPr>
            <p:nvPr/>
          </p:nvCxnSpPr>
          <p:spPr>
            <a:xfrm>
              <a:off x="1262743" y="1200155"/>
              <a:ext cx="10405382" cy="0"/>
            </a:xfrm>
            <a:prstGeom prst="line">
              <a:avLst/>
            </a:prstGeom>
            <a:ln w="15875">
              <a:solidFill>
                <a:schemeClr val="bg2">
                  <a:lumMod val="50000"/>
                </a:schemeClr>
              </a:soli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pic>
          <p:nvPicPr>
            <p:cNvPr id="106" name="Graphic 105">
              <a:extLst>
                <a:ext uri="{FF2B5EF4-FFF2-40B4-BE49-F238E27FC236}">
                  <a16:creationId xmlns:a16="http://schemas.microsoft.com/office/drawing/2014/main" id="{3D02FB06-C2CB-AE3B-E5EB-040579052B63}"/>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617767" y="293967"/>
              <a:ext cx="2332267" cy="958821"/>
            </a:xfrm>
            <a:prstGeom prst="rect">
              <a:avLst/>
            </a:prstGeom>
            <a:effectLst>
              <a:outerShdw blurRad="317500" dist="317500" dir="2700000" algn="l" rotWithShape="0">
                <a:prstClr val="black">
                  <a:alpha val="15000"/>
                </a:prstClr>
              </a:outerShdw>
            </a:effectLst>
          </p:spPr>
        </p:pic>
      </p:grpSp>
      <p:pic>
        <p:nvPicPr>
          <p:cNvPr id="8" name="Grooper G" descr="Logo, icon&#10;&#10;Description automatically generated">
            <a:extLst>
              <a:ext uri="{FF2B5EF4-FFF2-40B4-BE49-F238E27FC236}">
                <a16:creationId xmlns:a16="http://schemas.microsoft.com/office/drawing/2014/main" id="{A65591A4-8223-8A46-8CFF-6ACC18EA53DD}"/>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501650" y="342904"/>
            <a:ext cx="651511" cy="857251"/>
          </a:xfrm>
          <a:prstGeom prst="rect">
            <a:avLst/>
          </a:prstGeom>
          <a:effectLst>
            <a:outerShdw blurRad="63500" dist="63500" dir="2700000" algn="tl" rotWithShape="0">
              <a:prstClr val="black">
                <a:alpha val="25000"/>
              </a:prstClr>
            </a:outerShdw>
          </a:effectLst>
        </p:spPr>
      </p:pic>
      <p:sp>
        <p:nvSpPr>
          <p:cNvPr id="28" name="Shape - Data Chaining" hidden="1">
            <a:extLst>
              <a:ext uri="{FF2B5EF4-FFF2-40B4-BE49-F238E27FC236}">
                <a16:creationId xmlns:a16="http://schemas.microsoft.com/office/drawing/2014/main" id="{48172BA7-A90B-8B5B-78F5-334BFFCEC1E9}"/>
              </a:ext>
            </a:extLst>
          </p:cNvPr>
          <p:cNvSpPr/>
          <p:nvPr/>
        </p:nvSpPr>
        <p:spPr>
          <a:xfrm>
            <a:off x="613705" y="5148563"/>
            <a:ext cx="2812459" cy="958825"/>
          </a:xfrm>
          <a:prstGeom prst="roundRect">
            <a:avLst>
              <a:gd name="adj" fmla="val 37528"/>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cap="small" dirty="0">
              <a:solidFill>
                <a:schemeClr val="bg2"/>
              </a:solidFill>
              <a:latin typeface="Roboto Bk" pitchFamily="2" charset="0"/>
              <a:ea typeface="Roboto Bk" pitchFamily="2" charset="0"/>
            </a:endParaRPr>
          </a:p>
        </p:txBody>
      </p:sp>
      <p:sp>
        <p:nvSpPr>
          <p:cNvPr id="10" name="What is?">
            <a:extLst>
              <a:ext uri="{FF2B5EF4-FFF2-40B4-BE49-F238E27FC236}">
                <a16:creationId xmlns:a16="http://schemas.microsoft.com/office/drawing/2014/main" id="{E6F8B4CF-E43A-2FD6-3EF2-D1829E674484}"/>
              </a:ext>
            </a:extLst>
          </p:cNvPr>
          <p:cNvSpPr txBox="1"/>
          <p:nvPr/>
        </p:nvSpPr>
        <p:spPr>
          <a:xfrm>
            <a:off x="1896110" y="417577"/>
            <a:ext cx="9073825" cy="707886"/>
          </a:xfrm>
          <a:prstGeom prst="rect">
            <a:avLst/>
          </a:prstGeom>
          <a:noFill/>
          <a:effectLst/>
        </p:spPr>
        <p:txBody>
          <a:bodyPr wrap="square" rtlCol="0">
            <a:spAutoFit/>
          </a:bodyPr>
          <a:lstStyle>
            <a:defPPr>
              <a:defRPr lang="en-US"/>
            </a:defPPr>
            <a:lvl1pPr>
              <a:defRPr sz="4000" cap="all">
                <a:solidFill>
                  <a:schemeClr val="bg2"/>
                </a:solidFill>
                <a:latin typeface="+mj-lt"/>
              </a:defRPr>
            </a:lvl1pPr>
          </a:lstStyle>
          <a:p>
            <a:r>
              <a:rPr lang="en-US" dirty="0">
                <a:solidFill>
                  <a:schemeClr val="tx1">
                    <a:lumMod val="20000"/>
                    <a:lumOff val="80000"/>
                  </a:schemeClr>
                </a:solidFill>
              </a:rPr>
              <a:t>New and Improved Functionality</a:t>
            </a:r>
          </a:p>
        </p:txBody>
      </p:sp>
      <p:grpSp>
        <p:nvGrpSpPr>
          <p:cNvPr id="66" name="Group 65">
            <a:extLst>
              <a:ext uri="{FF2B5EF4-FFF2-40B4-BE49-F238E27FC236}">
                <a16:creationId xmlns:a16="http://schemas.microsoft.com/office/drawing/2014/main" id="{143832C6-00B3-598C-E0F6-A9A13F7D1097}"/>
              </a:ext>
            </a:extLst>
          </p:cNvPr>
          <p:cNvGrpSpPr/>
          <p:nvPr/>
        </p:nvGrpSpPr>
        <p:grpSpPr>
          <a:xfrm>
            <a:off x="-251592" y="1616392"/>
            <a:ext cx="6172200" cy="457200"/>
            <a:chOff x="-247650" y="1711162"/>
            <a:chExt cx="6172200" cy="457200"/>
          </a:xfrm>
          <a:solidFill>
            <a:schemeClr val="accent6">
              <a:lumMod val="50000"/>
            </a:schemeClr>
          </a:solidFill>
        </p:grpSpPr>
        <p:pic>
          <p:nvPicPr>
            <p:cNvPr id="65" name="Graphic 64">
              <a:extLst>
                <a:ext uri="{FF2B5EF4-FFF2-40B4-BE49-F238E27FC236}">
                  <a16:creationId xmlns:a16="http://schemas.microsoft.com/office/drawing/2014/main" id="{BF2CC2CE-0D78-35B8-005B-B85A35F6D0B2}"/>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247650" y="1711162"/>
              <a:ext cx="6172200" cy="457200"/>
            </a:xfrm>
            <a:prstGeom prst="rect">
              <a:avLst/>
            </a:prstGeom>
            <a:effectLst>
              <a:outerShdw blurRad="127000" dist="127000" dir="2700000" algn="tl" rotWithShape="0">
                <a:prstClr val="black">
                  <a:alpha val="15000"/>
                </a:prstClr>
              </a:outerShdw>
            </a:effectLst>
          </p:spPr>
        </p:pic>
        <p:sp>
          <p:nvSpPr>
            <p:cNvPr id="63" name="TextBox 62">
              <a:extLst>
                <a:ext uri="{FF2B5EF4-FFF2-40B4-BE49-F238E27FC236}">
                  <a16:creationId xmlns:a16="http://schemas.microsoft.com/office/drawing/2014/main" id="{B045BCE5-3F2F-DA2B-F768-BEF539B4754E}"/>
                </a:ext>
              </a:extLst>
            </p:cNvPr>
            <p:cNvSpPr txBox="1"/>
            <p:nvPr/>
          </p:nvSpPr>
          <p:spPr>
            <a:xfrm>
              <a:off x="216536" y="1733477"/>
              <a:ext cx="4239350" cy="400110"/>
            </a:xfrm>
            <a:prstGeom prst="rect">
              <a:avLst/>
            </a:prstGeom>
            <a:grpFill/>
          </p:spPr>
          <p:txBody>
            <a:bodyPr wrap="square">
              <a:spAutoFit/>
            </a:bodyPr>
            <a:lstStyle/>
            <a:p>
              <a:r>
                <a:rPr lang="en-US" sz="2000" cap="small" dirty="0">
                  <a:solidFill>
                    <a:schemeClr val="accent2"/>
                  </a:solidFill>
                  <a:latin typeface="Roboto Bk" pitchFamily="2" charset="0"/>
                  <a:ea typeface="Roboto Bk" pitchFamily="2" charset="0"/>
                </a:rPr>
                <a:t>Committed to web development</a:t>
              </a:r>
              <a:endParaRPr lang="en-US" sz="2000" dirty="0">
                <a:solidFill>
                  <a:schemeClr val="accent2"/>
                </a:solidFill>
              </a:endParaRPr>
            </a:p>
          </p:txBody>
        </p:sp>
      </p:grpSp>
      <p:grpSp>
        <p:nvGrpSpPr>
          <p:cNvPr id="80" name="Group 79">
            <a:extLst>
              <a:ext uri="{FF2B5EF4-FFF2-40B4-BE49-F238E27FC236}">
                <a16:creationId xmlns:a16="http://schemas.microsoft.com/office/drawing/2014/main" id="{070CDA75-74C6-D6FE-E058-732B58203ACB}"/>
              </a:ext>
            </a:extLst>
          </p:cNvPr>
          <p:cNvGrpSpPr/>
          <p:nvPr/>
        </p:nvGrpSpPr>
        <p:grpSpPr>
          <a:xfrm>
            <a:off x="-648312" y="3345038"/>
            <a:ext cx="6172200" cy="457200"/>
            <a:chOff x="-247650" y="1711162"/>
            <a:chExt cx="6172200" cy="457200"/>
          </a:xfrm>
          <a:solidFill>
            <a:schemeClr val="accent6">
              <a:lumMod val="50000"/>
            </a:schemeClr>
          </a:solidFill>
        </p:grpSpPr>
        <p:pic>
          <p:nvPicPr>
            <p:cNvPr id="81" name="Graphic 80">
              <a:extLst>
                <a:ext uri="{FF2B5EF4-FFF2-40B4-BE49-F238E27FC236}">
                  <a16:creationId xmlns:a16="http://schemas.microsoft.com/office/drawing/2014/main" id="{0B2C0810-3524-8339-54DB-EEEE990E6DD4}"/>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247650" y="1711162"/>
              <a:ext cx="6172200" cy="457200"/>
            </a:xfrm>
            <a:prstGeom prst="rect">
              <a:avLst/>
            </a:prstGeom>
            <a:effectLst>
              <a:outerShdw blurRad="127000" dist="127000" dir="2700000" algn="tl" rotWithShape="0">
                <a:prstClr val="black">
                  <a:alpha val="15000"/>
                </a:prstClr>
              </a:outerShdw>
            </a:effectLst>
          </p:spPr>
        </p:pic>
        <p:sp>
          <p:nvSpPr>
            <p:cNvPr id="82" name="TextBox 81">
              <a:extLst>
                <a:ext uri="{FF2B5EF4-FFF2-40B4-BE49-F238E27FC236}">
                  <a16:creationId xmlns:a16="http://schemas.microsoft.com/office/drawing/2014/main" id="{69A7099C-96E6-B645-AB94-EFD26154B675}"/>
                </a:ext>
              </a:extLst>
            </p:cNvPr>
            <p:cNvSpPr txBox="1"/>
            <p:nvPr/>
          </p:nvSpPr>
          <p:spPr>
            <a:xfrm>
              <a:off x="613060" y="1733477"/>
              <a:ext cx="3183946" cy="400110"/>
            </a:xfrm>
            <a:prstGeom prst="rect">
              <a:avLst/>
            </a:prstGeom>
            <a:grpFill/>
          </p:spPr>
          <p:txBody>
            <a:bodyPr wrap="square">
              <a:spAutoFit/>
            </a:bodyPr>
            <a:lstStyle/>
            <a:p>
              <a:r>
                <a:rPr lang="en-US" sz="2000" cap="small" dirty="0">
                  <a:solidFill>
                    <a:schemeClr val="accent2"/>
                  </a:solidFill>
                  <a:latin typeface="Roboto Bk" pitchFamily="2" charset="0"/>
                  <a:ea typeface="Roboto Bk" pitchFamily="2" charset="0"/>
                </a:rPr>
                <a:t>LLM Integrations</a:t>
              </a:r>
              <a:endParaRPr lang="en-US" sz="2000" dirty="0">
                <a:solidFill>
                  <a:schemeClr val="accent2"/>
                </a:solidFill>
              </a:endParaRPr>
            </a:p>
          </p:txBody>
        </p:sp>
      </p:grpSp>
      <p:grpSp>
        <p:nvGrpSpPr>
          <p:cNvPr id="100" name="Group 99">
            <a:extLst>
              <a:ext uri="{FF2B5EF4-FFF2-40B4-BE49-F238E27FC236}">
                <a16:creationId xmlns:a16="http://schemas.microsoft.com/office/drawing/2014/main" id="{257B170D-DAE7-5E21-C2C8-33F4526FAA98}"/>
              </a:ext>
            </a:extLst>
          </p:cNvPr>
          <p:cNvGrpSpPr/>
          <p:nvPr/>
        </p:nvGrpSpPr>
        <p:grpSpPr>
          <a:xfrm>
            <a:off x="-1146667" y="5040955"/>
            <a:ext cx="6172200" cy="457200"/>
            <a:chOff x="-1213649" y="5827941"/>
            <a:chExt cx="6172200" cy="457200"/>
          </a:xfrm>
        </p:grpSpPr>
        <p:pic>
          <p:nvPicPr>
            <p:cNvPr id="83" name="Graphic 82">
              <a:extLst>
                <a:ext uri="{FF2B5EF4-FFF2-40B4-BE49-F238E27FC236}">
                  <a16:creationId xmlns:a16="http://schemas.microsoft.com/office/drawing/2014/main" id="{BC794154-809F-E3FC-D971-2EC7941AB87E}"/>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1213649" y="5827941"/>
              <a:ext cx="6172200" cy="457200"/>
            </a:xfrm>
            <a:prstGeom prst="rect">
              <a:avLst/>
            </a:prstGeom>
            <a:effectLst>
              <a:outerShdw blurRad="127000" dist="127000" dir="2700000" algn="tl" rotWithShape="0">
                <a:prstClr val="black">
                  <a:alpha val="15000"/>
                </a:prstClr>
              </a:outerShdw>
            </a:effectLst>
          </p:spPr>
        </p:pic>
        <p:sp>
          <p:nvSpPr>
            <p:cNvPr id="84" name="TextBox 83">
              <a:extLst>
                <a:ext uri="{FF2B5EF4-FFF2-40B4-BE49-F238E27FC236}">
                  <a16:creationId xmlns:a16="http://schemas.microsoft.com/office/drawing/2014/main" id="{48679A3B-9137-175D-69D3-8749619E469C}"/>
                </a:ext>
              </a:extLst>
            </p:cNvPr>
            <p:cNvSpPr txBox="1"/>
            <p:nvPr/>
          </p:nvSpPr>
          <p:spPr>
            <a:xfrm>
              <a:off x="194103" y="5850256"/>
              <a:ext cx="4261783" cy="400110"/>
            </a:xfrm>
            <a:prstGeom prst="rect">
              <a:avLst/>
            </a:prstGeom>
            <a:solidFill>
              <a:schemeClr val="accent6">
                <a:lumMod val="50000"/>
              </a:schemeClr>
            </a:solidFill>
          </p:spPr>
          <p:txBody>
            <a:bodyPr wrap="square">
              <a:spAutoFit/>
            </a:bodyPr>
            <a:lstStyle/>
            <a:p>
              <a:r>
                <a:rPr lang="en-US" sz="2000" cap="small" dirty="0">
                  <a:solidFill>
                    <a:schemeClr val="accent2"/>
                  </a:solidFill>
                  <a:latin typeface="Roboto Bk" pitchFamily="2" charset="0"/>
                  <a:ea typeface="Roboto Bk" pitchFamily="2" charset="0"/>
                </a:rPr>
                <a:t>Document search and retrieval</a:t>
              </a:r>
              <a:endParaRPr lang="en-US" sz="2000" dirty="0">
                <a:solidFill>
                  <a:schemeClr val="accent2"/>
                </a:solidFill>
              </a:endParaRPr>
            </a:p>
          </p:txBody>
        </p:sp>
      </p:grpSp>
      <p:sp>
        <p:nvSpPr>
          <p:cNvPr id="85" name="Data Context">
            <a:extLst>
              <a:ext uri="{FF2B5EF4-FFF2-40B4-BE49-F238E27FC236}">
                <a16:creationId xmlns:a16="http://schemas.microsoft.com/office/drawing/2014/main" id="{B9C7D96D-B4E2-7ECD-B91C-244B3435D3DC}"/>
              </a:ext>
            </a:extLst>
          </p:cNvPr>
          <p:cNvSpPr/>
          <p:nvPr/>
        </p:nvSpPr>
        <p:spPr>
          <a:xfrm>
            <a:off x="595709" y="2293368"/>
            <a:ext cx="2194560" cy="548640"/>
          </a:xfrm>
          <a:prstGeom prst="roundRect">
            <a:avLst>
              <a:gd name="adj" fmla="val 37528"/>
            </a:avLst>
          </a:prstGeom>
          <a:solidFill>
            <a:schemeClr val="accent6">
              <a:lumMod val="50000"/>
            </a:schemeClr>
          </a:solidFill>
          <a:ln>
            <a:noFill/>
          </a:ln>
          <a:effectLst>
            <a:outerShdw blurRad="127000" dist="127000" dir="2700000" algn="tl"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cap="small" dirty="0">
                <a:solidFill>
                  <a:schemeClr val="tx1">
                    <a:lumMod val="20000"/>
                    <a:lumOff val="80000"/>
                  </a:schemeClr>
                </a:solidFill>
                <a:latin typeface="Roboto Bk" pitchFamily="2" charset="0"/>
                <a:ea typeface="Roboto Bk" pitchFamily="2" charset="0"/>
              </a:rPr>
              <a:t>WINDOWS CLIENT REMOVAL</a:t>
            </a:r>
          </a:p>
        </p:txBody>
      </p:sp>
      <p:sp>
        <p:nvSpPr>
          <p:cNvPr id="86" name="Data Context">
            <a:extLst>
              <a:ext uri="{FF2B5EF4-FFF2-40B4-BE49-F238E27FC236}">
                <a16:creationId xmlns:a16="http://schemas.microsoft.com/office/drawing/2014/main" id="{E7B39AF0-DE8C-8D8B-2281-48A01B92BF6E}"/>
              </a:ext>
            </a:extLst>
          </p:cNvPr>
          <p:cNvSpPr/>
          <p:nvPr/>
        </p:nvSpPr>
        <p:spPr>
          <a:xfrm>
            <a:off x="3556681" y="2293368"/>
            <a:ext cx="2194560" cy="548640"/>
          </a:xfrm>
          <a:prstGeom prst="roundRect">
            <a:avLst>
              <a:gd name="adj" fmla="val 37528"/>
            </a:avLst>
          </a:prstGeom>
          <a:solidFill>
            <a:schemeClr val="accent6">
              <a:lumMod val="50000"/>
            </a:schemeClr>
          </a:solidFill>
          <a:ln>
            <a:noFill/>
          </a:ln>
          <a:effectLst>
            <a:outerShdw blurRad="127000" dist="127000" dir="2700000" algn="tl"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cap="small" dirty="0">
                <a:solidFill>
                  <a:schemeClr val="tx1">
                    <a:lumMod val="20000"/>
                    <a:lumOff val="80000"/>
                  </a:schemeClr>
                </a:solidFill>
                <a:latin typeface="Roboto Bk" pitchFamily="2" charset="0"/>
                <a:ea typeface="Roboto Bk" pitchFamily="2" charset="0"/>
              </a:rPr>
              <a:t>GROOPER COMMAND CONSOLE</a:t>
            </a:r>
          </a:p>
        </p:txBody>
      </p:sp>
      <p:sp>
        <p:nvSpPr>
          <p:cNvPr id="91" name="Data Context">
            <a:extLst>
              <a:ext uri="{FF2B5EF4-FFF2-40B4-BE49-F238E27FC236}">
                <a16:creationId xmlns:a16="http://schemas.microsoft.com/office/drawing/2014/main" id="{9A4B5FAD-5A99-7C03-587A-1D7FD69EC4F8}"/>
              </a:ext>
            </a:extLst>
          </p:cNvPr>
          <p:cNvSpPr/>
          <p:nvPr/>
        </p:nvSpPr>
        <p:spPr>
          <a:xfrm>
            <a:off x="6548038" y="4070031"/>
            <a:ext cx="2194560" cy="548640"/>
          </a:xfrm>
          <a:prstGeom prst="roundRect">
            <a:avLst>
              <a:gd name="adj" fmla="val 37528"/>
            </a:avLst>
          </a:prstGeom>
          <a:solidFill>
            <a:schemeClr val="accent6">
              <a:lumMod val="50000"/>
            </a:schemeClr>
          </a:solidFill>
          <a:ln>
            <a:noFill/>
          </a:ln>
          <a:effectLst>
            <a:outerShdw blurRad="127000" dist="127000" dir="2700000" algn="tl"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cap="small" dirty="0">
                <a:solidFill>
                  <a:schemeClr val="tx1">
                    <a:lumMod val="20000"/>
                    <a:lumOff val="80000"/>
                  </a:schemeClr>
                </a:solidFill>
                <a:latin typeface="Roboto Bk" pitchFamily="2" charset="0"/>
                <a:ea typeface="Roboto Bk" pitchFamily="2" charset="0"/>
              </a:rPr>
              <a:t>AI ANALYSTS &amp;</a:t>
            </a:r>
          </a:p>
          <a:p>
            <a:pPr algn="ctr"/>
            <a:r>
              <a:rPr lang="en-US" sz="1400" cap="small" dirty="0">
                <a:solidFill>
                  <a:schemeClr val="tx1">
                    <a:lumMod val="20000"/>
                    <a:lumOff val="80000"/>
                  </a:schemeClr>
                </a:solidFill>
                <a:latin typeface="Roboto Bk" pitchFamily="2" charset="0"/>
                <a:ea typeface="Roboto Bk" pitchFamily="2" charset="0"/>
              </a:rPr>
              <a:t>DOCUMENT CHAT</a:t>
            </a:r>
          </a:p>
        </p:txBody>
      </p:sp>
      <p:sp>
        <p:nvSpPr>
          <p:cNvPr id="94" name="Data Context">
            <a:extLst>
              <a:ext uri="{FF2B5EF4-FFF2-40B4-BE49-F238E27FC236}">
                <a16:creationId xmlns:a16="http://schemas.microsoft.com/office/drawing/2014/main" id="{04606C5B-52EC-C481-4050-C6BA7C5E6151}"/>
              </a:ext>
            </a:extLst>
          </p:cNvPr>
          <p:cNvSpPr/>
          <p:nvPr/>
        </p:nvSpPr>
        <p:spPr>
          <a:xfrm>
            <a:off x="595709" y="4073931"/>
            <a:ext cx="2194560" cy="548640"/>
          </a:xfrm>
          <a:prstGeom prst="roundRect">
            <a:avLst>
              <a:gd name="adj" fmla="val 37528"/>
            </a:avLst>
          </a:prstGeom>
          <a:solidFill>
            <a:schemeClr val="accent6">
              <a:lumMod val="50000"/>
            </a:schemeClr>
          </a:solidFill>
          <a:ln>
            <a:noFill/>
          </a:ln>
          <a:effectLst>
            <a:outerShdw blurRad="127000" dist="127000" dir="2700000" algn="tl"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cap="small" dirty="0">
                <a:solidFill>
                  <a:schemeClr val="tx1">
                    <a:lumMod val="20000"/>
                    <a:lumOff val="80000"/>
                  </a:schemeClr>
                </a:solidFill>
                <a:latin typeface="Roboto Bk" pitchFamily="2" charset="0"/>
                <a:ea typeface="Roboto Bk" pitchFamily="2" charset="0"/>
              </a:rPr>
              <a:t>AI EXTRACT</a:t>
            </a:r>
          </a:p>
        </p:txBody>
      </p:sp>
      <p:sp>
        <p:nvSpPr>
          <p:cNvPr id="95" name="Data Context">
            <a:extLst>
              <a:ext uri="{FF2B5EF4-FFF2-40B4-BE49-F238E27FC236}">
                <a16:creationId xmlns:a16="http://schemas.microsoft.com/office/drawing/2014/main" id="{8624092B-6020-1A77-DDFB-AE6270858CCA}"/>
              </a:ext>
            </a:extLst>
          </p:cNvPr>
          <p:cNvSpPr/>
          <p:nvPr/>
        </p:nvSpPr>
        <p:spPr>
          <a:xfrm>
            <a:off x="3552113" y="4073758"/>
            <a:ext cx="2194560" cy="548640"/>
          </a:xfrm>
          <a:prstGeom prst="roundRect">
            <a:avLst>
              <a:gd name="adj" fmla="val 37528"/>
            </a:avLst>
          </a:prstGeom>
          <a:solidFill>
            <a:schemeClr val="accent6">
              <a:lumMod val="50000"/>
            </a:schemeClr>
          </a:solidFill>
          <a:ln>
            <a:noFill/>
          </a:ln>
          <a:effectLst>
            <a:outerShdw blurRad="127000" dist="127000" dir="2700000" algn="tl"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cap="small" dirty="0">
                <a:solidFill>
                  <a:schemeClr val="tx1">
                    <a:lumMod val="20000"/>
                    <a:lumOff val="80000"/>
                  </a:schemeClr>
                </a:solidFill>
                <a:latin typeface="Roboto Bk" pitchFamily="2" charset="0"/>
                <a:ea typeface="Roboto Bk" pitchFamily="2" charset="0"/>
              </a:rPr>
              <a:t>CLAUSE DETECTION</a:t>
            </a:r>
          </a:p>
        </p:txBody>
      </p:sp>
      <p:sp>
        <p:nvSpPr>
          <p:cNvPr id="101" name="Data Context">
            <a:extLst>
              <a:ext uri="{FF2B5EF4-FFF2-40B4-BE49-F238E27FC236}">
                <a16:creationId xmlns:a16="http://schemas.microsoft.com/office/drawing/2014/main" id="{AF3A8974-77B5-3227-068F-CA1363663271}"/>
              </a:ext>
            </a:extLst>
          </p:cNvPr>
          <p:cNvSpPr/>
          <p:nvPr/>
        </p:nvSpPr>
        <p:spPr>
          <a:xfrm>
            <a:off x="595709" y="5830281"/>
            <a:ext cx="2194560" cy="548640"/>
          </a:xfrm>
          <a:prstGeom prst="roundRect">
            <a:avLst>
              <a:gd name="adj" fmla="val 37528"/>
            </a:avLst>
          </a:prstGeom>
          <a:solidFill>
            <a:schemeClr val="accent6">
              <a:lumMod val="50000"/>
            </a:schemeClr>
          </a:solidFill>
          <a:ln>
            <a:noFill/>
          </a:ln>
          <a:effectLst>
            <a:outerShdw blurRad="127000" dist="127000" dir="2700000" algn="tl"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cap="small" dirty="0">
                <a:solidFill>
                  <a:schemeClr val="tx1">
                    <a:lumMod val="20000"/>
                    <a:lumOff val="80000"/>
                  </a:schemeClr>
                </a:solidFill>
                <a:latin typeface="Roboto Bk" pitchFamily="2" charset="0"/>
                <a:ea typeface="Roboto Bk" pitchFamily="2" charset="0"/>
              </a:rPr>
              <a:t>AI SEARCH INTEGRATION</a:t>
            </a:r>
          </a:p>
        </p:txBody>
      </p:sp>
      <p:sp>
        <p:nvSpPr>
          <p:cNvPr id="102" name="Data Context">
            <a:extLst>
              <a:ext uri="{FF2B5EF4-FFF2-40B4-BE49-F238E27FC236}">
                <a16:creationId xmlns:a16="http://schemas.microsoft.com/office/drawing/2014/main" id="{D99308B1-1E36-0072-748B-E96929E594DB}"/>
              </a:ext>
            </a:extLst>
          </p:cNvPr>
          <p:cNvSpPr/>
          <p:nvPr/>
        </p:nvSpPr>
        <p:spPr>
          <a:xfrm>
            <a:off x="3556681" y="5830280"/>
            <a:ext cx="2194560" cy="548640"/>
          </a:xfrm>
          <a:prstGeom prst="roundRect">
            <a:avLst>
              <a:gd name="adj" fmla="val 37528"/>
            </a:avLst>
          </a:prstGeom>
          <a:solidFill>
            <a:schemeClr val="accent6">
              <a:lumMod val="50000"/>
            </a:schemeClr>
          </a:solidFill>
          <a:ln>
            <a:noFill/>
          </a:ln>
          <a:effectLst>
            <a:outerShdw blurRad="127000" dist="127000" dir="2700000" algn="tl"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cap="small" dirty="0">
                <a:solidFill>
                  <a:schemeClr val="tx1">
                    <a:lumMod val="20000"/>
                    <a:lumOff val="80000"/>
                  </a:schemeClr>
                </a:solidFill>
                <a:latin typeface="Roboto Bk" pitchFamily="2" charset="0"/>
                <a:ea typeface="Roboto Bk" pitchFamily="2" charset="0"/>
              </a:rPr>
              <a:t>THE SEARCH PAGE</a:t>
            </a:r>
          </a:p>
        </p:txBody>
      </p:sp>
      <p:sp>
        <p:nvSpPr>
          <p:cNvPr id="103" name="Data Context">
            <a:extLst>
              <a:ext uri="{FF2B5EF4-FFF2-40B4-BE49-F238E27FC236}">
                <a16:creationId xmlns:a16="http://schemas.microsoft.com/office/drawing/2014/main" id="{EE3AF850-E73A-3E5D-38BF-085FD33C6397}"/>
              </a:ext>
            </a:extLst>
          </p:cNvPr>
          <p:cNvSpPr/>
          <p:nvPr/>
        </p:nvSpPr>
        <p:spPr>
          <a:xfrm>
            <a:off x="6517653" y="5830280"/>
            <a:ext cx="2194560" cy="548640"/>
          </a:xfrm>
          <a:prstGeom prst="roundRect">
            <a:avLst>
              <a:gd name="adj" fmla="val 37528"/>
            </a:avLst>
          </a:prstGeom>
          <a:solidFill>
            <a:schemeClr val="accent6">
              <a:lumMod val="50000"/>
            </a:schemeClr>
          </a:solidFill>
          <a:ln>
            <a:noFill/>
          </a:ln>
          <a:effectLst>
            <a:outerShdw blurRad="127000" dist="127000" dir="2700000" algn="tl"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cap="small" dirty="0">
                <a:solidFill>
                  <a:schemeClr val="tx1">
                    <a:lumMod val="20000"/>
                    <a:lumOff val="80000"/>
                  </a:schemeClr>
                </a:solidFill>
                <a:latin typeface="Roboto Bk" pitchFamily="2" charset="0"/>
                <a:ea typeface="Roboto Bk" pitchFamily="2" charset="0"/>
              </a:rPr>
              <a:t>NEW WAYS TO PROCESS CONTENT</a:t>
            </a:r>
          </a:p>
        </p:txBody>
      </p:sp>
      <p:sp>
        <p:nvSpPr>
          <p:cNvPr id="4" name="Data Context">
            <a:extLst>
              <a:ext uri="{FF2B5EF4-FFF2-40B4-BE49-F238E27FC236}">
                <a16:creationId xmlns:a16="http://schemas.microsoft.com/office/drawing/2014/main" id="{1F4C73C6-196F-FB62-63D3-52C8663F0F49}"/>
              </a:ext>
            </a:extLst>
          </p:cNvPr>
          <p:cNvSpPr/>
          <p:nvPr/>
        </p:nvSpPr>
        <p:spPr>
          <a:xfrm>
            <a:off x="6474238" y="2293368"/>
            <a:ext cx="2194560" cy="548640"/>
          </a:xfrm>
          <a:prstGeom prst="roundRect">
            <a:avLst>
              <a:gd name="adj" fmla="val 37528"/>
            </a:avLst>
          </a:prstGeom>
          <a:solidFill>
            <a:schemeClr val="accent6">
              <a:lumMod val="50000"/>
            </a:schemeClr>
          </a:solidFill>
          <a:ln>
            <a:noFill/>
          </a:ln>
          <a:effectLst>
            <a:outerShdw blurRad="127000" dist="127000" dir="2700000" algn="tl"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cap="small" dirty="0">
                <a:solidFill>
                  <a:schemeClr val="tx1">
                    <a:lumMod val="20000"/>
                    <a:lumOff val="80000"/>
                  </a:schemeClr>
                </a:solidFill>
                <a:latin typeface="Roboto Bk" pitchFamily="2" charset="0"/>
                <a:ea typeface="Roboto Bk" pitchFamily="2" charset="0"/>
              </a:rPr>
              <a:t>UI IMPROVEMENTS</a:t>
            </a:r>
          </a:p>
        </p:txBody>
      </p:sp>
      <p:sp>
        <p:nvSpPr>
          <p:cNvPr id="5" name="Data Context">
            <a:extLst>
              <a:ext uri="{FF2B5EF4-FFF2-40B4-BE49-F238E27FC236}">
                <a16:creationId xmlns:a16="http://schemas.microsoft.com/office/drawing/2014/main" id="{DF894861-7C28-CD8F-FE6D-6E507AE89107}"/>
              </a:ext>
            </a:extLst>
          </p:cNvPr>
          <p:cNvSpPr/>
          <p:nvPr/>
        </p:nvSpPr>
        <p:spPr>
          <a:xfrm>
            <a:off x="9401731" y="2293368"/>
            <a:ext cx="2194560" cy="548640"/>
          </a:xfrm>
          <a:prstGeom prst="roundRect">
            <a:avLst>
              <a:gd name="adj" fmla="val 37528"/>
            </a:avLst>
          </a:prstGeom>
          <a:solidFill>
            <a:schemeClr val="accent6">
              <a:lumMod val="50000"/>
            </a:schemeClr>
          </a:solidFill>
          <a:ln>
            <a:noFill/>
          </a:ln>
          <a:effectLst>
            <a:outerShdw blurRad="127000" dist="127000" dir="2700000" algn="tl"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cap="small" dirty="0">
                <a:solidFill>
                  <a:schemeClr val="tx1">
                    <a:lumMod val="20000"/>
                    <a:lumOff val="80000"/>
                  </a:schemeClr>
                </a:solidFill>
                <a:latin typeface="Roboto Bk" pitchFamily="2" charset="0"/>
                <a:ea typeface="Roboto Bk" pitchFamily="2" charset="0"/>
              </a:rPr>
              <a:t>EFFICIENCY IMPROVEMENTS</a:t>
            </a:r>
          </a:p>
        </p:txBody>
      </p:sp>
    </p:spTree>
    <p:extLst>
      <p:ext uri="{BB962C8B-B14F-4D97-AF65-F5344CB8AC3E}">
        <p14:creationId xmlns:p14="http://schemas.microsoft.com/office/powerpoint/2010/main" val="4233565283"/>
      </p:ext>
    </p:extLst>
  </p:cSld>
  <p:clrMapOvr>
    <a:masterClrMapping/>
  </p:clrMapOvr>
  <mc:AlternateContent xmlns:mc="http://schemas.openxmlformats.org/markup-compatibility/2006" xmlns:p14="http://schemas.microsoft.com/office/powerpoint/2010/main">
    <mc:Choice Requires="p14">
      <p:transition spd="slow" p14:dur="1300">
        <p14:pa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decel="100000" fill="hold" nodeType="withEffect">
                                  <p:stCondLst>
                                    <p:cond delay="0"/>
                                  </p:stCondLst>
                                  <p:childTnLst>
                                    <p:set>
                                      <p:cBhvr>
                                        <p:cTn id="6" dur="1" fill="hold">
                                          <p:stCondLst>
                                            <p:cond delay="0"/>
                                          </p:stCondLst>
                                        </p:cTn>
                                        <p:tgtEl>
                                          <p:spTgt spid="104"/>
                                        </p:tgtEl>
                                        <p:attrNameLst>
                                          <p:attrName>style.visibility</p:attrName>
                                        </p:attrNameLst>
                                      </p:cBhvr>
                                      <p:to>
                                        <p:strVal val="visible"/>
                                      </p:to>
                                    </p:set>
                                    <p:anim calcmode="lin" valueType="num">
                                      <p:cBhvr additive="base">
                                        <p:cTn id="7" dur="1500" fill="hold"/>
                                        <p:tgtEl>
                                          <p:spTgt spid="104"/>
                                        </p:tgtEl>
                                        <p:attrNameLst>
                                          <p:attrName>ppt_x</p:attrName>
                                        </p:attrNameLst>
                                      </p:cBhvr>
                                      <p:tavLst>
                                        <p:tav tm="0">
                                          <p:val>
                                            <p:strVal val="1+#ppt_w/2"/>
                                          </p:val>
                                        </p:tav>
                                        <p:tav tm="100000">
                                          <p:val>
                                            <p:strVal val="#ppt_x"/>
                                          </p:val>
                                        </p:tav>
                                      </p:tavLst>
                                    </p:anim>
                                    <p:anim calcmode="lin" valueType="num">
                                      <p:cBhvr additive="base">
                                        <p:cTn id="8" dur="1500" fill="hold"/>
                                        <p:tgtEl>
                                          <p:spTgt spid="104"/>
                                        </p:tgtEl>
                                        <p:attrNameLst>
                                          <p:attrName>ppt_y</p:attrName>
                                        </p:attrNameLst>
                                      </p:cBhvr>
                                      <p:tavLst>
                                        <p:tav tm="0">
                                          <p:val>
                                            <p:strVal val="#ppt_y"/>
                                          </p:val>
                                        </p:tav>
                                        <p:tav tm="100000">
                                          <p:val>
                                            <p:strVal val="#ppt_y"/>
                                          </p:val>
                                        </p:tav>
                                      </p:tavLst>
                                    </p:anim>
                                  </p:childTnLst>
                                </p:cTn>
                              </p:par>
                              <p:par>
                                <p:cTn id="9" presetID="2" presetClass="entr" presetSubtype="2" decel="100000" fill="hold" nodeType="with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1500" fill="hold"/>
                                        <p:tgtEl>
                                          <p:spTgt spid="8"/>
                                        </p:tgtEl>
                                        <p:attrNameLst>
                                          <p:attrName>ppt_x</p:attrName>
                                        </p:attrNameLst>
                                      </p:cBhvr>
                                      <p:tavLst>
                                        <p:tav tm="0">
                                          <p:val>
                                            <p:strVal val="1+#ppt_w/2"/>
                                          </p:val>
                                        </p:tav>
                                        <p:tav tm="100000">
                                          <p:val>
                                            <p:strVal val="#ppt_x"/>
                                          </p:val>
                                        </p:tav>
                                      </p:tavLst>
                                    </p:anim>
                                    <p:anim calcmode="lin" valueType="num">
                                      <p:cBhvr additive="base">
                                        <p:cTn id="12" dur="1500" fill="hold"/>
                                        <p:tgtEl>
                                          <p:spTgt spid="8"/>
                                        </p:tgtEl>
                                        <p:attrNameLst>
                                          <p:attrName>ppt_y</p:attrName>
                                        </p:attrNameLst>
                                      </p:cBhvr>
                                      <p:tavLst>
                                        <p:tav tm="0">
                                          <p:val>
                                            <p:strVal val="#ppt_y"/>
                                          </p:val>
                                        </p:tav>
                                        <p:tav tm="100000">
                                          <p:val>
                                            <p:strVal val="#ppt_y"/>
                                          </p:val>
                                        </p:tav>
                                      </p:tavLst>
                                    </p:anim>
                                  </p:childTnLst>
                                </p:cTn>
                              </p:par>
                              <p:par>
                                <p:cTn id="13" presetID="2" presetClass="entr" presetSubtype="2" decel="100000" fill="hold" grpId="0" nodeType="withEffect">
                                  <p:stCondLst>
                                    <p:cond delay="0"/>
                                  </p:stCondLst>
                                  <p:childTnLst>
                                    <p:set>
                                      <p:cBhvr>
                                        <p:cTn id="14" dur="1" fill="hold">
                                          <p:stCondLst>
                                            <p:cond delay="0"/>
                                          </p:stCondLst>
                                        </p:cTn>
                                        <p:tgtEl>
                                          <p:spTgt spid="10"/>
                                        </p:tgtEl>
                                        <p:attrNameLst>
                                          <p:attrName>style.visibility</p:attrName>
                                        </p:attrNameLst>
                                      </p:cBhvr>
                                      <p:to>
                                        <p:strVal val="visible"/>
                                      </p:to>
                                    </p:set>
                                    <p:anim calcmode="lin" valueType="num">
                                      <p:cBhvr additive="base">
                                        <p:cTn id="15" dur="1500" fill="hold"/>
                                        <p:tgtEl>
                                          <p:spTgt spid="10"/>
                                        </p:tgtEl>
                                        <p:attrNameLst>
                                          <p:attrName>ppt_x</p:attrName>
                                        </p:attrNameLst>
                                      </p:cBhvr>
                                      <p:tavLst>
                                        <p:tav tm="0">
                                          <p:val>
                                            <p:strVal val="1+#ppt_w/2"/>
                                          </p:val>
                                        </p:tav>
                                        <p:tav tm="100000">
                                          <p:val>
                                            <p:strVal val="#ppt_x"/>
                                          </p:val>
                                        </p:tav>
                                      </p:tavLst>
                                    </p:anim>
                                    <p:anim calcmode="lin" valueType="num">
                                      <p:cBhvr additive="base">
                                        <p:cTn id="16" dur="1500" fill="hold"/>
                                        <p:tgtEl>
                                          <p:spTgt spid="10"/>
                                        </p:tgtEl>
                                        <p:attrNameLst>
                                          <p:attrName>ppt_y</p:attrName>
                                        </p:attrNameLst>
                                      </p:cBhvr>
                                      <p:tavLst>
                                        <p:tav tm="0">
                                          <p:val>
                                            <p:strVal val="#ppt_y"/>
                                          </p:val>
                                        </p:tav>
                                        <p:tav tm="100000">
                                          <p:val>
                                            <p:strVal val="#ppt_y"/>
                                          </p:val>
                                        </p:tav>
                                      </p:tavLst>
                                    </p:anim>
                                  </p:childTnLst>
                                </p:cTn>
                              </p:par>
                              <p:par>
                                <p:cTn id="17" presetID="2" presetClass="entr" presetSubtype="2" decel="100000" fill="hold" nodeType="withEffect">
                                  <p:stCondLst>
                                    <p:cond delay="0"/>
                                  </p:stCondLst>
                                  <p:childTnLst>
                                    <p:set>
                                      <p:cBhvr>
                                        <p:cTn id="18" dur="1" fill="hold">
                                          <p:stCondLst>
                                            <p:cond delay="0"/>
                                          </p:stCondLst>
                                        </p:cTn>
                                        <p:tgtEl>
                                          <p:spTgt spid="25"/>
                                        </p:tgtEl>
                                        <p:attrNameLst>
                                          <p:attrName>style.visibility</p:attrName>
                                        </p:attrNameLst>
                                      </p:cBhvr>
                                      <p:to>
                                        <p:strVal val="visible"/>
                                      </p:to>
                                    </p:set>
                                    <p:anim calcmode="lin" valueType="num">
                                      <p:cBhvr additive="base">
                                        <p:cTn id="19" dur="1500" fill="hold"/>
                                        <p:tgtEl>
                                          <p:spTgt spid="25"/>
                                        </p:tgtEl>
                                        <p:attrNameLst>
                                          <p:attrName>ppt_x</p:attrName>
                                        </p:attrNameLst>
                                      </p:cBhvr>
                                      <p:tavLst>
                                        <p:tav tm="0">
                                          <p:val>
                                            <p:strVal val="1+#ppt_w/2"/>
                                          </p:val>
                                        </p:tav>
                                        <p:tav tm="100000">
                                          <p:val>
                                            <p:strVal val="#ppt_x"/>
                                          </p:val>
                                        </p:tav>
                                      </p:tavLst>
                                    </p:anim>
                                    <p:anim calcmode="lin" valueType="num">
                                      <p:cBhvr additive="base">
                                        <p:cTn id="20" dur="1500" fill="hold"/>
                                        <p:tgtEl>
                                          <p:spTgt spid="25"/>
                                        </p:tgtEl>
                                        <p:attrNameLst>
                                          <p:attrName>ppt_y</p:attrName>
                                        </p:attrNameLst>
                                      </p:cBhvr>
                                      <p:tavLst>
                                        <p:tav tm="0">
                                          <p:val>
                                            <p:strVal val="#ppt_y"/>
                                          </p:val>
                                        </p:tav>
                                        <p:tav tm="100000">
                                          <p:val>
                                            <p:strVal val="#ppt_y"/>
                                          </p:val>
                                        </p:tav>
                                      </p:tavLst>
                                    </p:anim>
                                  </p:childTnLst>
                                </p:cTn>
                              </p:par>
                              <p:par>
                                <p:cTn id="21" presetID="2" presetClass="entr" presetSubtype="2" decel="100000" fill="hold" nodeType="withEffect">
                                  <p:stCondLst>
                                    <p:cond delay="0"/>
                                  </p:stCondLst>
                                  <p:childTnLst>
                                    <p:set>
                                      <p:cBhvr>
                                        <p:cTn id="22" dur="1" fill="hold">
                                          <p:stCondLst>
                                            <p:cond delay="0"/>
                                          </p:stCondLst>
                                        </p:cTn>
                                        <p:tgtEl>
                                          <p:spTgt spid="66"/>
                                        </p:tgtEl>
                                        <p:attrNameLst>
                                          <p:attrName>style.visibility</p:attrName>
                                        </p:attrNameLst>
                                      </p:cBhvr>
                                      <p:to>
                                        <p:strVal val="visible"/>
                                      </p:to>
                                    </p:set>
                                    <p:anim calcmode="lin" valueType="num">
                                      <p:cBhvr additive="base">
                                        <p:cTn id="23" dur="1500" fill="hold"/>
                                        <p:tgtEl>
                                          <p:spTgt spid="66"/>
                                        </p:tgtEl>
                                        <p:attrNameLst>
                                          <p:attrName>ppt_x</p:attrName>
                                        </p:attrNameLst>
                                      </p:cBhvr>
                                      <p:tavLst>
                                        <p:tav tm="0">
                                          <p:val>
                                            <p:strVal val="1+#ppt_w/2"/>
                                          </p:val>
                                        </p:tav>
                                        <p:tav tm="100000">
                                          <p:val>
                                            <p:strVal val="#ppt_x"/>
                                          </p:val>
                                        </p:tav>
                                      </p:tavLst>
                                    </p:anim>
                                    <p:anim calcmode="lin" valueType="num">
                                      <p:cBhvr additive="base">
                                        <p:cTn id="24" dur="1500" fill="hold"/>
                                        <p:tgtEl>
                                          <p:spTgt spid="66"/>
                                        </p:tgtEl>
                                        <p:attrNameLst>
                                          <p:attrName>ppt_y</p:attrName>
                                        </p:attrNameLst>
                                      </p:cBhvr>
                                      <p:tavLst>
                                        <p:tav tm="0">
                                          <p:val>
                                            <p:strVal val="#ppt_y"/>
                                          </p:val>
                                        </p:tav>
                                        <p:tav tm="100000">
                                          <p:val>
                                            <p:strVal val="#ppt_y"/>
                                          </p:val>
                                        </p:tav>
                                      </p:tavLst>
                                    </p:anim>
                                  </p:childTnLst>
                                </p:cTn>
                              </p:par>
                              <p:par>
                                <p:cTn id="25" presetID="2" presetClass="entr" presetSubtype="2" decel="100000" fill="hold" nodeType="withEffect">
                                  <p:stCondLst>
                                    <p:cond delay="0"/>
                                  </p:stCondLst>
                                  <p:childTnLst>
                                    <p:set>
                                      <p:cBhvr>
                                        <p:cTn id="26" dur="1" fill="hold">
                                          <p:stCondLst>
                                            <p:cond delay="0"/>
                                          </p:stCondLst>
                                        </p:cTn>
                                        <p:tgtEl>
                                          <p:spTgt spid="80"/>
                                        </p:tgtEl>
                                        <p:attrNameLst>
                                          <p:attrName>style.visibility</p:attrName>
                                        </p:attrNameLst>
                                      </p:cBhvr>
                                      <p:to>
                                        <p:strVal val="visible"/>
                                      </p:to>
                                    </p:set>
                                    <p:anim calcmode="lin" valueType="num">
                                      <p:cBhvr additive="base">
                                        <p:cTn id="27" dur="1500" fill="hold"/>
                                        <p:tgtEl>
                                          <p:spTgt spid="80"/>
                                        </p:tgtEl>
                                        <p:attrNameLst>
                                          <p:attrName>ppt_x</p:attrName>
                                        </p:attrNameLst>
                                      </p:cBhvr>
                                      <p:tavLst>
                                        <p:tav tm="0">
                                          <p:val>
                                            <p:strVal val="1+#ppt_w/2"/>
                                          </p:val>
                                        </p:tav>
                                        <p:tav tm="100000">
                                          <p:val>
                                            <p:strVal val="#ppt_x"/>
                                          </p:val>
                                        </p:tav>
                                      </p:tavLst>
                                    </p:anim>
                                    <p:anim calcmode="lin" valueType="num">
                                      <p:cBhvr additive="base">
                                        <p:cTn id="28" dur="1500" fill="hold"/>
                                        <p:tgtEl>
                                          <p:spTgt spid="80"/>
                                        </p:tgtEl>
                                        <p:attrNameLst>
                                          <p:attrName>ppt_y</p:attrName>
                                        </p:attrNameLst>
                                      </p:cBhvr>
                                      <p:tavLst>
                                        <p:tav tm="0">
                                          <p:val>
                                            <p:strVal val="#ppt_y"/>
                                          </p:val>
                                        </p:tav>
                                        <p:tav tm="100000">
                                          <p:val>
                                            <p:strVal val="#ppt_y"/>
                                          </p:val>
                                        </p:tav>
                                      </p:tavLst>
                                    </p:anim>
                                  </p:childTnLst>
                                </p:cTn>
                              </p:par>
                              <p:par>
                                <p:cTn id="29" presetID="2" presetClass="entr" presetSubtype="2" decel="100000" fill="hold" nodeType="withEffect">
                                  <p:stCondLst>
                                    <p:cond delay="0"/>
                                  </p:stCondLst>
                                  <p:childTnLst>
                                    <p:set>
                                      <p:cBhvr>
                                        <p:cTn id="30" dur="1" fill="hold">
                                          <p:stCondLst>
                                            <p:cond delay="0"/>
                                          </p:stCondLst>
                                        </p:cTn>
                                        <p:tgtEl>
                                          <p:spTgt spid="100"/>
                                        </p:tgtEl>
                                        <p:attrNameLst>
                                          <p:attrName>style.visibility</p:attrName>
                                        </p:attrNameLst>
                                      </p:cBhvr>
                                      <p:to>
                                        <p:strVal val="visible"/>
                                      </p:to>
                                    </p:set>
                                    <p:anim calcmode="lin" valueType="num">
                                      <p:cBhvr additive="base">
                                        <p:cTn id="31" dur="1500" fill="hold"/>
                                        <p:tgtEl>
                                          <p:spTgt spid="100"/>
                                        </p:tgtEl>
                                        <p:attrNameLst>
                                          <p:attrName>ppt_x</p:attrName>
                                        </p:attrNameLst>
                                      </p:cBhvr>
                                      <p:tavLst>
                                        <p:tav tm="0">
                                          <p:val>
                                            <p:strVal val="1+#ppt_w/2"/>
                                          </p:val>
                                        </p:tav>
                                        <p:tav tm="100000">
                                          <p:val>
                                            <p:strVal val="#ppt_x"/>
                                          </p:val>
                                        </p:tav>
                                      </p:tavLst>
                                    </p:anim>
                                    <p:anim calcmode="lin" valueType="num">
                                      <p:cBhvr additive="base">
                                        <p:cTn id="32" dur="1500" fill="hold"/>
                                        <p:tgtEl>
                                          <p:spTgt spid="100"/>
                                        </p:tgtEl>
                                        <p:attrNameLst>
                                          <p:attrName>ppt_y</p:attrName>
                                        </p:attrNameLst>
                                      </p:cBhvr>
                                      <p:tavLst>
                                        <p:tav tm="0">
                                          <p:val>
                                            <p:strVal val="#ppt_y"/>
                                          </p:val>
                                        </p:tav>
                                        <p:tav tm="100000">
                                          <p:val>
                                            <p:strVal val="#ppt_y"/>
                                          </p:val>
                                        </p:tav>
                                      </p:tavLst>
                                    </p:anim>
                                  </p:childTnLst>
                                </p:cTn>
                              </p:par>
                              <p:par>
                                <p:cTn id="33" presetID="2" presetClass="entr" presetSubtype="2" decel="100000" fill="hold" nodeType="withEffect">
                                  <p:stCondLst>
                                    <p:cond delay="0"/>
                                  </p:stCondLst>
                                  <p:childTnLst>
                                    <p:set>
                                      <p:cBhvr>
                                        <p:cTn id="34" dur="1" fill="hold">
                                          <p:stCondLst>
                                            <p:cond delay="0"/>
                                          </p:stCondLst>
                                        </p:cTn>
                                        <p:tgtEl>
                                          <p:spTgt spid="35"/>
                                        </p:tgtEl>
                                        <p:attrNameLst>
                                          <p:attrName>style.visibility</p:attrName>
                                        </p:attrNameLst>
                                      </p:cBhvr>
                                      <p:to>
                                        <p:strVal val="visible"/>
                                      </p:to>
                                    </p:set>
                                    <p:anim calcmode="lin" valueType="num">
                                      <p:cBhvr additive="base">
                                        <p:cTn id="35" dur="1500" fill="hold"/>
                                        <p:tgtEl>
                                          <p:spTgt spid="35"/>
                                        </p:tgtEl>
                                        <p:attrNameLst>
                                          <p:attrName>ppt_x</p:attrName>
                                        </p:attrNameLst>
                                      </p:cBhvr>
                                      <p:tavLst>
                                        <p:tav tm="0">
                                          <p:val>
                                            <p:strVal val="1+#ppt_w/2"/>
                                          </p:val>
                                        </p:tav>
                                        <p:tav tm="100000">
                                          <p:val>
                                            <p:strVal val="#ppt_x"/>
                                          </p:val>
                                        </p:tav>
                                      </p:tavLst>
                                    </p:anim>
                                    <p:anim calcmode="lin" valueType="num">
                                      <p:cBhvr additive="base">
                                        <p:cTn id="36" dur="1500" fill="hold"/>
                                        <p:tgtEl>
                                          <p:spTgt spid="35"/>
                                        </p:tgtEl>
                                        <p:attrNameLst>
                                          <p:attrName>ppt_y</p:attrName>
                                        </p:attrNameLst>
                                      </p:cBhvr>
                                      <p:tavLst>
                                        <p:tav tm="0">
                                          <p:val>
                                            <p:strVal val="#ppt_y"/>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2" presetClass="entr" presetSubtype="2" decel="100000" fill="hold" grpId="0" nodeType="clickEffect">
                                  <p:stCondLst>
                                    <p:cond delay="0"/>
                                  </p:stCondLst>
                                  <p:childTnLst>
                                    <p:set>
                                      <p:cBhvr>
                                        <p:cTn id="40" dur="1" fill="hold">
                                          <p:stCondLst>
                                            <p:cond delay="0"/>
                                          </p:stCondLst>
                                        </p:cTn>
                                        <p:tgtEl>
                                          <p:spTgt spid="85"/>
                                        </p:tgtEl>
                                        <p:attrNameLst>
                                          <p:attrName>style.visibility</p:attrName>
                                        </p:attrNameLst>
                                      </p:cBhvr>
                                      <p:to>
                                        <p:strVal val="visible"/>
                                      </p:to>
                                    </p:set>
                                    <p:anim calcmode="lin" valueType="num">
                                      <p:cBhvr additive="base">
                                        <p:cTn id="41" dur="1500" fill="hold"/>
                                        <p:tgtEl>
                                          <p:spTgt spid="85"/>
                                        </p:tgtEl>
                                        <p:attrNameLst>
                                          <p:attrName>ppt_x</p:attrName>
                                        </p:attrNameLst>
                                      </p:cBhvr>
                                      <p:tavLst>
                                        <p:tav tm="0">
                                          <p:val>
                                            <p:strVal val="1+#ppt_w/2"/>
                                          </p:val>
                                        </p:tav>
                                        <p:tav tm="100000">
                                          <p:val>
                                            <p:strVal val="#ppt_x"/>
                                          </p:val>
                                        </p:tav>
                                      </p:tavLst>
                                    </p:anim>
                                    <p:anim calcmode="lin" valueType="num">
                                      <p:cBhvr additive="base">
                                        <p:cTn id="42" dur="1500" fill="hold"/>
                                        <p:tgtEl>
                                          <p:spTgt spid="85"/>
                                        </p:tgtEl>
                                        <p:attrNameLst>
                                          <p:attrName>ppt_y</p:attrName>
                                        </p:attrNameLst>
                                      </p:cBhvr>
                                      <p:tavLst>
                                        <p:tav tm="0">
                                          <p:val>
                                            <p:strVal val="#ppt_y"/>
                                          </p:val>
                                        </p:tav>
                                        <p:tav tm="100000">
                                          <p:val>
                                            <p:strVal val="#ppt_y"/>
                                          </p:val>
                                        </p:tav>
                                      </p:tavLst>
                                    </p:anim>
                                  </p:childTnLst>
                                </p:cTn>
                              </p:par>
                              <p:par>
                                <p:cTn id="43" presetID="2" presetClass="entr" presetSubtype="2" decel="100000" fill="hold" grpId="0" nodeType="withEffect">
                                  <p:stCondLst>
                                    <p:cond delay="0"/>
                                  </p:stCondLst>
                                  <p:childTnLst>
                                    <p:set>
                                      <p:cBhvr>
                                        <p:cTn id="44" dur="1" fill="hold">
                                          <p:stCondLst>
                                            <p:cond delay="0"/>
                                          </p:stCondLst>
                                        </p:cTn>
                                        <p:tgtEl>
                                          <p:spTgt spid="86"/>
                                        </p:tgtEl>
                                        <p:attrNameLst>
                                          <p:attrName>style.visibility</p:attrName>
                                        </p:attrNameLst>
                                      </p:cBhvr>
                                      <p:to>
                                        <p:strVal val="visible"/>
                                      </p:to>
                                    </p:set>
                                    <p:anim calcmode="lin" valueType="num">
                                      <p:cBhvr additive="base">
                                        <p:cTn id="45" dur="1500" fill="hold"/>
                                        <p:tgtEl>
                                          <p:spTgt spid="86"/>
                                        </p:tgtEl>
                                        <p:attrNameLst>
                                          <p:attrName>ppt_x</p:attrName>
                                        </p:attrNameLst>
                                      </p:cBhvr>
                                      <p:tavLst>
                                        <p:tav tm="0">
                                          <p:val>
                                            <p:strVal val="1+#ppt_w/2"/>
                                          </p:val>
                                        </p:tav>
                                        <p:tav tm="100000">
                                          <p:val>
                                            <p:strVal val="#ppt_x"/>
                                          </p:val>
                                        </p:tav>
                                      </p:tavLst>
                                    </p:anim>
                                    <p:anim calcmode="lin" valueType="num">
                                      <p:cBhvr additive="base">
                                        <p:cTn id="46" dur="1500" fill="hold"/>
                                        <p:tgtEl>
                                          <p:spTgt spid="86"/>
                                        </p:tgtEl>
                                        <p:attrNameLst>
                                          <p:attrName>ppt_y</p:attrName>
                                        </p:attrNameLst>
                                      </p:cBhvr>
                                      <p:tavLst>
                                        <p:tav tm="0">
                                          <p:val>
                                            <p:strVal val="#ppt_y"/>
                                          </p:val>
                                        </p:tav>
                                        <p:tav tm="100000">
                                          <p:val>
                                            <p:strVal val="#ppt_y"/>
                                          </p:val>
                                        </p:tav>
                                      </p:tavLst>
                                    </p:anim>
                                  </p:childTnLst>
                                </p:cTn>
                              </p:par>
                              <p:par>
                                <p:cTn id="47" presetID="2" presetClass="entr" presetSubtype="2" decel="100000" fill="hold" grpId="0" nodeType="withEffect">
                                  <p:stCondLst>
                                    <p:cond delay="0"/>
                                  </p:stCondLst>
                                  <p:childTnLst>
                                    <p:set>
                                      <p:cBhvr>
                                        <p:cTn id="48" dur="1" fill="hold">
                                          <p:stCondLst>
                                            <p:cond delay="0"/>
                                          </p:stCondLst>
                                        </p:cTn>
                                        <p:tgtEl>
                                          <p:spTgt spid="4"/>
                                        </p:tgtEl>
                                        <p:attrNameLst>
                                          <p:attrName>style.visibility</p:attrName>
                                        </p:attrNameLst>
                                      </p:cBhvr>
                                      <p:to>
                                        <p:strVal val="visible"/>
                                      </p:to>
                                    </p:set>
                                    <p:anim calcmode="lin" valueType="num">
                                      <p:cBhvr additive="base">
                                        <p:cTn id="49" dur="1500" fill="hold"/>
                                        <p:tgtEl>
                                          <p:spTgt spid="4"/>
                                        </p:tgtEl>
                                        <p:attrNameLst>
                                          <p:attrName>ppt_x</p:attrName>
                                        </p:attrNameLst>
                                      </p:cBhvr>
                                      <p:tavLst>
                                        <p:tav tm="0">
                                          <p:val>
                                            <p:strVal val="1+#ppt_w/2"/>
                                          </p:val>
                                        </p:tav>
                                        <p:tav tm="100000">
                                          <p:val>
                                            <p:strVal val="#ppt_x"/>
                                          </p:val>
                                        </p:tav>
                                      </p:tavLst>
                                    </p:anim>
                                    <p:anim calcmode="lin" valueType="num">
                                      <p:cBhvr additive="base">
                                        <p:cTn id="50" dur="1500" fill="hold"/>
                                        <p:tgtEl>
                                          <p:spTgt spid="4"/>
                                        </p:tgtEl>
                                        <p:attrNameLst>
                                          <p:attrName>ppt_y</p:attrName>
                                        </p:attrNameLst>
                                      </p:cBhvr>
                                      <p:tavLst>
                                        <p:tav tm="0">
                                          <p:val>
                                            <p:strVal val="#ppt_y"/>
                                          </p:val>
                                        </p:tav>
                                        <p:tav tm="100000">
                                          <p:val>
                                            <p:strVal val="#ppt_y"/>
                                          </p:val>
                                        </p:tav>
                                      </p:tavLst>
                                    </p:anim>
                                  </p:childTnLst>
                                </p:cTn>
                              </p:par>
                              <p:par>
                                <p:cTn id="51" presetID="2" presetClass="entr" presetSubtype="2" decel="100000" fill="hold" grpId="0" nodeType="withEffect">
                                  <p:stCondLst>
                                    <p:cond delay="0"/>
                                  </p:stCondLst>
                                  <p:childTnLst>
                                    <p:set>
                                      <p:cBhvr>
                                        <p:cTn id="52" dur="1" fill="hold">
                                          <p:stCondLst>
                                            <p:cond delay="0"/>
                                          </p:stCondLst>
                                        </p:cTn>
                                        <p:tgtEl>
                                          <p:spTgt spid="5"/>
                                        </p:tgtEl>
                                        <p:attrNameLst>
                                          <p:attrName>style.visibility</p:attrName>
                                        </p:attrNameLst>
                                      </p:cBhvr>
                                      <p:to>
                                        <p:strVal val="visible"/>
                                      </p:to>
                                    </p:set>
                                    <p:anim calcmode="lin" valueType="num">
                                      <p:cBhvr additive="base">
                                        <p:cTn id="53" dur="1500" fill="hold"/>
                                        <p:tgtEl>
                                          <p:spTgt spid="5"/>
                                        </p:tgtEl>
                                        <p:attrNameLst>
                                          <p:attrName>ppt_x</p:attrName>
                                        </p:attrNameLst>
                                      </p:cBhvr>
                                      <p:tavLst>
                                        <p:tav tm="0">
                                          <p:val>
                                            <p:strVal val="1+#ppt_w/2"/>
                                          </p:val>
                                        </p:tav>
                                        <p:tav tm="100000">
                                          <p:val>
                                            <p:strVal val="#ppt_x"/>
                                          </p:val>
                                        </p:tav>
                                      </p:tavLst>
                                    </p:anim>
                                    <p:anim calcmode="lin" valueType="num">
                                      <p:cBhvr additive="base">
                                        <p:cTn id="54" dur="1500" fill="hold"/>
                                        <p:tgtEl>
                                          <p:spTgt spid="5"/>
                                        </p:tgtEl>
                                        <p:attrNameLst>
                                          <p:attrName>ppt_y</p:attrName>
                                        </p:attrNameLst>
                                      </p:cBhvr>
                                      <p:tavLst>
                                        <p:tav tm="0">
                                          <p:val>
                                            <p:strVal val="#ppt_y"/>
                                          </p:val>
                                        </p:tav>
                                        <p:tav tm="100000">
                                          <p:val>
                                            <p:strVal val="#ppt_y"/>
                                          </p:val>
                                        </p:tav>
                                      </p:tavLst>
                                    </p:anim>
                                  </p:childTnLst>
                                </p:cTn>
                              </p:par>
                            </p:childTnLst>
                          </p:cTn>
                        </p:par>
                      </p:childTnLst>
                    </p:cTn>
                  </p:par>
                  <p:par>
                    <p:cTn id="55" fill="hold">
                      <p:stCondLst>
                        <p:cond delay="indefinite"/>
                      </p:stCondLst>
                      <p:childTnLst>
                        <p:par>
                          <p:cTn id="56" fill="hold">
                            <p:stCondLst>
                              <p:cond delay="0"/>
                            </p:stCondLst>
                            <p:childTnLst>
                              <p:par>
                                <p:cTn id="57" presetID="2" presetClass="entr" presetSubtype="2" decel="100000" fill="hold" grpId="0" nodeType="clickEffect">
                                  <p:stCondLst>
                                    <p:cond delay="0"/>
                                  </p:stCondLst>
                                  <p:childTnLst>
                                    <p:set>
                                      <p:cBhvr>
                                        <p:cTn id="58" dur="1" fill="hold">
                                          <p:stCondLst>
                                            <p:cond delay="0"/>
                                          </p:stCondLst>
                                        </p:cTn>
                                        <p:tgtEl>
                                          <p:spTgt spid="94"/>
                                        </p:tgtEl>
                                        <p:attrNameLst>
                                          <p:attrName>style.visibility</p:attrName>
                                        </p:attrNameLst>
                                      </p:cBhvr>
                                      <p:to>
                                        <p:strVal val="visible"/>
                                      </p:to>
                                    </p:set>
                                    <p:anim calcmode="lin" valueType="num">
                                      <p:cBhvr additive="base">
                                        <p:cTn id="59" dur="1500" fill="hold"/>
                                        <p:tgtEl>
                                          <p:spTgt spid="94"/>
                                        </p:tgtEl>
                                        <p:attrNameLst>
                                          <p:attrName>ppt_x</p:attrName>
                                        </p:attrNameLst>
                                      </p:cBhvr>
                                      <p:tavLst>
                                        <p:tav tm="0">
                                          <p:val>
                                            <p:strVal val="1+#ppt_w/2"/>
                                          </p:val>
                                        </p:tav>
                                        <p:tav tm="100000">
                                          <p:val>
                                            <p:strVal val="#ppt_x"/>
                                          </p:val>
                                        </p:tav>
                                      </p:tavLst>
                                    </p:anim>
                                    <p:anim calcmode="lin" valueType="num">
                                      <p:cBhvr additive="base">
                                        <p:cTn id="60" dur="1500" fill="hold"/>
                                        <p:tgtEl>
                                          <p:spTgt spid="94"/>
                                        </p:tgtEl>
                                        <p:attrNameLst>
                                          <p:attrName>ppt_y</p:attrName>
                                        </p:attrNameLst>
                                      </p:cBhvr>
                                      <p:tavLst>
                                        <p:tav tm="0">
                                          <p:val>
                                            <p:strVal val="#ppt_y"/>
                                          </p:val>
                                        </p:tav>
                                        <p:tav tm="100000">
                                          <p:val>
                                            <p:strVal val="#ppt_y"/>
                                          </p:val>
                                        </p:tav>
                                      </p:tavLst>
                                    </p:anim>
                                  </p:childTnLst>
                                </p:cTn>
                              </p:par>
                              <p:par>
                                <p:cTn id="61" presetID="2" presetClass="entr" presetSubtype="2" decel="100000" fill="hold" grpId="0" nodeType="withEffect">
                                  <p:stCondLst>
                                    <p:cond delay="0"/>
                                  </p:stCondLst>
                                  <p:childTnLst>
                                    <p:set>
                                      <p:cBhvr>
                                        <p:cTn id="62" dur="1" fill="hold">
                                          <p:stCondLst>
                                            <p:cond delay="0"/>
                                          </p:stCondLst>
                                        </p:cTn>
                                        <p:tgtEl>
                                          <p:spTgt spid="95"/>
                                        </p:tgtEl>
                                        <p:attrNameLst>
                                          <p:attrName>style.visibility</p:attrName>
                                        </p:attrNameLst>
                                      </p:cBhvr>
                                      <p:to>
                                        <p:strVal val="visible"/>
                                      </p:to>
                                    </p:set>
                                    <p:anim calcmode="lin" valueType="num">
                                      <p:cBhvr additive="base">
                                        <p:cTn id="63" dur="1500" fill="hold"/>
                                        <p:tgtEl>
                                          <p:spTgt spid="95"/>
                                        </p:tgtEl>
                                        <p:attrNameLst>
                                          <p:attrName>ppt_x</p:attrName>
                                        </p:attrNameLst>
                                      </p:cBhvr>
                                      <p:tavLst>
                                        <p:tav tm="0">
                                          <p:val>
                                            <p:strVal val="1+#ppt_w/2"/>
                                          </p:val>
                                        </p:tav>
                                        <p:tav tm="100000">
                                          <p:val>
                                            <p:strVal val="#ppt_x"/>
                                          </p:val>
                                        </p:tav>
                                      </p:tavLst>
                                    </p:anim>
                                    <p:anim calcmode="lin" valueType="num">
                                      <p:cBhvr additive="base">
                                        <p:cTn id="64" dur="1500" fill="hold"/>
                                        <p:tgtEl>
                                          <p:spTgt spid="95"/>
                                        </p:tgtEl>
                                        <p:attrNameLst>
                                          <p:attrName>ppt_y</p:attrName>
                                        </p:attrNameLst>
                                      </p:cBhvr>
                                      <p:tavLst>
                                        <p:tav tm="0">
                                          <p:val>
                                            <p:strVal val="#ppt_y"/>
                                          </p:val>
                                        </p:tav>
                                        <p:tav tm="100000">
                                          <p:val>
                                            <p:strVal val="#ppt_y"/>
                                          </p:val>
                                        </p:tav>
                                      </p:tavLst>
                                    </p:anim>
                                  </p:childTnLst>
                                </p:cTn>
                              </p:par>
                              <p:par>
                                <p:cTn id="65" presetID="2" presetClass="entr" presetSubtype="2" decel="100000" fill="hold" grpId="0" nodeType="withEffect">
                                  <p:stCondLst>
                                    <p:cond delay="0"/>
                                  </p:stCondLst>
                                  <p:childTnLst>
                                    <p:set>
                                      <p:cBhvr>
                                        <p:cTn id="66" dur="1" fill="hold">
                                          <p:stCondLst>
                                            <p:cond delay="0"/>
                                          </p:stCondLst>
                                        </p:cTn>
                                        <p:tgtEl>
                                          <p:spTgt spid="91"/>
                                        </p:tgtEl>
                                        <p:attrNameLst>
                                          <p:attrName>style.visibility</p:attrName>
                                        </p:attrNameLst>
                                      </p:cBhvr>
                                      <p:to>
                                        <p:strVal val="visible"/>
                                      </p:to>
                                    </p:set>
                                    <p:anim calcmode="lin" valueType="num">
                                      <p:cBhvr additive="base">
                                        <p:cTn id="67" dur="1500" fill="hold"/>
                                        <p:tgtEl>
                                          <p:spTgt spid="91"/>
                                        </p:tgtEl>
                                        <p:attrNameLst>
                                          <p:attrName>ppt_x</p:attrName>
                                        </p:attrNameLst>
                                      </p:cBhvr>
                                      <p:tavLst>
                                        <p:tav tm="0">
                                          <p:val>
                                            <p:strVal val="1+#ppt_w/2"/>
                                          </p:val>
                                        </p:tav>
                                        <p:tav tm="100000">
                                          <p:val>
                                            <p:strVal val="#ppt_x"/>
                                          </p:val>
                                        </p:tav>
                                      </p:tavLst>
                                    </p:anim>
                                    <p:anim calcmode="lin" valueType="num">
                                      <p:cBhvr additive="base">
                                        <p:cTn id="68" dur="1500" fill="hold"/>
                                        <p:tgtEl>
                                          <p:spTgt spid="91"/>
                                        </p:tgtEl>
                                        <p:attrNameLst>
                                          <p:attrName>ppt_y</p:attrName>
                                        </p:attrNameLst>
                                      </p:cBhvr>
                                      <p:tavLst>
                                        <p:tav tm="0">
                                          <p:val>
                                            <p:strVal val="#ppt_y"/>
                                          </p:val>
                                        </p:tav>
                                        <p:tav tm="100000">
                                          <p:val>
                                            <p:strVal val="#ppt_y"/>
                                          </p:val>
                                        </p:tav>
                                      </p:tavLst>
                                    </p:anim>
                                  </p:childTnLst>
                                </p:cTn>
                              </p:par>
                            </p:childTnLst>
                          </p:cTn>
                        </p:par>
                      </p:childTnLst>
                    </p:cTn>
                  </p:par>
                  <p:par>
                    <p:cTn id="69" fill="hold">
                      <p:stCondLst>
                        <p:cond delay="indefinite"/>
                      </p:stCondLst>
                      <p:childTnLst>
                        <p:par>
                          <p:cTn id="70" fill="hold">
                            <p:stCondLst>
                              <p:cond delay="0"/>
                            </p:stCondLst>
                            <p:childTnLst>
                              <p:par>
                                <p:cTn id="71" presetID="2" presetClass="entr" presetSubtype="2" decel="100000" fill="hold" grpId="0" nodeType="clickEffect">
                                  <p:stCondLst>
                                    <p:cond delay="0"/>
                                  </p:stCondLst>
                                  <p:childTnLst>
                                    <p:set>
                                      <p:cBhvr>
                                        <p:cTn id="72" dur="1" fill="hold">
                                          <p:stCondLst>
                                            <p:cond delay="0"/>
                                          </p:stCondLst>
                                        </p:cTn>
                                        <p:tgtEl>
                                          <p:spTgt spid="101"/>
                                        </p:tgtEl>
                                        <p:attrNameLst>
                                          <p:attrName>style.visibility</p:attrName>
                                        </p:attrNameLst>
                                      </p:cBhvr>
                                      <p:to>
                                        <p:strVal val="visible"/>
                                      </p:to>
                                    </p:set>
                                    <p:anim calcmode="lin" valueType="num">
                                      <p:cBhvr additive="base">
                                        <p:cTn id="73" dur="1500" fill="hold"/>
                                        <p:tgtEl>
                                          <p:spTgt spid="101"/>
                                        </p:tgtEl>
                                        <p:attrNameLst>
                                          <p:attrName>ppt_x</p:attrName>
                                        </p:attrNameLst>
                                      </p:cBhvr>
                                      <p:tavLst>
                                        <p:tav tm="0">
                                          <p:val>
                                            <p:strVal val="1+#ppt_w/2"/>
                                          </p:val>
                                        </p:tav>
                                        <p:tav tm="100000">
                                          <p:val>
                                            <p:strVal val="#ppt_x"/>
                                          </p:val>
                                        </p:tav>
                                      </p:tavLst>
                                    </p:anim>
                                    <p:anim calcmode="lin" valueType="num">
                                      <p:cBhvr additive="base">
                                        <p:cTn id="74" dur="1500" fill="hold"/>
                                        <p:tgtEl>
                                          <p:spTgt spid="101"/>
                                        </p:tgtEl>
                                        <p:attrNameLst>
                                          <p:attrName>ppt_y</p:attrName>
                                        </p:attrNameLst>
                                      </p:cBhvr>
                                      <p:tavLst>
                                        <p:tav tm="0">
                                          <p:val>
                                            <p:strVal val="#ppt_y"/>
                                          </p:val>
                                        </p:tav>
                                        <p:tav tm="100000">
                                          <p:val>
                                            <p:strVal val="#ppt_y"/>
                                          </p:val>
                                        </p:tav>
                                      </p:tavLst>
                                    </p:anim>
                                  </p:childTnLst>
                                </p:cTn>
                              </p:par>
                              <p:par>
                                <p:cTn id="75" presetID="2" presetClass="entr" presetSubtype="2" decel="100000" fill="hold" grpId="0" nodeType="withEffect">
                                  <p:stCondLst>
                                    <p:cond delay="0"/>
                                  </p:stCondLst>
                                  <p:childTnLst>
                                    <p:set>
                                      <p:cBhvr>
                                        <p:cTn id="76" dur="1" fill="hold">
                                          <p:stCondLst>
                                            <p:cond delay="0"/>
                                          </p:stCondLst>
                                        </p:cTn>
                                        <p:tgtEl>
                                          <p:spTgt spid="102"/>
                                        </p:tgtEl>
                                        <p:attrNameLst>
                                          <p:attrName>style.visibility</p:attrName>
                                        </p:attrNameLst>
                                      </p:cBhvr>
                                      <p:to>
                                        <p:strVal val="visible"/>
                                      </p:to>
                                    </p:set>
                                    <p:anim calcmode="lin" valueType="num">
                                      <p:cBhvr additive="base">
                                        <p:cTn id="77" dur="1500" fill="hold"/>
                                        <p:tgtEl>
                                          <p:spTgt spid="102"/>
                                        </p:tgtEl>
                                        <p:attrNameLst>
                                          <p:attrName>ppt_x</p:attrName>
                                        </p:attrNameLst>
                                      </p:cBhvr>
                                      <p:tavLst>
                                        <p:tav tm="0">
                                          <p:val>
                                            <p:strVal val="1+#ppt_w/2"/>
                                          </p:val>
                                        </p:tav>
                                        <p:tav tm="100000">
                                          <p:val>
                                            <p:strVal val="#ppt_x"/>
                                          </p:val>
                                        </p:tav>
                                      </p:tavLst>
                                    </p:anim>
                                    <p:anim calcmode="lin" valueType="num">
                                      <p:cBhvr additive="base">
                                        <p:cTn id="78" dur="1500" fill="hold"/>
                                        <p:tgtEl>
                                          <p:spTgt spid="102"/>
                                        </p:tgtEl>
                                        <p:attrNameLst>
                                          <p:attrName>ppt_y</p:attrName>
                                        </p:attrNameLst>
                                      </p:cBhvr>
                                      <p:tavLst>
                                        <p:tav tm="0">
                                          <p:val>
                                            <p:strVal val="#ppt_y"/>
                                          </p:val>
                                        </p:tav>
                                        <p:tav tm="100000">
                                          <p:val>
                                            <p:strVal val="#ppt_y"/>
                                          </p:val>
                                        </p:tav>
                                      </p:tavLst>
                                    </p:anim>
                                  </p:childTnLst>
                                </p:cTn>
                              </p:par>
                              <p:par>
                                <p:cTn id="79" presetID="2" presetClass="entr" presetSubtype="2" decel="100000" fill="hold" grpId="0" nodeType="withEffect">
                                  <p:stCondLst>
                                    <p:cond delay="0"/>
                                  </p:stCondLst>
                                  <p:childTnLst>
                                    <p:set>
                                      <p:cBhvr>
                                        <p:cTn id="80" dur="1" fill="hold">
                                          <p:stCondLst>
                                            <p:cond delay="0"/>
                                          </p:stCondLst>
                                        </p:cTn>
                                        <p:tgtEl>
                                          <p:spTgt spid="103"/>
                                        </p:tgtEl>
                                        <p:attrNameLst>
                                          <p:attrName>style.visibility</p:attrName>
                                        </p:attrNameLst>
                                      </p:cBhvr>
                                      <p:to>
                                        <p:strVal val="visible"/>
                                      </p:to>
                                    </p:set>
                                    <p:anim calcmode="lin" valueType="num">
                                      <p:cBhvr additive="base">
                                        <p:cTn id="81" dur="1500" fill="hold"/>
                                        <p:tgtEl>
                                          <p:spTgt spid="103"/>
                                        </p:tgtEl>
                                        <p:attrNameLst>
                                          <p:attrName>ppt_x</p:attrName>
                                        </p:attrNameLst>
                                      </p:cBhvr>
                                      <p:tavLst>
                                        <p:tav tm="0">
                                          <p:val>
                                            <p:strVal val="1+#ppt_w/2"/>
                                          </p:val>
                                        </p:tav>
                                        <p:tav tm="100000">
                                          <p:val>
                                            <p:strVal val="#ppt_x"/>
                                          </p:val>
                                        </p:tav>
                                      </p:tavLst>
                                    </p:anim>
                                    <p:anim calcmode="lin" valueType="num">
                                      <p:cBhvr additive="base">
                                        <p:cTn id="82" dur="1500" fill="hold"/>
                                        <p:tgtEl>
                                          <p:spTgt spid="10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85" grpId="0" animBg="1"/>
      <p:bldP spid="86" grpId="0" animBg="1"/>
      <p:bldP spid="91" grpId="0" animBg="1"/>
      <p:bldP spid="94" grpId="0" animBg="1"/>
      <p:bldP spid="95" grpId="0" animBg="1"/>
      <p:bldP spid="101" grpId="0" animBg="1"/>
      <p:bldP spid="102" grpId="0" animBg="1"/>
      <p:bldP spid="103" grpId="0" animBg="1"/>
      <p:bldP spid="4" grpId="0" animBg="1"/>
      <p:bldP spid="5"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gradFill>
          <a:gsLst>
            <a:gs pos="0">
              <a:schemeClr val="accent5">
                <a:lumMod val="50000"/>
              </a:schemeClr>
            </a:gs>
            <a:gs pos="100000">
              <a:srgbClr val="191919"/>
            </a:gs>
          </a:gsLst>
          <a:lin ang="5400000" scaled="1"/>
        </a:gradFill>
        <a:effectLst/>
      </p:bgPr>
    </p:bg>
    <p:spTree>
      <p:nvGrpSpPr>
        <p:cNvPr id="1" name=""/>
        <p:cNvGrpSpPr/>
        <p:nvPr/>
      </p:nvGrpSpPr>
      <p:grpSpPr>
        <a:xfrm>
          <a:off x="0" y="0"/>
          <a:ext cx="0" cy="0"/>
          <a:chOff x="0" y="0"/>
          <a:chExt cx="0" cy="0"/>
        </a:xfrm>
      </p:grpSpPr>
      <p:pic>
        <p:nvPicPr>
          <p:cNvPr id="2" name="Graphic 1">
            <a:extLst>
              <a:ext uri="{FF2B5EF4-FFF2-40B4-BE49-F238E27FC236}">
                <a16:creationId xmlns:a16="http://schemas.microsoft.com/office/drawing/2014/main" id="{4941732B-0DF2-FD1D-E1F2-EBE22C323FC4}"/>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2627927" y="1523065"/>
            <a:ext cx="11956937" cy="4949339"/>
          </a:xfrm>
          <a:prstGeom prst="rect">
            <a:avLst/>
          </a:prstGeom>
          <a:effectLst>
            <a:outerShdw blurRad="317500" dist="317500" dir="2700000" algn="l" rotWithShape="0">
              <a:prstClr val="black">
                <a:alpha val="15000"/>
              </a:prstClr>
            </a:outerShdw>
          </a:effectLst>
        </p:spPr>
      </p:pic>
      <p:sp>
        <p:nvSpPr>
          <p:cNvPr id="12" name="What is?">
            <a:extLst>
              <a:ext uri="{FF2B5EF4-FFF2-40B4-BE49-F238E27FC236}">
                <a16:creationId xmlns:a16="http://schemas.microsoft.com/office/drawing/2014/main" id="{D9599360-BEB7-F7B6-0FD1-5F6793B8F18B}"/>
              </a:ext>
            </a:extLst>
          </p:cNvPr>
          <p:cNvSpPr txBox="1"/>
          <p:nvPr/>
        </p:nvSpPr>
        <p:spPr>
          <a:xfrm>
            <a:off x="1896111" y="417577"/>
            <a:ext cx="6993890" cy="707886"/>
          </a:xfrm>
          <a:prstGeom prst="rect">
            <a:avLst/>
          </a:prstGeom>
          <a:noFill/>
          <a:effectLst/>
        </p:spPr>
        <p:txBody>
          <a:bodyPr wrap="square" rtlCol="0">
            <a:spAutoFit/>
          </a:bodyPr>
          <a:lstStyle>
            <a:defPPr>
              <a:defRPr lang="en-US"/>
            </a:defPPr>
            <a:lvl1pPr>
              <a:defRPr sz="4000" cap="all">
                <a:solidFill>
                  <a:schemeClr val="bg2"/>
                </a:solidFill>
                <a:latin typeface="+mj-lt"/>
              </a:defRPr>
            </a:lvl1pPr>
          </a:lstStyle>
          <a:p>
            <a:r>
              <a:rPr lang="en-US" dirty="0">
                <a:solidFill>
                  <a:schemeClr val="tx1">
                    <a:lumMod val="20000"/>
                    <a:lumOff val="80000"/>
                  </a:schemeClr>
                </a:solidFill>
              </a:rPr>
              <a:t>AI Extract</a:t>
            </a:r>
          </a:p>
        </p:txBody>
      </p:sp>
      <p:grpSp>
        <p:nvGrpSpPr>
          <p:cNvPr id="26" name="Group 25">
            <a:extLst>
              <a:ext uri="{FF2B5EF4-FFF2-40B4-BE49-F238E27FC236}">
                <a16:creationId xmlns:a16="http://schemas.microsoft.com/office/drawing/2014/main" id="{010A5947-8A8A-0D22-5B7E-FB4BBB5D3698}"/>
              </a:ext>
            </a:extLst>
          </p:cNvPr>
          <p:cNvGrpSpPr/>
          <p:nvPr/>
        </p:nvGrpSpPr>
        <p:grpSpPr>
          <a:xfrm>
            <a:off x="-617767" y="293967"/>
            <a:ext cx="12285892" cy="958821"/>
            <a:chOff x="-617767" y="293967"/>
            <a:chExt cx="12285892" cy="958821"/>
          </a:xfrm>
        </p:grpSpPr>
        <p:cxnSp>
          <p:nvCxnSpPr>
            <p:cNvPr id="10" name="Straight Connector 9">
              <a:extLst>
                <a:ext uri="{FF2B5EF4-FFF2-40B4-BE49-F238E27FC236}">
                  <a16:creationId xmlns:a16="http://schemas.microsoft.com/office/drawing/2014/main" id="{1C697595-85EA-387A-37B3-89B7396BE585}"/>
                </a:ext>
              </a:extLst>
            </p:cNvPr>
            <p:cNvCxnSpPr>
              <a:cxnSpLocks/>
            </p:cNvCxnSpPr>
            <p:nvPr/>
          </p:nvCxnSpPr>
          <p:spPr>
            <a:xfrm>
              <a:off x="1262743" y="1200155"/>
              <a:ext cx="10405382" cy="0"/>
            </a:xfrm>
            <a:prstGeom prst="line">
              <a:avLst/>
            </a:prstGeom>
            <a:ln w="15875">
              <a:solidFill>
                <a:schemeClr val="bg2">
                  <a:lumMod val="50000"/>
                </a:schemeClr>
              </a:soli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pic>
          <p:nvPicPr>
            <p:cNvPr id="24" name="Graphic 23">
              <a:extLst>
                <a:ext uri="{FF2B5EF4-FFF2-40B4-BE49-F238E27FC236}">
                  <a16:creationId xmlns:a16="http://schemas.microsoft.com/office/drawing/2014/main" id="{EBB16BE6-C74A-E145-4C1C-E1E9E32B3038}"/>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617767" y="293967"/>
              <a:ext cx="2332267" cy="958821"/>
            </a:xfrm>
            <a:prstGeom prst="rect">
              <a:avLst/>
            </a:prstGeom>
            <a:effectLst>
              <a:outerShdw blurRad="317500" dist="317500" dir="2700000" algn="l" rotWithShape="0">
                <a:prstClr val="black">
                  <a:alpha val="15000"/>
                </a:prstClr>
              </a:outerShdw>
            </a:effectLst>
          </p:spPr>
        </p:pic>
      </p:grpSp>
      <p:pic>
        <p:nvPicPr>
          <p:cNvPr id="8" name="Grooper G" descr="Logo, icon&#10;&#10;Description automatically generated">
            <a:extLst>
              <a:ext uri="{FF2B5EF4-FFF2-40B4-BE49-F238E27FC236}">
                <a16:creationId xmlns:a16="http://schemas.microsoft.com/office/drawing/2014/main" id="{2515A8FD-AFB9-FC16-44F3-D1CDACA56FFC}"/>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01650" y="342904"/>
            <a:ext cx="651511" cy="857251"/>
          </a:xfrm>
          <a:prstGeom prst="rect">
            <a:avLst/>
          </a:prstGeom>
          <a:effectLst>
            <a:outerShdw blurRad="63500" dist="63500" dir="2700000" algn="tl" rotWithShape="0">
              <a:prstClr val="black">
                <a:alpha val="25000"/>
              </a:prstClr>
            </a:outerShdw>
          </a:effectLst>
        </p:spPr>
      </p:pic>
      <p:sp>
        <p:nvSpPr>
          <p:cNvPr id="22" name="Content Placeholder 2">
            <a:extLst>
              <a:ext uri="{FF2B5EF4-FFF2-40B4-BE49-F238E27FC236}">
                <a16:creationId xmlns:a16="http://schemas.microsoft.com/office/drawing/2014/main" id="{0202EF6C-99B3-DAC2-0364-EE9D10260DB0}"/>
              </a:ext>
            </a:extLst>
          </p:cNvPr>
          <p:cNvSpPr txBox="1">
            <a:spLocks/>
          </p:cNvSpPr>
          <p:nvPr/>
        </p:nvSpPr>
        <p:spPr>
          <a:xfrm>
            <a:off x="867213" y="2583502"/>
            <a:ext cx="7054927" cy="3856921"/>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en-US" sz="2000" dirty="0">
              <a:solidFill>
                <a:schemeClr val="tx1">
                  <a:lumMod val="20000"/>
                  <a:lumOff val="80000"/>
                </a:schemeClr>
              </a:solidFill>
            </a:endParaRPr>
          </a:p>
        </p:txBody>
      </p:sp>
      <p:sp>
        <p:nvSpPr>
          <p:cNvPr id="4" name="Content Placeholder 3">
            <a:extLst>
              <a:ext uri="{FF2B5EF4-FFF2-40B4-BE49-F238E27FC236}">
                <a16:creationId xmlns:a16="http://schemas.microsoft.com/office/drawing/2014/main" id="{57F439D3-1577-62E4-2C41-A32C24273B9D}"/>
              </a:ext>
            </a:extLst>
          </p:cNvPr>
          <p:cNvSpPr txBox="1">
            <a:spLocks/>
          </p:cNvSpPr>
          <p:nvPr/>
        </p:nvSpPr>
        <p:spPr>
          <a:xfrm>
            <a:off x="5294917" y="2712962"/>
            <a:ext cx="6622957" cy="3619500"/>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800" dirty="0">
                <a:solidFill>
                  <a:schemeClr val="tx1">
                    <a:lumMod val="20000"/>
                    <a:lumOff val="80000"/>
                  </a:schemeClr>
                </a:solidFill>
              </a:rPr>
              <a:t>Minimal configuration is required to start getting data back.</a:t>
            </a:r>
          </a:p>
          <a:p>
            <a:r>
              <a:rPr lang="en-US" sz="1800" dirty="0">
                <a:solidFill>
                  <a:schemeClr val="tx1">
                    <a:lumMod val="20000"/>
                    <a:lumOff val="80000"/>
                  </a:schemeClr>
                </a:solidFill>
              </a:rPr>
              <a:t>In many cases, well-named Data Elements are all that is required.</a:t>
            </a:r>
          </a:p>
          <a:p>
            <a:r>
              <a:rPr lang="en-US" sz="1800" dirty="0">
                <a:solidFill>
                  <a:schemeClr val="tx1">
                    <a:lumMod val="20000"/>
                    <a:lumOff val="80000"/>
                  </a:schemeClr>
                </a:solidFill>
              </a:rPr>
              <a:t>If necessary, Descriptions are added to Data Sections, Data Tables, and Data Fields as needed to specify special instructions.</a:t>
            </a:r>
          </a:p>
          <a:p>
            <a:r>
              <a:rPr lang="en-US" sz="1800" dirty="0">
                <a:solidFill>
                  <a:schemeClr val="tx1">
                    <a:lumMod val="20000"/>
                    <a:lumOff val="80000"/>
                  </a:schemeClr>
                </a:solidFill>
              </a:rPr>
              <a:t>How it works:</a:t>
            </a:r>
          </a:p>
          <a:p>
            <a:pPr lvl="1"/>
            <a:r>
              <a:rPr lang="en-US" sz="1800" dirty="0">
                <a:solidFill>
                  <a:schemeClr val="tx1">
                    <a:lumMod val="20000"/>
                    <a:lumOff val="80000"/>
                  </a:schemeClr>
                </a:solidFill>
              </a:rPr>
              <a:t>Prompts the LLM with some document content.</a:t>
            </a:r>
          </a:p>
          <a:p>
            <a:pPr lvl="1"/>
            <a:r>
              <a:rPr lang="en-US" sz="1800" dirty="0">
                <a:solidFill>
                  <a:schemeClr val="tx1">
                    <a:lumMod val="20000"/>
                    <a:lumOff val="80000"/>
                  </a:schemeClr>
                </a:solidFill>
              </a:rPr>
              <a:t>Asks the LLM to generate JSON matching the Data Element structure.</a:t>
            </a:r>
          </a:p>
          <a:p>
            <a:pPr lvl="1"/>
            <a:r>
              <a:rPr lang="en-US" sz="1800" dirty="0">
                <a:solidFill>
                  <a:schemeClr val="tx1">
                    <a:lumMod val="20000"/>
                    <a:lumOff val="80000"/>
                  </a:schemeClr>
                </a:solidFill>
              </a:rPr>
              <a:t>Parses the resulting JSON data into sections, tables, and fields.</a:t>
            </a:r>
          </a:p>
        </p:txBody>
      </p:sp>
      <p:grpSp>
        <p:nvGrpSpPr>
          <p:cNvPr id="13" name="Group 12">
            <a:extLst>
              <a:ext uri="{FF2B5EF4-FFF2-40B4-BE49-F238E27FC236}">
                <a16:creationId xmlns:a16="http://schemas.microsoft.com/office/drawing/2014/main" id="{DDBCD3BF-2BFF-C790-18EF-4466CC8DF513}"/>
              </a:ext>
            </a:extLst>
          </p:cNvPr>
          <p:cNvGrpSpPr/>
          <p:nvPr/>
        </p:nvGrpSpPr>
        <p:grpSpPr>
          <a:xfrm>
            <a:off x="6458106" y="2031651"/>
            <a:ext cx="4296578" cy="495397"/>
            <a:chOff x="2067834" y="1743041"/>
            <a:chExt cx="5203298" cy="495397"/>
          </a:xfrm>
        </p:grpSpPr>
        <p:sp>
          <p:nvSpPr>
            <p:cNvPr id="14" name="TextBox 13">
              <a:extLst>
                <a:ext uri="{FF2B5EF4-FFF2-40B4-BE49-F238E27FC236}">
                  <a16:creationId xmlns:a16="http://schemas.microsoft.com/office/drawing/2014/main" id="{124A543F-6630-6209-A46B-848E9F75DE2A}"/>
                </a:ext>
              </a:extLst>
            </p:cNvPr>
            <p:cNvSpPr txBox="1"/>
            <p:nvPr userDrawn="1"/>
          </p:nvSpPr>
          <p:spPr>
            <a:xfrm>
              <a:off x="2067834" y="1743041"/>
              <a:ext cx="5203298" cy="461665"/>
            </a:xfrm>
            <a:prstGeom prst="rect">
              <a:avLst/>
            </a:prstGeom>
            <a:noFill/>
            <a:ln w="38100">
              <a:noFill/>
            </a:ln>
            <a:effectLst/>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small" spc="0" normalizeH="0" baseline="0" noProof="0" dirty="0">
                  <a:ln>
                    <a:noFill/>
                  </a:ln>
                  <a:solidFill>
                    <a:schemeClr val="tx1"/>
                  </a:solidFill>
                  <a:effectLst/>
                  <a:uLnTx/>
                  <a:uFillTx/>
                  <a:latin typeface="Roboto Bk" pitchFamily="2" charset="0"/>
                  <a:ea typeface="Roboto Bk" pitchFamily="2" charset="0"/>
                  <a:cs typeface="+mn-cs"/>
                </a:rPr>
                <a:t>Make LLMs </a:t>
              </a:r>
              <a:r>
                <a:rPr lang="en-US" sz="2400" cap="small" dirty="0">
                  <a:latin typeface="Roboto Bk" pitchFamily="2" charset="0"/>
                  <a:ea typeface="Roboto Bk" pitchFamily="2" charset="0"/>
                </a:rPr>
                <a:t>do the work</a:t>
              </a:r>
              <a:endParaRPr kumimoji="0" lang="en-US" sz="2400" b="0" i="0" u="none" strike="noStrike" kern="1200" cap="small" spc="0" normalizeH="0" baseline="0" noProof="0" dirty="0">
                <a:ln>
                  <a:noFill/>
                </a:ln>
                <a:solidFill>
                  <a:schemeClr val="tx1"/>
                </a:solidFill>
                <a:effectLst/>
                <a:uLnTx/>
                <a:uFillTx/>
                <a:latin typeface="Roboto Bk" pitchFamily="2" charset="0"/>
                <a:ea typeface="Roboto Bk" pitchFamily="2" charset="0"/>
                <a:cs typeface="+mn-cs"/>
              </a:endParaRPr>
            </a:p>
          </p:txBody>
        </p:sp>
        <p:cxnSp>
          <p:nvCxnSpPr>
            <p:cNvPr id="15" name="Straight Connector 14">
              <a:extLst>
                <a:ext uri="{FF2B5EF4-FFF2-40B4-BE49-F238E27FC236}">
                  <a16:creationId xmlns:a16="http://schemas.microsoft.com/office/drawing/2014/main" id="{151464A3-143F-68B0-9350-528AEC105CC8}"/>
                </a:ext>
              </a:extLst>
            </p:cNvPr>
            <p:cNvCxnSpPr>
              <a:cxnSpLocks/>
            </p:cNvCxnSpPr>
            <p:nvPr/>
          </p:nvCxnSpPr>
          <p:spPr>
            <a:xfrm>
              <a:off x="2102932" y="2238438"/>
              <a:ext cx="5133102" cy="0"/>
            </a:xfrm>
            <a:prstGeom prst="line">
              <a:avLst/>
            </a:prstGeom>
            <a:ln w="15875">
              <a:solidFill>
                <a:schemeClr val="tx1"/>
              </a:solidFill>
            </a:ln>
            <a:effectLst/>
          </p:spPr>
          <p:style>
            <a:lnRef idx="1">
              <a:schemeClr val="accent1"/>
            </a:lnRef>
            <a:fillRef idx="0">
              <a:schemeClr val="accent1"/>
            </a:fillRef>
            <a:effectRef idx="0">
              <a:schemeClr val="accent1"/>
            </a:effectRef>
            <a:fontRef idx="minor">
              <a:schemeClr val="tx1"/>
            </a:fontRef>
          </p:style>
        </p:cxnSp>
      </p:grpSp>
      <p:grpSp>
        <p:nvGrpSpPr>
          <p:cNvPr id="27" name="Group 26">
            <a:extLst>
              <a:ext uri="{FF2B5EF4-FFF2-40B4-BE49-F238E27FC236}">
                <a16:creationId xmlns:a16="http://schemas.microsoft.com/office/drawing/2014/main" id="{3E5E1785-35FD-E8F8-0CCF-C5D850DD2159}"/>
              </a:ext>
            </a:extLst>
          </p:cNvPr>
          <p:cNvGrpSpPr/>
          <p:nvPr/>
        </p:nvGrpSpPr>
        <p:grpSpPr>
          <a:xfrm>
            <a:off x="274126" y="2438146"/>
            <a:ext cx="4812030" cy="3219699"/>
            <a:chOff x="274126" y="2438146"/>
            <a:chExt cx="4812030" cy="3219699"/>
          </a:xfrm>
        </p:grpSpPr>
        <p:pic>
          <p:nvPicPr>
            <p:cNvPr id="23" name="Picture 22">
              <a:extLst>
                <a:ext uri="{FF2B5EF4-FFF2-40B4-BE49-F238E27FC236}">
                  <a16:creationId xmlns:a16="http://schemas.microsoft.com/office/drawing/2014/main" id="{0D54FCF4-7CD1-02AA-54E0-A745314A09D3}"/>
                </a:ext>
              </a:extLst>
            </p:cNvPr>
            <p:cNvPicPr>
              <a:picLocks noChangeAspect="1"/>
            </p:cNvPicPr>
            <p:nvPr/>
          </p:nvPicPr>
          <p:blipFill>
            <a:blip r:embed="rId8"/>
            <a:stretch>
              <a:fillRect/>
            </a:stretch>
          </p:blipFill>
          <p:spPr>
            <a:xfrm>
              <a:off x="274126" y="2829332"/>
              <a:ext cx="4812030" cy="2828513"/>
            </a:xfrm>
            <a:prstGeom prst="rect">
              <a:avLst/>
            </a:prstGeom>
            <a:ln w="19050">
              <a:solidFill>
                <a:schemeClr val="accent2"/>
              </a:solidFill>
            </a:ln>
            <a:effectLst>
              <a:outerShdw blurRad="50800" dist="38100" dir="2700000" algn="tl" rotWithShape="0">
                <a:prstClr val="black">
                  <a:alpha val="40000"/>
                </a:prstClr>
              </a:outerShdw>
            </a:effectLst>
          </p:spPr>
        </p:pic>
        <p:sp>
          <p:nvSpPr>
            <p:cNvPr id="25" name="TextBox 24">
              <a:extLst>
                <a:ext uri="{FF2B5EF4-FFF2-40B4-BE49-F238E27FC236}">
                  <a16:creationId xmlns:a16="http://schemas.microsoft.com/office/drawing/2014/main" id="{22F8DAD9-B63C-8AA4-D6D9-933C18A49A4F}"/>
                </a:ext>
              </a:extLst>
            </p:cNvPr>
            <p:cNvSpPr txBox="1"/>
            <p:nvPr/>
          </p:nvSpPr>
          <p:spPr>
            <a:xfrm>
              <a:off x="1600199" y="2438146"/>
              <a:ext cx="2159887" cy="338554"/>
            </a:xfrm>
            <a:prstGeom prst="rect">
              <a:avLst/>
            </a:prstGeom>
            <a:noFill/>
            <a:effectLst>
              <a:outerShdw blurRad="50800" dist="38100" dir="2700000" algn="tl" rotWithShape="0">
                <a:prstClr val="black">
                  <a:alpha val="40000"/>
                </a:prstClr>
              </a:outerShdw>
            </a:effectLst>
          </p:spPr>
          <p:txBody>
            <a:bodyPr wrap="none" rtlCol="0">
              <a:spAutoFit/>
            </a:bodyPr>
            <a:lstStyle/>
            <a:p>
              <a:pPr marR="0" algn="ctr" defTabSz="914400" rtl="0" eaLnBrk="1" fontAlgn="auto" latinLnBrk="0" hangingPunct="1">
                <a:lnSpc>
                  <a:spcPct val="100000"/>
                </a:lnSpc>
                <a:spcBef>
                  <a:spcPts val="0"/>
                </a:spcBef>
                <a:spcAft>
                  <a:spcPts val="0"/>
                </a:spcAft>
                <a:buClrTx/>
                <a:buSzTx/>
                <a:tabLst/>
              </a:pPr>
              <a:r>
                <a:rPr kumimoji="0" lang="en-US" sz="1600" b="0" i="1" u="none" strike="noStrike" kern="1200" cap="none" spc="0" normalizeH="0" baseline="0" noProof="0" dirty="0">
                  <a:ln>
                    <a:noFill/>
                  </a:ln>
                  <a:solidFill>
                    <a:schemeClr val="accent2"/>
                  </a:solidFill>
                  <a:effectLst/>
                  <a:uLnTx/>
                  <a:uFillTx/>
                  <a:latin typeface="Roboto Cn"/>
                  <a:ea typeface="+mn-ea"/>
                  <a:cs typeface="+mn-cs"/>
                </a:rPr>
                <a:t>AI Extract’s property grid</a:t>
              </a:r>
            </a:p>
          </p:txBody>
        </p:sp>
      </p:grpSp>
    </p:spTree>
    <p:extLst>
      <p:ext uri="{BB962C8B-B14F-4D97-AF65-F5344CB8AC3E}">
        <p14:creationId xmlns:p14="http://schemas.microsoft.com/office/powerpoint/2010/main" val="26545698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decel="100000" fill="hold" grpId="0" nodeType="with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1500" fill="hold"/>
                                        <p:tgtEl>
                                          <p:spTgt spid="12"/>
                                        </p:tgtEl>
                                        <p:attrNameLst>
                                          <p:attrName>ppt_x</p:attrName>
                                        </p:attrNameLst>
                                      </p:cBhvr>
                                      <p:tavLst>
                                        <p:tav tm="0">
                                          <p:val>
                                            <p:strVal val="1+#ppt_w/2"/>
                                          </p:val>
                                        </p:tav>
                                        <p:tav tm="100000">
                                          <p:val>
                                            <p:strVal val="#ppt_x"/>
                                          </p:val>
                                        </p:tav>
                                      </p:tavLst>
                                    </p:anim>
                                    <p:anim calcmode="lin" valueType="num">
                                      <p:cBhvr additive="base">
                                        <p:cTn id="8" dur="1500" fill="hold"/>
                                        <p:tgtEl>
                                          <p:spTgt spid="12"/>
                                        </p:tgtEl>
                                        <p:attrNameLst>
                                          <p:attrName>ppt_y</p:attrName>
                                        </p:attrNameLst>
                                      </p:cBhvr>
                                      <p:tavLst>
                                        <p:tav tm="0">
                                          <p:val>
                                            <p:strVal val="#ppt_y"/>
                                          </p:val>
                                        </p:tav>
                                        <p:tav tm="100000">
                                          <p:val>
                                            <p:strVal val="#ppt_y"/>
                                          </p:val>
                                        </p:tav>
                                      </p:tavLst>
                                    </p:anim>
                                  </p:childTnLst>
                                </p:cTn>
                              </p:par>
                              <p:par>
                                <p:cTn id="9" presetID="2" presetClass="entr" presetSubtype="2" decel="100000" fill="hold" nodeType="with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1500" fill="hold"/>
                                        <p:tgtEl>
                                          <p:spTgt spid="8"/>
                                        </p:tgtEl>
                                        <p:attrNameLst>
                                          <p:attrName>ppt_x</p:attrName>
                                        </p:attrNameLst>
                                      </p:cBhvr>
                                      <p:tavLst>
                                        <p:tav tm="0">
                                          <p:val>
                                            <p:strVal val="1+#ppt_w/2"/>
                                          </p:val>
                                        </p:tav>
                                        <p:tav tm="100000">
                                          <p:val>
                                            <p:strVal val="#ppt_x"/>
                                          </p:val>
                                        </p:tav>
                                      </p:tavLst>
                                    </p:anim>
                                    <p:anim calcmode="lin" valueType="num">
                                      <p:cBhvr additive="base">
                                        <p:cTn id="12" dur="1500" fill="hold"/>
                                        <p:tgtEl>
                                          <p:spTgt spid="8"/>
                                        </p:tgtEl>
                                        <p:attrNameLst>
                                          <p:attrName>ppt_y</p:attrName>
                                        </p:attrNameLst>
                                      </p:cBhvr>
                                      <p:tavLst>
                                        <p:tav tm="0">
                                          <p:val>
                                            <p:strVal val="#ppt_y"/>
                                          </p:val>
                                        </p:tav>
                                        <p:tav tm="100000">
                                          <p:val>
                                            <p:strVal val="#ppt_y"/>
                                          </p:val>
                                        </p:tav>
                                      </p:tavLst>
                                    </p:anim>
                                  </p:childTnLst>
                                </p:cTn>
                              </p:par>
                              <p:par>
                                <p:cTn id="13" presetID="2" presetClass="entr" presetSubtype="2" decel="100000" fill="hold" nodeType="withEffect">
                                  <p:stCondLst>
                                    <p:cond delay="0"/>
                                  </p:stCondLst>
                                  <p:childTnLst>
                                    <p:set>
                                      <p:cBhvr>
                                        <p:cTn id="14" dur="1" fill="hold">
                                          <p:stCondLst>
                                            <p:cond delay="0"/>
                                          </p:stCondLst>
                                        </p:cTn>
                                        <p:tgtEl>
                                          <p:spTgt spid="26"/>
                                        </p:tgtEl>
                                        <p:attrNameLst>
                                          <p:attrName>style.visibility</p:attrName>
                                        </p:attrNameLst>
                                      </p:cBhvr>
                                      <p:to>
                                        <p:strVal val="visible"/>
                                      </p:to>
                                    </p:set>
                                    <p:anim calcmode="lin" valueType="num">
                                      <p:cBhvr additive="base">
                                        <p:cTn id="15" dur="1500" fill="hold"/>
                                        <p:tgtEl>
                                          <p:spTgt spid="26"/>
                                        </p:tgtEl>
                                        <p:attrNameLst>
                                          <p:attrName>ppt_x</p:attrName>
                                        </p:attrNameLst>
                                      </p:cBhvr>
                                      <p:tavLst>
                                        <p:tav tm="0">
                                          <p:val>
                                            <p:strVal val="1+#ppt_w/2"/>
                                          </p:val>
                                        </p:tav>
                                        <p:tav tm="100000">
                                          <p:val>
                                            <p:strVal val="#ppt_x"/>
                                          </p:val>
                                        </p:tav>
                                      </p:tavLst>
                                    </p:anim>
                                    <p:anim calcmode="lin" valueType="num">
                                      <p:cBhvr additive="base">
                                        <p:cTn id="16" dur="1500" fill="hold"/>
                                        <p:tgtEl>
                                          <p:spTgt spid="26"/>
                                        </p:tgtEl>
                                        <p:attrNameLst>
                                          <p:attrName>ppt_y</p:attrName>
                                        </p:attrNameLst>
                                      </p:cBhvr>
                                      <p:tavLst>
                                        <p:tav tm="0">
                                          <p:val>
                                            <p:strVal val="#ppt_y"/>
                                          </p:val>
                                        </p:tav>
                                        <p:tav tm="100000">
                                          <p:val>
                                            <p:strVal val="#ppt_y"/>
                                          </p:val>
                                        </p:tav>
                                      </p:tavLst>
                                    </p:anim>
                                  </p:childTnLst>
                                </p:cTn>
                              </p:par>
                              <p:par>
                                <p:cTn id="17" presetID="2" presetClass="entr" presetSubtype="2" decel="100000" fill="hold" nodeType="withEffect">
                                  <p:stCondLst>
                                    <p:cond delay="0"/>
                                  </p:stCondLst>
                                  <p:childTnLst>
                                    <p:set>
                                      <p:cBhvr>
                                        <p:cTn id="18" dur="1" fill="hold">
                                          <p:stCondLst>
                                            <p:cond delay="0"/>
                                          </p:stCondLst>
                                        </p:cTn>
                                        <p:tgtEl>
                                          <p:spTgt spid="2"/>
                                        </p:tgtEl>
                                        <p:attrNameLst>
                                          <p:attrName>style.visibility</p:attrName>
                                        </p:attrNameLst>
                                      </p:cBhvr>
                                      <p:to>
                                        <p:strVal val="visible"/>
                                      </p:to>
                                    </p:set>
                                    <p:anim calcmode="lin" valueType="num">
                                      <p:cBhvr additive="base">
                                        <p:cTn id="19" dur="1500" fill="hold"/>
                                        <p:tgtEl>
                                          <p:spTgt spid="2"/>
                                        </p:tgtEl>
                                        <p:attrNameLst>
                                          <p:attrName>ppt_x</p:attrName>
                                        </p:attrNameLst>
                                      </p:cBhvr>
                                      <p:tavLst>
                                        <p:tav tm="0">
                                          <p:val>
                                            <p:strVal val="1+#ppt_w/2"/>
                                          </p:val>
                                        </p:tav>
                                        <p:tav tm="100000">
                                          <p:val>
                                            <p:strVal val="#ppt_x"/>
                                          </p:val>
                                        </p:tav>
                                      </p:tavLst>
                                    </p:anim>
                                    <p:anim calcmode="lin" valueType="num">
                                      <p:cBhvr additive="base">
                                        <p:cTn id="20" dur="1500" fill="hold"/>
                                        <p:tgtEl>
                                          <p:spTgt spid="2"/>
                                        </p:tgtEl>
                                        <p:attrNameLst>
                                          <p:attrName>ppt_y</p:attrName>
                                        </p:attrNameLst>
                                      </p:cBhvr>
                                      <p:tavLst>
                                        <p:tav tm="0">
                                          <p:val>
                                            <p:strVal val="#ppt_y"/>
                                          </p:val>
                                        </p:tav>
                                        <p:tav tm="100000">
                                          <p:val>
                                            <p:strVal val="#ppt_y"/>
                                          </p:val>
                                        </p:tav>
                                      </p:tavLst>
                                    </p:anim>
                                  </p:childTnLst>
                                </p:cTn>
                              </p:par>
                              <p:par>
                                <p:cTn id="21" presetID="2" presetClass="entr" presetSubtype="2" decel="100000" fill="hold" nodeType="withEffect">
                                  <p:stCondLst>
                                    <p:cond delay="500"/>
                                  </p:stCondLst>
                                  <p:childTnLst>
                                    <p:set>
                                      <p:cBhvr>
                                        <p:cTn id="22" dur="1" fill="hold">
                                          <p:stCondLst>
                                            <p:cond delay="0"/>
                                          </p:stCondLst>
                                        </p:cTn>
                                        <p:tgtEl>
                                          <p:spTgt spid="27"/>
                                        </p:tgtEl>
                                        <p:attrNameLst>
                                          <p:attrName>style.visibility</p:attrName>
                                        </p:attrNameLst>
                                      </p:cBhvr>
                                      <p:to>
                                        <p:strVal val="visible"/>
                                      </p:to>
                                    </p:set>
                                    <p:anim calcmode="lin" valueType="num">
                                      <p:cBhvr additive="base">
                                        <p:cTn id="23" dur="1000" fill="hold"/>
                                        <p:tgtEl>
                                          <p:spTgt spid="27"/>
                                        </p:tgtEl>
                                        <p:attrNameLst>
                                          <p:attrName>ppt_x</p:attrName>
                                        </p:attrNameLst>
                                      </p:cBhvr>
                                      <p:tavLst>
                                        <p:tav tm="0">
                                          <p:val>
                                            <p:strVal val="1+#ppt_w/2"/>
                                          </p:val>
                                        </p:tav>
                                        <p:tav tm="100000">
                                          <p:val>
                                            <p:strVal val="#ppt_x"/>
                                          </p:val>
                                        </p:tav>
                                      </p:tavLst>
                                    </p:anim>
                                    <p:anim calcmode="lin" valueType="num">
                                      <p:cBhvr additive="base">
                                        <p:cTn id="24" dur="1000" fill="hold"/>
                                        <p:tgtEl>
                                          <p:spTgt spid="27"/>
                                        </p:tgtEl>
                                        <p:attrNameLst>
                                          <p:attrName>ppt_y</p:attrName>
                                        </p:attrNameLst>
                                      </p:cBhvr>
                                      <p:tavLst>
                                        <p:tav tm="0">
                                          <p:val>
                                            <p:strVal val="#ppt_y"/>
                                          </p:val>
                                        </p:tav>
                                        <p:tav tm="100000">
                                          <p:val>
                                            <p:strVal val="#ppt_y"/>
                                          </p:val>
                                        </p:tav>
                                      </p:tavLst>
                                    </p:anim>
                                  </p:childTnLst>
                                </p:cTn>
                              </p:par>
                              <p:par>
                                <p:cTn id="25" presetID="2" presetClass="entr" presetSubtype="2" decel="100000" fill="hold" nodeType="withEffect">
                                  <p:stCondLst>
                                    <p:cond delay="500"/>
                                  </p:stCondLst>
                                  <p:childTnLst>
                                    <p:set>
                                      <p:cBhvr>
                                        <p:cTn id="26" dur="1" fill="hold">
                                          <p:stCondLst>
                                            <p:cond delay="0"/>
                                          </p:stCondLst>
                                        </p:cTn>
                                        <p:tgtEl>
                                          <p:spTgt spid="13"/>
                                        </p:tgtEl>
                                        <p:attrNameLst>
                                          <p:attrName>style.visibility</p:attrName>
                                        </p:attrNameLst>
                                      </p:cBhvr>
                                      <p:to>
                                        <p:strVal val="visible"/>
                                      </p:to>
                                    </p:set>
                                    <p:anim calcmode="lin" valueType="num">
                                      <p:cBhvr additive="base">
                                        <p:cTn id="27" dur="1000" fill="hold"/>
                                        <p:tgtEl>
                                          <p:spTgt spid="13"/>
                                        </p:tgtEl>
                                        <p:attrNameLst>
                                          <p:attrName>ppt_x</p:attrName>
                                        </p:attrNameLst>
                                      </p:cBhvr>
                                      <p:tavLst>
                                        <p:tav tm="0">
                                          <p:val>
                                            <p:strVal val="1+#ppt_w/2"/>
                                          </p:val>
                                        </p:tav>
                                        <p:tav tm="100000">
                                          <p:val>
                                            <p:strVal val="#ppt_x"/>
                                          </p:val>
                                        </p:tav>
                                      </p:tavLst>
                                    </p:anim>
                                    <p:anim calcmode="lin" valueType="num">
                                      <p:cBhvr additive="base">
                                        <p:cTn id="28" dur="1000" fill="hold"/>
                                        <p:tgtEl>
                                          <p:spTgt spid="13"/>
                                        </p:tgtEl>
                                        <p:attrNameLst>
                                          <p:attrName>ppt_y</p:attrName>
                                        </p:attrNameLst>
                                      </p:cBhvr>
                                      <p:tavLst>
                                        <p:tav tm="0">
                                          <p:val>
                                            <p:strVal val="#ppt_y"/>
                                          </p:val>
                                        </p:tav>
                                        <p:tav tm="100000">
                                          <p:val>
                                            <p:strVal val="#ppt_y"/>
                                          </p:val>
                                        </p:tav>
                                      </p:tavLst>
                                    </p:anim>
                                  </p:childTnLst>
                                </p:cTn>
                              </p:par>
                              <p:par>
                                <p:cTn id="29" presetID="2" presetClass="entr" presetSubtype="2" decel="100000" fill="hold" grpId="0" nodeType="withEffect">
                                  <p:stCondLst>
                                    <p:cond delay="500"/>
                                  </p:stCondLst>
                                  <p:childTnLst>
                                    <p:set>
                                      <p:cBhvr>
                                        <p:cTn id="30" dur="1" fill="hold">
                                          <p:stCondLst>
                                            <p:cond delay="0"/>
                                          </p:stCondLst>
                                        </p:cTn>
                                        <p:tgtEl>
                                          <p:spTgt spid="4"/>
                                        </p:tgtEl>
                                        <p:attrNameLst>
                                          <p:attrName>style.visibility</p:attrName>
                                        </p:attrNameLst>
                                      </p:cBhvr>
                                      <p:to>
                                        <p:strVal val="visible"/>
                                      </p:to>
                                    </p:set>
                                    <p:anim calcmode="lin" valueType="num">
                                      <p:cBhvr additive="base">
                                        <p:cTn id="31" dur="1000" fill="hold"/>
                                        <p:tgtEl>
                                          <p:spTgt spid="4"/>
                                        </p:tgtEl>
                                        <p:attrNameLst>
                                          <p:attrName>ppt_x</p:attrName>
                                        </p:attrNameLst>
                                      </p:cBhvr>
                                      <p:tavLst>
                                        <p:tav tm="0">
                                          <p:val>
                                            <p:strVal val="1+#ppt_w/2"/>
                                          </p:val>
                                        </p:tav>
                                        <p:tav tm="100000">
                                          <p:val>
                                            <p:strVal val="#ppt_x"/>
                                          </p:val>
                                        </p:tav>
                                      </p:tavLst>
                                    </p:anim>
                                    <p:anim calcmode="lin" valueType="num">
                                      <p:cBhvr additive="base">
                                        <p:cTn id="32" dur="1000" fill="hold"/>
                                        <p:tgtEl>
                                          <p:spTgt spid="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4"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gradFill>
          <a:gsLst>
            <a:gs pos="0">
              <a:schemeClr val="accent5">
                <a:lumMod val="50000"/>
              </a:schemeClr>
            </a:gs>
            <a:gs pos="100000">
              <a:srgbClr val="191919"/>
            </a:gs>
          </a:gsLst>
          <a:lin ang="5400000" scaled="1"/>
        </a:gradFill>
        <a:effectLst/>
      </p:bgPr>
    </p:bg>
    <p:spTree>
      <p:nvGrpSpPr>
        <p:cNvPr id="1" name=""/>
        <p:cNvGrpSpPr/>
        <p:nvPr/>
      </p:nvGrpSpPr>
      <p:grpSpPr>
        <a:xfrm>
          <a:off x="0" y="0"/>
          <a:ext cx="0" cy="0"/>
          <a:chOff x="0" y="0"/>
          <a:chExt cx="0" cy="0"/>
        </a:xfrm>
      </p:grpSpPr>
      <p:sp>
        <p:nvSpPr>
          <p:cNvPr id="12" name="What is?">
            <a:extLst>
              <a:ext uri="{FF2B5EF4-FFF2-40B4-BE49-F238E27FC236}">
                <a16:creationId xmlns:a16="http://schemas.microsoft.com/office/drawing/2014/main" id="{D9599360-BEB7-F7B6-0FD1-5F6793B8F18B}"/>
              </a:ext>
            </a:extLst>
          </p:cNvPr>
          <p:cNvSpPr txBox="1"/>
          <p:nvPr/>
        </p:nvSpPr>
        <p:spPr>
          <a:xfrm>
            <a:off x="1896111" y="417577"/>
            <a:ext cx="6993890" cy="707886"/>
          </a:xfrm>
          <a:prstGeom prst="rect">
            <a:avLst/>
          </a:prstGeom>
          <a:noFill/>
          <a:effectLst/>
        </p:spPr>
        <p:txBody>
          <a:bodyPr wrap="square" rtlCol="0">
            <a:spAutoFit/>
          </a:bodyPr>
          <a:lstStyle>
            <a:defPPr>
              <a:defRPr lang="en-US"/>
            </a:defPPr>
            <a:lvl1pPr>
              <a:defRPr sz="4000" cap="all">
                <a:solidFill>
                  <a:schemeClr val="bg2"/>
                </a:solidFill>
                <a:latin typeface="+mj-lt"/>
              </a:defRPr>
            </a:lvl1pPr>
          </a:lstStyle>
          <a:p>
            <a:r>
              <a:rPr lang="en-US" dirty="0">
                <a:solidFill>
                  <a:schemeClr val="tx1">
                    <a:lumMod val="20000"/>
                    <a:lumOff val="80000"/>
                  </a:schemeClr>
                </a:solidFill>
              </a:rPr>
              <a:t>AI Extract</a:t>
            </a:r>
          </a:p>
        </p:txBody>
      </p:sp>
      <p:grpSp>
        <p:nvGrpSpPr>
          <p:cNvPr id="26" name="Group 25">
            <a:extLst>
              <a:ext uri="{FF2B5EF4-FFF2-40B4-BE49-F238E27FC236}">
                <a16:creationId xmlns:a16="http://schemas.microsoft.com/office/drawing/2014/main" id="{010A5947-8A8A-0D22-5B7E-FB4BBB5D3698}"/>
              </a:ext>
            </a:extLst>
          </p:cNvPr>
          <p:cNvGrpSpPr/>
          <p:nvPr/>
        </p:nvGrpSpPr>
        <p:grpSpPr>
          <a:xfrm>
            <a:off x="-617767" y="293967"/>
            <a:ext cx="12285892" cy="958821"/>
            <a:chOff x="-617767" y="293967"/>
            <a:chExt cx="12285892" cy="958821"/>
          </a:xfrm>
        </p:grpSpPr>
        <p:cxnSp>
          <p:nvCxnSpPr>
            <p:cNvPr id="10" name="Straight Connector 9">
              <a:extLst>
                <a:ext uri="{FF2B5EF4-FFF2-40B4-BE49-F238E27FC236}">
                  <a16:creationId xmlns:a16="http://schemas.microsoft.com/office/drawing/2014/main" id="{1C697595-85EA-387A-37B3-89B7396BE585}"/>
                </a:ext>
              </a:extLst>
            </p:cNvPr>
            <p:cNvCxnSpPr>
              <a:cxnSpLocks/>
            </p:cNvCxnSpPr>
            <p:nvPr/>
          </p:nvCxnSpPr>
          <p:spPr>
            <a:xfrm>
              <a:off x="1262743" y="1200155"/>
              <a:ext cx="10405382" cy="0"/>
            </a:xfrm>
            <a:prstGeom prst="line">
              <a:avLst/>
            </a:prstGeom>
            <a:ln w="15875">
              <a:solidFill>
                <a:schemeClr val="bg2">
                  <a:lumMod val="50000"/>
                </a:schemeClr>
              </a:soli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pic>
          <p:nvPicPr>
            <p:cNvPr id="24" name="Graphic 23">
              <a:extLst>
                <a:ext uri="{FF2B5EF4-FFF2-40B4-BE49-F238E27FC236}">
                  <a16:creationId xmlns:a16="http://schemas.microsoft.com/office/drawing/2014/main" id="{EBB16BE6-C74A-E145-4C1C-E1E9E32B3038}"/>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617767" y="293967"/>
              <a:ext cx="2332267" cy="958821"/>
            </a:xfrm>
            <a:prstGeom prst="rect">
              <a:avLst/>
            </a:prstGeom>
            <a:effectLst>
              <a:outerShdw blurRad="317500" dist="317500" dir="2700000" algn="l" rotWithShape="0">
                <a:prstClr val="black">
                  <a:alpha val="15000"/>
                </a:prstClr>
              </a:outerShdw>
            </a:effectLst>
          </p:spPr>
        </p:pic>
      </p:grpSp>
      <p:pic>
        <p:nvPicPr>
          <p:cNvPr id="8" name="Grooper G" descr="Logo, icon&#10;&#10;Description automatically generated">
            <a:extLst>
              <a:ext uri="{FF2B5EF4-FFF2-40B4-BE49-F238E27FC236}">
                <a16:creationId xmlns:a16="http://schemas.microsoft.com/office/drawing/2014/main" id="{2515A8FD-AFB9-FC16-44F3-D1CDACA56FFC}"/>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01650" y="342904"/>
            <a:ext cx="651511" cy="857251"/>
          </a:xfrm>
          <a:prstGeom prst="rect">
            <a:avLst/>
          </a:prstGeom>
          <a:effectLst>
            <a:outerShdw blurRad="63500" dist="63500" dir="2700000" algn="tl" rotWithShape="0">
              <a:prstClr val="black">
                <a:alpha val="25000"/>
              </a:prstClr>
            </a:outerShdw>
          </a:effectLst>
        </p:spPr>
      </p:pic>
      <p:sp>
        <p:nvSpPr>
          <p:cNvPr id="22" name="Content Placeholder 2">
            <a:extLst>
              <a:ext uri="{FF2B5EF4-FFF2-40B4-BE49-F238E27FC236}">
                <a16:creationId xmlns:a16="http://schemas.microsoft.com/office/drawing/2014/main" id="{0202EF6C-99B3-DAC2-0364-EE9D10260DB0}"/>
              </a:ext>
            </a:extLst>
          </p:cNvPr>
          <p:cNvSpPr txBox="1">
            <a:spLocks/>
          </p:cNvSpPr>
          <p:nvPr/>
        </p:nvSpPr>
        <p:spPr>
          <a:xfrm>
            <a:off x="867213" y="2527615"/>
            <a:ext cx="7054927" cy="3600450"/>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en-US" sz="2000" dirty="0">
              <a:solidFill>
                <a:schemeClr val="tx1">
                  <a:lumMod val="20000"/>
                  <a:lumOff val="80000"/>
                </a:schemeClr>
              </a:solidFill>
            </a:endParaRPr>
          </a:p>
        </p:txBody>
      </p:sp>
      <p:grpSp>
        <p:nvGrpSpPr>
          <p:cNvPr id="13" name="Group 12">
            <a:extLst>
              <a:ext uri="{FF2B5EF4-FFF2-40B4-BE49-F238E27FC236}">
                <a16:creationId xmlns:a16="http://schemas.microsoft.com/office/drawing/2014/main" id="{3F9814EA-061D-7D83-197D-E74BE5D37F25}"/>
              </a:ext>
            </a:extLst>
          </p:cNvPr>
          <p:cNvGrpSpPr/>
          <p:nvPr/>
        </p:nvGrpSpPr>
        <p:grpSpPr>
          <a:xfrm>
            <a:off x="1714500" y="1442757"/>
            <a:ext cx="4388937" cy="523220"/>
            <a:chOff x="2697480" y="1704407"/>
            <a:chExt cx="5829300" cy="523220"/>
          </a:xfrm>
          <a:effectLst>
            <a:outerShdw blurRad="50800" dist="38100" dir="2700000" algn="tl" rotWithShape="0">
              <a:prstClr val="black">
                <a:alpha val="40000"/>
              </a:prstClr>
            </a:outerShdw>
          </a:effectLst>
        </p:grpSpPr>
        <p:sp>
          <p:nvSpPr>
            <p:cNvPr id="14" name="TextBox 13">
              <a:extLst>
                <a:ext uri="{FF2B5EF4-FFF2-40B4-BE49-F238E27FC236}">
                  <a16:creationId xmlns:a16="http://schemas.microsoft.com/office/drawing/2014/main" id="{844E6FE2-D1AA-DF85-C47F-9407E76F4916}"/>
                </a:ext>
              </a:extLst>
            </p:cNvPr>
            <p:cNvSpPr txBox="1"/>
            <p:nvPr/>
          </p:nvSpPr>
          <p:spPr>
            <a:xfrm>
              <a:off x="2697480" y="1704407"/>
              <a:ext cx="5829300" cy="523220"/>
            </a:xfrm>
            <a:prstGeom prst="rect">
              <a:avLst/>
            </a:prstGeom>
            <a:noFill/>
          </p:spPr>
          <p:txBody>
            <a:bodyPr wrap="square" rtlCol="0">
              <a:spAutoFit/>
            </a:bodyPr>
            <a:lstStyle/>
            <a:p>
              <a:pPr algn="ctr"/>
              <a:r>
                <a:rPr lang="en-US" sz="2800" cap="small" dirty="0">
                  <a:latin typeface="Roboto Bk" pitchFamily="2" charset="0"/>
                  <a:ea typeface="Roboto Bk" pitchFamily="2" charset="0"/>
                </a:rPr>
                <a:t>AI Extract example</a:t>
              </a:r>
            </a:p>
          </p:txBody>
        </p:sp>
        <p:cxnSp>
          <p:nvCxnSpPr>
            <p:cNvPr id="15" name="Straight Connector 14">
              <a:extLst>
                <a:ext uri="{FF2B5EF4-FFF2-40B4-BE49-F238E27FC236}">
                  <a16:creationId xmlns:a16="http://schemas.microsoft.com/office/drawing/2014/main" id="{DAE4B82B-BE51-0969-CE2A-C12BF83E7A6F}"/>
                </a:ext>
              </a:extLst>
            </p:cNvPr>
            <p:cNvCxnSpPr>
              <a:cxnSpLocks/>
            </p:cNvCxnSpPr>
            <p:nvPr/>
          </p:nvCxnSpPr>
          <p:spPr>
            <a:xfrm>
              <a:off x="2697480" y="2227627"/>
              <a:ext cx="5829300" cy="0"/>
            </a:xfrm>
            <a:prstGeom prst="line">
              <a:avLst/>
            </a:prstGeom>
            <a:ln w="22225">
              <a:solidFill>
                <a:schemeClr val="tx1"/>
              </a:solidFill>
            </a:ln>
          </p:spPr>
          <p:style>
            <a:lnRef idx="1">
              <a:schemeClr val="accent1"/>
            </a:lnRef>
            <a:fillRef idx="0">
              <a:schemeClr val="accent1"/>
            </a:fillRef>
            <a:effectRef idx="0">
              <a:schemeClr val="accent1"/>
            </a:effectRef>
            <a:fontRef idx="minor">
              <a:schemeClr val="tx1"/>
            </a:fontRef>
          </p:style>
        </p:cxnSp>
      </p:grpSp>
      <p:pic>
        <p:nvPicPr>
          <p:cNvPr id="3" name="Picture 2">
            <a:extLst>
              <a:ext uri="{FF2B5EF4-FFF2-40B4-BE49-F238E27FC236}">
                <a16:creationId xmlns:a16="http://schemas.microsoft.com/office/drawing/2014/main" id="{CA0C1E35-9D4D-3B8A-E142-38E4437DB790}"/>
              </a:ext>
            </a:extLst>
          </p:cNvPr>
          <p:cNvPicPr>
            <a:picLocks noChangeAspect="1"/>
          </p:cNvPicPr>
          <p:nvPr/>
        </p:nvPicPr>
        <p:blipFill>
          <a:blip r:embed="rId6"/>
          <a:stretch>
            <a:fillRect/>
          </a:stretch>
        </p:blipFill>
        <p:spPr>
          <a:xfrm>
            <a:off x="1707063" y="2259508"/>
            <a:ext cx="4388937" cy="4283179"/>
          </a:xfrm>
          <a:prstGeom prst="rect">
            <a:avLst/>
          </a:prstGeom>
          <a:ln w="19050">
            <a:solidFill>
              <a:schemeClr val="accent2"/>
            </a:solidFill>
          </a:ln>
          <a:effectLst>
            <a:outerShdw blurRad="50800" dist="38100" dir="2700000" algn="tl" rotWithShape="0">
              <a:prstClr val="black">
                <a:alpha val="40000"/>
              </a:prstClr>
            </a:outerShdw>
          </a:effectLst>
        </p:spPr>
      </p:pic>
      <p:pic>
        <p:nvPicPr>
          <p:cNvPr id="4" name="Picture 3">
            <a:extLst>
              <a:ext uri="{FF2B5EF4-FFF2-40B4-BE49-F238E27FC236}">
                <a16:creationId xmlns:a16="http://schemas.microsoft.com/office/drawing/2014/main" id="{572585B3-367F-B191-EBEA-81305F45098F}"/>
              </a:ext>
            </a:extLst>
          </p:cNvPr>
          <p:cNvPicPr>
            <a:picLocks noChangeAspect="1"/>
          </p:cNvPicPr>
          <p:nvPr/>
        </p:nvPicPr>
        <p:blipFill>
          <a:blip r:embed="rId7"/>
          <a:stretch>
            <a:fillRect/>
          </a:stretch>
        </p:blipFill>
        <p:spPr>
          <a:xfrm>
            <a:off x="8835376" y="1408712"/>
            <a:ext cx="2409825" cy="5133975"/>
          </a:xfrm>
          <a:prstGeom prst="rect">
            <a:avLst/>
          </a:prstGeom>
          <a:ln w="19050">
            <a:solidFill>
              <a:schemeClr val="accent2"/>
            </a:solidFill>
          </a:ln>
          <a:effectLst>
            <a:outerShdw blurRad="50800" dist="38100" dir="2700000" algn="tl" rotWithShape="0">
              <a:prstClr val="black">
                <a:alpha val="40000"/>
              </a:prstClr>
            </a:outerShdw>
          </a:effectLst>
        </p:spPr>
      </p:pic>
      <p:sp>
        <p:nvSpPr>
          <p:cNvPr id="5" name="Rectangle 4">
            <a:extLst>
              <a:ext uri="{FF2B5EF4-FFF2-40B4-BE49-F238E27FC236}">
                <a16:creationId xmlns:a16="http://schemas.microsoft.com/office/drawing/2014/main" id="{9314D89B-82CD-1782-E96E-B897C0502103}"/>
              </a:ext>
            </a:extLst>
          </p:cNvPr>
          <p:cNvSpPr/>
          <p:nvPr/>
        </p:nvSpPr>
        <p:spPr>
          <a:xfrm>
            <a:off x="3062688" y="1630497"/>
            <a:ext cx="1079653" cy="253388"/>
          </a:xfrm>
          <a:prstGeom prst="rect">
            <a:avLst/>
          </a:prstGeom>
          <a:noFill/>
          <a:ln w="25400">
            <a:solidFill>
              <a:schemeClr val="accent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a:extLst>
              <a:ext uri="{FF2B5EF4-FFF2-40B4-BE49-F238E27FC236}">
                <a16:creationId xmlns:a16="http://schemas.microsoft.com/office/drawing/2014/main" id="{6F5920B7-CD63-A5EA-6BE0-87779C30D9F9}"/>
              </a:ext>
            </a:extLst>
          </p:cNvPr>
          <p:cNvPicPr>
            <a:picLocks noChangeAspect="1"/>
          </p:cNvPicPr>
          <p:nvPr/>
        </p:nvPicPr>
        <p:blipFill>
          <a:blip r:embed="rId8"/>
          <a:stretch>
            <a:fillRect/>
          </a:stretch>
        </p:blipFill>
        <p:spPr>
          <a:xfrm>
            <a:off x="6465434" y="2357964"/>
            <a:ext cx="5114925" cy="2952750"/>
          </a:xfrm>
          <a:prstGeom prst="rect">
            <a:avLst/>
          </a:prstGeom>
          <a:ln w="19050">
            <a:solidFill>
              <a:schemeClr val="accent2"/>
            </a:solidFill>
          </a:ln>
          <a:effectLst>
            <a:outerShdw blurRad="50800" dist="38100" dir="2700000" algn="tl" rotWithShape="0">
              <a:prstClr val="black">
                <a:alpha val="40000"/>
              </a:prstClr>
            </a:outerShdw>
          </a:effectLst>
        </p:spPr>
      </p:pic>
      <p:pic>
        <p:nvPicPr>
          <p:cNvPr id="11" name="Picture 10">
            <a:extLst>
              <a:ext uri="{FF2B5EF4-FFF2-40B4-BE49-F238E27FC236}">
                <a16:creationId xmlns:a16="http://schemas.microsoft.com/office/drawing/2014/main" id="{51AE5938-2587-F79D-49EA-DE0FE9C20A3C}"/>
              </a:ext>
            </a:extLst>
          </p:cNvPr>
          <p:cNvPicPr>
            <a:picLocks noChangeAspect="1"/>
          </p:cNvPicPr>
          <p:nvPr/>
        </p:nvPicPr>
        <p:blipFill>
          <a:blip r:embed="rId9"/>
          <a:stretch>
            <a:fillRect/>
          </a:stretch>
        </p:blipFill>
        <p:spPr>
          <a:xfrm>
            <a:off x="7286380" y="502073"/>
            <a:ext cx="4047062" cy="6050947"/>
          </a:xfrm>
          <a:prstGeom prst="rect">
            <a:avLst/>
          </a:prstGeom>
          <a:ln w="19050">
            <a:solidFill>
              <a:schemeClr val="accent2"/>
            </a:solidFill>
          </a:ln>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31673649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decel="100000" fill="hold" grpId="0" nodeType="with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1500" fill="hold"/>
                                        <p:tgtEl>
                                          <p:spTgt spid="12"/>
                                        </p:tgtEl>
                                        <p:attrNameLst>
                                          <p:attrName>ppt_x</p:attrName>
                                        </p:attrNameLst>
                                      </p:cBhvr>
                                      <p:tavLst>
                                        <p:tav tm="0">
                                          <p:val>
                                            <p:strVal val="1+#ppt_w/2"/>
                                          </p:val>
                                        </p:tav>
                                        <p:tav tm="100000">
                                          <p:val>
                                            <p:strVal val="#ppt_x"/>
                                          </p:val>
                                        </p:tav>
                                      </p:tavLst>
                                    </p:anim>
                                    <p:anim calcmode="lin" valueType="num">
                                      <p:cBhvr additive="base">
                                        <p:cTn id="8" dur="1500" fill="hold"/>
                                        <p:tgtEl>
                                          <p:spTgt spid="12"/>
                                        </p:tgtEl>
                                        <p:attrNameLst>
                                          <p:attrName>ppt_y</p:attrName>
                                        </p:attrNameLst>
                                      </p:cBhvr>
                                      <p:tavLst>
                                        <p:tav tm="0">
                                          <p:val>
                                            <p:strVal val="#ppt_y"/>
                                          </p:val>
                                        </p:tav>
                                        <p:tav tm="100000">
                                          <p:val>
                                            <p:strVal val="#ppt_y"/>
                                          </p:val>
                                        </p:tav>
                                      </p:tavLst>
                                    </p:anim>
                                  </p:childTnLst>
                                </p:cTn>
                              </p:par>
                              <p:par>
                                <p:cTn id="9" presetID="2" presetClass="entr" presetSubtype="2" decel="100000" fill="hold" nodeType="with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1500" fill="hold"/>
                                        <p:tgtEl>
                                          <p:spTgt spid="8"/>
                                        </p:tgtEl>
                                        <p:attrNameLst>
                                          <p:attrName>ppt_x</p:attrName>
                                        </p:attrNameLst>
                                      </p:cBhvr>
                                      <p:tavLst>
                                        <p:tav tm="0">
                                          <p:val>
                                            <p:strVal val="1+#ppt_w/2"/>
                                          </p:val>
                                        </p:tav>
                                        <p:tav tm="100000">
                                          <p:val>
                                            <p:strVal val="#ppt_x"/>
                                          </p:val>
                                        </p:tav>
                                      </p:tavLst>
                                    </p:anim>
                                    <p:anim calcmode="lin" valueType="num">
                                      <p:cBhvr additive="base">
                                        <p:cTn id="12" dur="1500" fill="hold"/>
                                        <p:tgtEl>
                                          <p:spTgt spid="8"/>
                                        </p:tgtEl>
                                        <p:attrNameLst>
                                          <p:attrName>ppt_y</p:attrName>
                                        </p:attrNameLst>
                                      </p:cBhvr>
                                      <p:tavLst>
                                        <p:tav tm="0">
                                          <p:val>
                                            <p:strVal val="#ppt_y"/>
                                          </p:val>
                                        </p:tav>
                                        <p:tav tm="100000">
                                          <p:val>
                                            <p:strVal val="#ppt_y"/>
                                          </p:val>
                                        </p:tav>
                                      </p:tavLst>
                                    </p:anim>
                                  </p:childTnLst>
                                </p:cTn>
                              </p:par>
                              <p:par>
                                <p:cTn id="13" presetID="2" presetClass="entr" presetSubtype="2" decel="100000" fill="hold" nodeType="withEffect">
                                  <p:stCondLst>
                                    <p:cond delay="0"/>
                                  </p:stCondLst>
                                  <p:childTnLst>
                                    <p:set>
                                      <p:cBhvr>
                                        <p:cTn id="14" dur="1" fill="hold">
                                          <p:stCondLst>
                                            <p:cond delay="0"/>
                                          </p:stCondLst>
                                        </p:cTn>
                                        <p:tgtEl>
                                          <p:spTgt spid="26"/>
                                        </p:tgtEl>
                                        <p:attrNameLst>
                                          <p:attrName>style.visibility</p:attrName>
                                        </p:attrNameLst>
                                      </p:cBhvr>
                                      <p:to>
                                        <p:strVal val="visible"/>
                                      </p:to>
                                    </p:set>
                                    <p:anim calcmode="lin" valueType="num">
                                      <p:cBhvr additive="base">
                                        <p:cTn id="15" dur="1500" fill="hold"/>
                                        <p:tgtEl>
                                          <p:spTgt spid="26"/>
                                        </p:tgtEl>
                                        <p:attrNameLst>
                                          <p:attrName>ppt_x</p:attrName>
                                        </p:attrNameLst>
                                      </p:cBhvr>
                                      <p:tavLst>
                                        <p:tav tm="0">
                                          <p:val>
                                            <p:strVal val="1+#ppt_w/2"/>
                                          </p:val>
                                        </p:tav>
                                        <p:tav tm="100000">
                                          <p:val>
                                            <p:strVal val="#ppt_x"/>
                                          </p:val>
                                        </p:tav>
                                      </p:tavLst>
                                    </p:anim>
                                    <p:anim calcmode="lin" valueType="num">
                                      <p:cBhvr additive="base">
                                        <p:cTn id="16" dur="1500" fill="hold"/>
                                        <p:tgtEl>
                                          <p:spTgt spid="26"/>
                                        </p:tgtEl>
                                        <p:attrNameLst>
                                          <p:attrName>ppt_y</p:attrName>
                                        </p:attrNameLst>
                                      </p:cBhvr>
                                      <p:tavLst>
                                        <p:tav tm="0">
                                          <p:val>
                                            <p:strVal val="#ppt_y"/>
                                          </p:val>
                                        </p:tav>
                                        <p:tav tm="100000">
                                          <p:val>
                                            <p:strVal val="#ppt_y"/>
                                          </p:val>
                                        </p:tav>
                                      </p:tavLst>
                                    </p:anim>
                                  </p:childTnLst>
                                </p:cTn>
                              </p:par>
                              <p:par>
                                <p:cTn id="17" presetID="2" presetClass="entr" presetSubtype="2" decel="100000" fill="hold" nodeType="withEffect">
                                  <p:stCondLst>
                                    <p:cond delay="0"/>
                                  </p:stCondLst>
                                  <p:childTnLst>
                                    <p:set>
                                      <p:cBhvr>
                                        <p:cTn id="18" dur="1" fill="hold">
                                          <p:stCondLst>
                                            <p:cond delay="0"/>
                                          </p:stCondLst>
                                        </p:cTn>
                                        <p:tgtEl>
                                          <p:spTgt spid="3"/>
                                        </p:tgtEl>
                                        <p:attrNameLst>
                                          <p:attrName>style.visibility</p:attrName>
                                        </p:attrNameLst>
                                      </p:cBhvr>
                                      <p:to>
                                        <p:strVal val="visible"/>
                                      </p:to>
                                    </p:set>
                                    <p:anim calcmode="lin" valueType="num">
                                      <p:cBhvr additive="base">
                                        <p:cTn id="19" dur="1500" fill="hold"/>
                                        <p:tgtEl>
                                          <p:spTgt spid="3"/>
                                        </p:tgtEl>
                                        <p:attrNameLst>
                                          <p:attrName>ppt_x</p:attrName>
                                        </p:attrNameLst>
                                      </p:cBhvr>
                                      <p:tavLst>
                                        <p:tav tm="0">
                                          <p:val>
                                            <p:strVal val="1+#ppt_w/2"/>
                                          </p:val>
                                        </p:tav>
                                        <p:tav tm="100000">
                                          <p:val>
                                            <p:strVal val="#ppt_x"/>
                                          </p:val>
                                        </p:tav>
                                      </p:tavLst>
                                    </p:anim>
                                    <p:anim calcmode="lin" valueType="num">
                                      <p:cBhvr additive="base">
                                        <p:cTn id="20" dur="1500" fill="hold"/>
                                        <p:tgtEl>
                                          <p:spTgt spid="3"/>
                                        </p:tgtEl>
                                        <p:attrNameLst>
                                          <p:attrName>ppt_y</p:attrName>
                                        </p:attrNameLst>
                                      </p:cBhvr>
                                      <p:tavLst>
                                        <p:tav tm="0">
                                          <p:val>
                                            <p:strVal val="#ppt_y"/>
                                          </p:val>
                                        </p:tav>
                                        <p:tav tm="100000">
                                          <p:val>
                                            <p:strVal val="#ppt_y"/>
                                          </p:val>
                                        </p:tav>
                                      </p:tavLst>
                                    </p:anim>
                                  </p:childTnLst>
                                </p:cTn>
                              </p:par>
                              <p:par>
                                <p:cTn id="21" presetID="2" presetClass="entr" presetSubtype="2" decel="100000" fill="hold"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500" fill="hold"/>
                                        <p:tgtEl>
                                          <p:spTgt spid="13"/>
                                        </p:tgtEl>
                                        <p:attrNameLst>
                                          <p:attrName>ppt_x</p:attrName>
                                        </p:attrNameLst>
                                      </p:cBhvr>
                                      <p:tavLst>
                                        <p:tav tm="0">
                                          <p:val>
                                            <p:strVal val="1+#ppt_w/2"/>
                                          </p:val>
                                        </p:tav>
                                        <p:tav tm="100000">
                                          <p:val>
                                            <p:strVal val="#ppt_x"/>
                                          </p:val>
                                        </p:tav>
                                      </p:tavLst>
                                    </p:anim>
                                    <p:anim calcmode="lin" valueType="num">
                                      <p:cBhvr additive="base">
                                        <p:cTn id="24" dur="1500" fill="hold"/>
                                        <p:tgtEl>
                                          <p:spTgt spid="13"/>
                                        </p:tgtEl>
                                        <p:attrNameLst>
                                          <p:attrName>ppt_y</p:attrName>
                                        </p:attrNameLst>
                                      </p:cBhvr>
                                      <p:tavLst>
                                        <p:tav tm="0">
                                          <p:val>
                                            <p:strVal val="#ppt_y"/>
                                          </p:val>
                                        </p:tav>
                                        <p:tav tm="100000">
                                          <p:val>
                                            <p:strVal val="#ppt_y"/>
                                          </p:val>
                                        </p:tav>
                                      </p:tavLst>
                                    </p:anim>
                                  </p:childTnLst>
                                </p:cTn>
                              </p:par>
                              <p:par>
                                <p:cTn id="25" presetID="2" presetClass="entr" presetSubtype="2" decel="100000" fill="hold" nodeType="withEffect">
                                  <p:stCondLst>
                                    <p:cond delay="0"/>
                                  </p:stCondLst>
                                  <p:childTnLst>
                                    <p:set>
                                      <p:cBhvr>
                                        <p:cTn id="26" dur="1" fill="hold">
                                          <p:stCondLst>
                                            <p:cond delay="0"/>
                                          </p:stCondLst>
                                        </p:cTn>
                                        <p:tgtEl>
                                          <p:spTgt spid="4"/>
                                        </p:tgtEl>
                                        <p:attrNameLst>
                                          <p:attrName>style.visibility</p:attrName>
                                        </p:attrNameLst>
                                      </p:cBhvr>
                                      <p:to>
                                        <p:strVal val="visible"/>
                                      </p:to>
                                    </p:set>
                                    <p:anim calcmode="lin" valueType="num">
                                      <p:cBhvr additive="base">
                                        <p:cTn id="27" dur="1500" fill="hold"/>
                                        <p:tgtEl>
                                          <p:spTgt spid="4"/>
                                        </p:tgtEl>
                                        <p:attrNameLst>
                                          <p:attrName>ppt_x</p:attrName>
                                        </p:attrNameLst>
                                      </p:cBhvr>
                                      <p:tavLst>
                                        <p:tav tm="0">
                                          <p:val>
                                            <p:strVal val="1+#ppt_w/2"/>
                                          </p:val>
                                        </p:tav>
                                        <p:tav tm="100000">
                                          <p:val>
                                            <p:strVal val="#ppt_x"/>
                                          </p:val>
                                        </p:tav>
                                      </p:tavLst>
                                    </p:anim>
                                    <p:anim calcmode="lin" valueType="num">
                                      <p:cBhvr additive="base">
                                        <p:cTn id="28" dur="1500" fill="hold"/>
                                        <p:tgtEl>
                                          <p:spTgt spid="4"/>
                                        </p:tgtEl>
                                        <p:attrNameLst>
                                          <p:attrName>ppt_y</p:attrName>
                                        </p:attrNameLst>
                                      </p:cBhvr>
                                      <p:tavLst>
                                        <p:tav tm="0">
                                          <p:val>
                                            <p:strVal val="#ppt_y"/>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 presetClass="exit" presetSubtype="8" accel="100000" fill="hold" nodeType="clickEffect">
                                  <p:stCondLst>
                                    <p:cond delay="0"/>
                                  </p:stCondLst>
                                  <p:childTnLst>
                                    <p:anim calcmode="lin" valueType="num">
                                      <p:cBhvr additive="base">
                                        <p:cTn id="32" dur="1000"/>
                                        <p:tgtEl>
                                          <p:spTgt spid="3"/>
                                        </p:tgtEl>
                                        <p:attrNameLst>
                                          <p:attrName>ppt_x</p:attrName>
                                        </p:attrNameLst>
                                      </p:cBhvr>
                                      <p:tavLst>
                                        <p:tav tm="0">
                                          <p:val>
                                            <p:strVal val="ppt_x"/>
                                          </p:val>
                                        </p:tav>
                                        <p:tav tm="100000">
                                          <p:val>
                                            <p:strVal val="0-ppt_w/2"/>
                                          </p:val>
                                        </p:tav>
                                      </p:tavLst>
                                    </p:anim>
                                    <p:anim calcmode="lin" valueType="num">
                                      <p:cBhvr additive="base">
                                        <p:cTn id="33" dur="1000"/>
                                        <p:tgtEl>
                                          <p:spTgt spid="3"/>
                                        </p:tgtEl>
                                        <p:attrNameLst>
                                          <p:attrName>ppt_y</p:attrName>
                                        </p:attrNameLst>
                                      </p:cBhvr>
                                      <p:tavLst>
                                        <p:tav tm="0">
                                          <p:val>
                                            <p:strVal val="ppt_y"/>
                                          </p:val>
                                        </p:tav>
                                        <p:tav tm="100000">
                                          <p:val>
                                            <p:strVal val="ppt_y"/>
                                          </p:val>
                                        </p:tav>
                                      </p:tavLst>
                                    </p:anim>
                                    <p:set>
                                      <p:cBhvr>
                                        <p:cTn id="34" dur="1" fill="hold">
                                          <p:stCondLst>
                                            <p:cond delay="999"/>
                                          </p:stCondLst>
                                        </p:cTn>
                                        <p:tgtEl>
                                          <p:spTgt spid="3"/>
                                        </p:tgtEl>
                                        <p:attrNameLst>
                                          <p:attrName>style.visibility</p:attrName>
                                        </p:attrNameLst>
                                      </p:cBhvr>
                                      <p:to>
                                        <p:strVal val="hidden"/>
                                      </p:to>
                                    </p:set>
                                  </p:childTnLst>
                                </p:cTn>
                              </p:par>
                              <p:par>
                                <p:cTn id="35" presetID="2" presetClass="exit" presetSubtype="8" accel="100000" fill="hold" nodeType="withEffect">
                                  <p:stCondLst>
                                    <p:cond delay="0"/>
                                  </p:stCondLst>
                                  <p:childTnLst>
                                    <p:anim calcmode="lin" valueType="num">
                                      <p:cBhvr additive="base">
                                        <p:cTn id="36" dur="1000"/>
                                        <p:tgtEl>
                                          <p:spTgt spid="13"/>
                                        </p:tgtEl>
                                        <p:attrNameLst>
                                          <p:attrName>ppt_x</p:attrName>
                                        </p:attrNameLst>
                                      </p:cBhvr>
                                      <p:tavLst>
                                        <p:tav tm="0">
                                          <p:val>
                                            <p:strVal val="ppt_x"/>
                                          </p:val>
                                        </p:tav>
                                        <p:tav tm="100000">
                                          <p:val>
                                            <p:strVal val="0-ppt_w/2"/>
                                          </p:val>
                                        </p:tav>
                                      </p:tavLst>
                                    </p:anim>
                                    <p:anim calcmode="lin" valueType="num">
                                      <p:cBhvr additive="base">
                                        <p:cTn id="37" dur="1000"/>
                                        <p:tgtEl>
                                          <p:spTgt spid="13"/>
                                        </p:tgtEl>
                                        <p:attrNameLst>
                                          <p:attrName>ppt_y</p:attrName>
                                        </p:attrNameLst>
                                      </p:cBhvr>
                                      <p:tavLst>
                                        <p:tav tm="0">
                                          <p:val>
                                            <p:strVal val="ppt_y"/>
                                          </p:val>
                                        </p:tav>
                                        <p:tav tm="100000">
                                          <p:val>
                                            <p:strVal val="ppt_y"/>
                                          </p:val>
                                        </p:tav>
                                      </p:tavLst>
                                    </p:anim>
                                    <p:set>
                                      <p:cBhvr>
                                        <p:cTn id="38" dur="1" fill="hold">
                                          <p:stCondLst>
                                            <p:cond delay="999"/>
                                          </p:stCondLst>
                                        </p:cTn>
                                        <p:tgtEl>
                                          <p:spTgt spid="13"/>
                                        </p:tgtEl>
                                        <p:attrNameLst>
                                          <p:attrName>style.visibility</p:attrName>
                                        </p:attrNameLst>
                                      </p:cBhvr>
                                      <p:to>
                                        <p:strVal val="hidden"/>
                                      </p:to>
                                    </p:set>
                                  </p:childTnLst>
                                </p:cTn>
                              </p:par>
                              <p:par>
                                <p:cTn id="39" presetID="35" presetClass="path" presetSubtype="0" accel="50000" decel="50000" fill="hold" nodeType="withEffect">
                                  <p:stCondLst>
                                    <p:cond delay="0"/>
                                  </p:stCondLst>
                                  <p:childTnLst>
                                    <p:animMotion origin="layout" path="M 2.29167E-6 3.7037E-7 L -0.50547 3.7037E-7 " pathEditMode="relative" rAng="0" ptsTypes="AA">
                                      <p:cBhvr>
                                        <p:cTn id="40" dur="2000" fill="hold"/>
                                        <p:tgtEl>
                                          <p:spTgt spid="4"/>
                                        </p:tgtEl>
                                        <p:attrNameLst>
                                          <p:attrName>ppt_x</p:attrName>
                                          <p:attrName>ppt_y</p:attrName>
                                        </p:attrNameLst>
                                      </p:cBhvr>
                                      <p:rCtr x="-25273" y="0"/>
                                    </p:animMotion>
                                  </p:childTnLst>
                                </p:cTn>
                              </p:par>
                            </p:childTnLst>
                          </p:cTn>
                        </p:par>
                        <p:par>
                          <p:cTn id="41" fill="hold">
                            <p:stCondLst>
                              <p:cond delay="2000"/>
                            </p:stCondLst>
                            <p:childTnLst>
                              <p:par>
                                <p:cTn id="42" presetID="10"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Effect transition="in" filter="fade">
                                      <p:cBhvr>
                                        <p:cTn id="44" dur="500"/>
                                        <p:tgtEl>
                                          <p:spTgt spid="5"/>
                                        </p:tgtEl>
                                      </p:cBhvr>
                                    </p:animEffect>
                                  </p:childTnLst>
                                </p:cTn>
                              </p:par>
                              <p:par>
                                <p:cTn id="45" presetID="10" presetClass="entr" presetSubtype="0" fill="hold" nodeType="withEffect">
                                  <p:stCondLst>
                                    <p:cond delay="0"/>
                                  </p:stCondLst>
                                  <p:childTnLst>
                                    <p:set>
                                      <p:cBhvr>
                                        <p:cTn id="46" dur="1" fill="hold">
                                          <p:stCondLst>
                                            <p:cond delay="0"/>
                                          </p:stCondLst>
                                        </p:cTn>
                                        <p:tgtEl>
                                          <p:spTgt spid="7"/>
                                        </p:tgtEl>
                                        <p:attrNameLst>
                                          <p:attrName>style.visibility</p:attrName>
                                        </p:attrNameLst>
                                      </p:cBhvr>
                                      <p:to>
                                        <p:strVal val="visible"/>
                                      </p:to>
                                    </p:set>
                                    <p:animEffect transition="in" filter="fade">
                                      <p:cBhvr>
                                        <p:cTn id="47" dur="500"/>
                                        <p:tgtEl>
                                          <p:spTgt spid="7"/>
                                        </p:tgtEl>
                                      </p:cBhvr>
                                    </p:animEffect>
                                  </p:childTnLst>
                                </p:cTn>
                              </p:par>
                            </p:childTnLst>
                          </p:cTn>
                        </p:par>
                      </p:childTnLst>
                    </p:cTn>
                  </p:par>
                  <p:par>
                    <p:cTn id="48" fill="hold">
                      <p:stCondLst>
                        <p:cond delay="indefinite"/>
                      </p:stCondLst>
                      <p:childTnLst>
                        <p:par>
                          <p:cTn id="49" fill="hold">
                            <p:stCondLst>
                              <p:cond delay="0"/>
                            </p:stCondLst>
                            <p:childTnLst>
                              <p:par>
                                <p:cTn id="50" presetID="2" presetClass="exit" presetSubtype="8" accel="100000" fill="hold" nodeType="clickEffect">
                                  <p:stCondLst>
                                    <p:cond delay="0"/>
                                  </p:stCondLst>
                                  <p:childTnLst>
                                    <p:anim calcmode="lin" valueType="num">
                                      <p:cBhvr additive="base">
                                        <p:cTn id="51" dur="1000"/>
                                        <p:tgtEl>
                                          <p:spTgt spid="4"/>
                                        </p:tgtEl>
                                        <p:attrNameLst>
                                          <p:attrName>ppt_x</p:attrName>
                                        </p:attrNameLst>
                                      </p:cBhvr>
                                      <p:tavLst>
                                        <p:tav tm="0">
                                          <p:val>
                                            <p:strVal val="ppt_x"/>
                                          </p:val>
                                        </p:tav>
                                        <p:tav tm="100000">
                                          <p:val>
                                            <p:strVal val="0-ppt_w/2"/>
                                          </p:val>
                                        </p:tav>
                                      </p:tavLst>
                                    </p:anim>
                                    <p:anim calcmode="lin" valueType="num">
                                      <p:cBhvr additive="base">
                                        <p:cTn id="52" dur="1000"/>
                                        <p:tgtEl>
                                          <p:spTgt spid="4"/>
                                        </p:tgtEl>
                                        <p:attrNameLst>
                                          <p:attrName>ppt_y</p:attrName>
                                        </p:attrNameLst>
                                      </p:cBhvr>
                                      <p:tavLst>
                                        <p:tav tm="0">
                                          <p:val>
                                            <p:strVal val="ppt_y"/>
                                          </p:val>
                                        </p:tav>
                                        <p:tav tm="100000">
                                          <p:val>
                                            <p:strVal val="ppt_y"/>
                                          </p:val>
                                        </p:tav>
                                      </p:tavLst>
                                    </p:anim>
                                    <p:set>
                                      <p:cBhvr>
                                        <p:cTn id="53" dur="1" fill="hold">
                                          <p:stCondLst>
                                            <p:cond delay="999"/>
                                          </p:stCondLst>
                                        </p:cTn>
                                        <p:tgtEl>
                                          <p:spTgt spid="4"/>
                                        </p:tgtEl>
                                        <p:attrNameLst>
                                          <p:attrName>style.visibility</p:attrName>
                                        </p:attrNameLst>
                                      </p:cBhvr>
                                      <p:to>
                                        <p:strVal val="hidden"/>
                                      </p:to>
                                    </p:set>
                                  </p:childTnLst>
                                </p:cTn>
                              </p:par>
                              <p:par>
                                <p:cTn id="54" presetID="10" presetClass="exit" presetSubtype="0" fill="hold" grpId="1" nodeType="withEffect">
                                  <p:stCondLst>
                                    <p:cond delay="0"/>
                                  </p:stCondLst>
                                  <p:childTnLst>
                                    <p:animEffect transition="out" filter="fade">
                                      <p:cBhvr>
                                        <p:cTn id="55" dur="500"/>
                                        <p:tgtEl>
                                          <p:spTgt spid="5"/>
                                        </p:tgtEl>
                                      </p:cBhvr>
                                    </p:animEffect>
                                    <p:set>
                                      <p:cBhvr>
                                        <p:cTn id="56" dur="1" fill="hold">
                                          <p:stCondLst>
                                            <p:cond delay="499"/>
                                          </p:stCondLst>
                                        </p:cTn>
                                        <p:tgtEl>
                                          <p:spTgt spid="5"/>
                                        </p:tgtEl>
                                        <p:attrNameLst>
                                          <p:attrName>style.visibility</p:attrName>
                                        </p:attrNameLst>
                                      </p:cBhvr>
                                      <p:to>
                                        <p:strVal val="hidden"/>
                                      </p:to>
                                    </p:set>
                                  </p:childTnLst>
                                </p:cTn>
                              </p:par>
                              <p:par>
                                <p:cTn id="57" presetID="35" presetClass="path" presetSubtype="0" accel="50000" decel="50000" fill="hold" nodeType="withEffect">
                                  <p:stCondLst>
                                    <p:cond delay="0"/>
                                  </p:stCondLst>
                                  <p:childTnLst>
                                    <p:animMotion origin="layout" path="M -4.16667E-6 2.22222E-6 L -0.42005 2.22222E-6 " pathEditMode="relative" rAng="0" ptsTypes="AA">
                                      <p:cBhvr>
                                        <p:cTn id="58" dur="2000" fill="hold"/>
                                        <p:tgtEl>
                                          <p:spTgt spid="7"/>
                                        </p:tgtEl>
                                        <p:attrNameLst>
                                          <p:attrName>ppt_x</p:attrName>
                                          <p:attrName>ppt_y</p:attrName>
                                        </p:attrNameLst>
                                      </p:cBhvr>
                                      <p:rCtr x="-21003" y="0"/>
                                    </p:animMotion>
                                  </p:childTnLst>
                                </p:cTn>
                              </p:par>
                            </p:childTnLst>
                          </p:cTn>
                        </p:par>
                      </p:childTnLst>
                    </p:cTn>
                  </p:par>
                  <p:par>
                    <p:cTn id="59" fill="hold">
                      <p:stCondLst>
                        <p:cond delay="indefinite"/>
                      </p:stCondLst>
                      <p:childTnLst>
                        <p:par>
                          <p:cTn id="60" fill="hold">
                            <p:stCondLst>
                              <p:cond delay="0"/>
                            </p:stCondLst>
                            <p:childTnLst>
                              <p:par>
                                <p:cTn id="61" presetID="10" presetClass="entr" presetSubtype="0" fill="hold" nodeType="clickEffect">
                                  <p:stCondLst>
                                    <p:cond delay="0"/>
                                  </p:stCondLst>
                                  <p:childTnLst>
                                    <p:set>
                                      <p:cBhvr>
                                        <p:cTn id="62" dur="1" fill="hold">
                                          <p:stCondLst>
                                            <p:cond delay="0"/>
                                          </p:stCondLst>
                                        </p:cTn>
                                        <p:tgtEl>
                                          <p:spTgt spid="11"/>
                                        </p:tgtEl>
                                        <p:attrNameLst>
                                          <p:attrName>style.visibility</p:attrName>
                                        </p:attrNameLst>
                                      </p:cBhvr>
                                      <p:to>
                                        <p:strVal val="visible"/>
                                      </p:to>
                                    </p:set>
                                    <p:animEffect transition="in" filter="fade">
                                      <p:cBhvr>
                                        <p:cTn id="63"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5" grpId="0" animBg="1"/>
      <p:bldP spid="5" grpId="1"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gradFill>
          <a:gsLst>
            <a:gs pos="0">
              <a:schemeClr val="accent5">
                <a:lumMod val="50000"/>
              </a:schemeClr>
            </a:gs>
            <a:gs pos="100000">
              <a:srgbClr val="191919"/>
            </a:gs>
          </a:gsLst>
          <a:lin ang="5400000" scaled="1"/>
        </a:gradFill>
        <a:effectLst/>
      </p:bgPr>
    </p:bg>
    <p:spTree>
      <p:nvGrpSpPr>
        <p:cNvPr id="1" name=""/>
        <p:cNvGrpSpPr/>
        <p:nvPr/>
      </p:nvGrpSpPr>
      <p:grpSpPr>
        <a:xfrm>
          <a:off x="0" y="0"/>
          <a:ext cx="0" cy="0"/>
          <a:chOff x="0" y="0"/>
          <a:chExt cx="0" cy="0"/>
        </a:xfrm>
      </p:grpSpPr>
      <p:sp>
        <p:nvSpPr>
          <p:cNvPr id="12" name="What is?">
            <a:extLst>
              <a:ext uri="{FF2B5EF4-FFF2-40B4-BE49-F238E27FC236}">
                <a16:creationId xmlns:a16="http://schemas.microsoft.com/office/drawing/2014/main" id="{D9599360-BEB7-F7B6-0FD1-5F6793B8F18B}"/>
              </a:ext>
            </a:extLst>
          </p:cNvPr>
          <p:cNvSpPr txBox="1"/>
          <p:nvPr/>
        </p:nvSpPr>
        <p:spPr>
          <a:xfrm>
            <a:off x="1896111" y="417577"/>
            <a:ext cx="6993890" cy="707886"/>
          </a:xfrm>
          <a:prstGeom prst="rect">
            <a:avLst/>
          </a:prstGeom>
          <a:noFill/>
          <a:effectLst/>
        </p:spPr>
        <p:txBody>
          <a:bodyPr wrap="square" rtlCol="0">
            <a:spAutoFit/>
          </a:bodyPr>
          <a:lstStyle>
            <a:defPPr>
              <a:defRPr lang="en-US"/>
            </a:defPPr>
            <a:lvl1pPr>
              <a:defRPr sz="4000" cap="all">
                <a:solidFill>
                  <a:schemeClr val="bg2"/>
                </a:solidFill>
                <a:latin typeface="+mj-lt"/>
              </a:defRPr>
            </a:lvl1pPr>
          </a:lstStyle>
          <a:p>
            <a:r>
              <a:rPr lang="en-US" dirty="0">
                <a:solidFill>
                  <a:schemeClr val="tx1">
                    <a:lumMod val="20000"/>
                    <a:lumOff val="80000"/>
                  </a:schemeClr>
                </a:solidFill>
              </a:rPr>
              <a:t>AI Extract</a:t>
            </a:r>
          </a:p>
        </p:txBody>
      </p:sp>
      <p:grpSp>
        <p:nvGrpSpPr>
          <p:cNvPr id="26" name="Group 25">
            <a:extLst>
              <a:ext uri="{FF2B5EF4-FFF2-40B4-BE49-F238E27FC236}">
                <a16:creationId xmlns:a16="http://schemas.microsoft.com/office/drawing/2014/main" id="{010A5947-8A8A-0D22-5B7E-FB4BBB5D3698}"/>
              </a:ext>
            </a:extLst>
          </p:cNvPr>
          <p:cNvGrpSpPr/>
          <p:nvPr/>
        </p:nvGrpSpPr>
        <p:grpSpPr>
          <a:xfrm>
            <a:off x="-617767" y="293967"/>
            <a:ext cx="12285892" cy="958821"/>
            <a:chOff x="-617767" y="293967"/>
            <a:chExt cx="12285892" cy="958821"/>
          </a:xfrm>
        </p:grpSpPr>
        <p:cxnSp>
          <p:nvCxnSpPr>
            <p:cNvPr id="10" name="Straight Connector 9">
              <a:extLst>
                <a:ext uri="{FF2B5EF4-FFF2-40B4-BE49-F238E27FC236}">
                  <a16:creationId xmlns:a16="http://schemas.microsoft.com/office/drawing/2014/main" id="{1C697595-85EA-387A-37B3-89B7396BE585}"/>
                </a:ext>
              </a:extLst>
            </p:cNvPr>
            <p:cNvCxnSpPr>
              <a:cxnSpLocks/>
            </p:cNvCxnSpPr>
            <p:nvPr/>
          </p:nvCxnSpPr>
          <p:spPr>
            <a:xfrm>
              <a:off x="1262743" y="1200155"/>
              <a:ext cx="10405382" cy="0"/>
            </a:xfrm>
            <a:prstGeom prst="line">
              <a:avLst/>
            </a:prstGeom>
            <a:ln w="15875">
              <a:solidFill>
                <a:schemeClr val="bg2">
                  <a:lumMod val="50000"/>
                </a:schemeClr>
              </a:soli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pic>
          <p:nvPicPr>
            <p:cNvPr id="24" name="Graphic 23">
              <a:extLst>
                <a:ext uri="{FF2B5EF4-FFF2-40B4-BE49-F238E27FC236}">
                  <a16:creationId xmlns:a16="http://schemas.microsoft.com/office/drawing/2014/main" id="{EBB16BE6-C74A-E145-4C1C-E1E9E32B3038}"/>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617767" y="293967"/>
              <a:ext cx="2332267" cy="958821"/>
            </a:xfrm>
            <a:prstGeom prst="rect">
              <a:avLst/>
            </a:prstGeom>
            <a:effectLst>
              <a:outerShdw blurRad="317500" dist="317500" dir="2700000" algn="l" rotWithShape="0">
                <a:prstClr val="black">
                  <a:alpha val="15000"/>
                </a:prstClr>
              </a:outerShdw>
            </a:effectLst>
          </p:spPr>
        </p:pic>
      </p:grpSp>
      <p:pic>
        <p:nvPicPr>
          <p:cNvPr id="8" name="Grooper G" descr="Logo, icon&#10;&#10;Description automatically generated">
            <a:extLst>
              <a:ext uri="{FF2B5EF4-FFF2-40B4-BE49-F238E27FC236}">
                <a16:creationId xmlns:a16="http://schemas.microsoft.com/office/drawing/2014/main" id="{2515A8FD-AFB9-FC16-44F3-D1CDACA56FFC}"/>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01650" y="342904"/>
            <a:ext cx="651511" cy="857251"/>
          </a:xfrm>
          <a:prstGeom prst="rect">
            <a:avLst/>
          </a:prstGeom>
          <a:effectLst>
            <a:outerShdw blurRad="63500" dist="63500" dir="2700000" algn="tl" rotWithShape="0">
              <a:prstClr val="black">
                <a:alpha val="25000"/>
              </a:prstClr>
            </a:outerShdw>
          </a:effectLst>
        </p:spPr>
      </p:pic>
      <p:grpSp>
        <p:nvGrpSpPr>
          <p:cNvPr id="6" name="Group 5">
            <a:extLst>
              <a:ext uri="{FF2B5EF4-FFF2-40B4-BE49-F238E27FC236}">
                <a16:creationId xmlns:a16="http://schemas.microsoft.com/office/drawing/2014/main" id="{0BD7739D-77C4-643B-0983-5C2C208943B7}"/>
              </a:ext>
            </a:extLst>
          </p:cNvPr>
          <p:cNvGrpSpPr/>
          <p:nvPr/>
        </p:nvGrpSpPr>
        <p:grpSpPr>
          <a:xfrm>
            <a:off x="2796209" y="1629290"/>
            <a:ext cx="6599583" cy="954107"/>
            <a:chOff x="2697480" y="1704407"/>
            <a:chExt cx="5829300" cy="954107"/>
          </a:xfrm>
          <a:effectLst>
            <a:outerShdw blurRad="50800" dist="38100" dir="2700000" algn="tl" rotWithShape="0">
              <a:prstClr val="black">
                <a:alpha val="40000"/>
              </a:prstClr>
            </a:outerShdw>
          </a:effectLst>
        </p:grpSpPr>
        <p:sp>
          <p:nvSpPr>
            <p:cNvPr id="7" name="TextBox 6">
              <a:extLst>
                <a:ext uri="{FF2B5EF4-FFF2-40B4-BE49-F238E27FC236}">
                  <a16:creationId xmlns:a16="http://schemas.microsoft.com/office/drawing/2014/main" id="{CF53EB57-0824-9318-499C-72C0B9B3E647}"/>
                </a:ext>
              </a:extLst>
            </p:cNvPr>
            <p:cNvSpPr txBox="1"/>
            <p:nvPr/>
          </p:nvSpPr>
          <p:spPr>
            <a:xfrm>
              <a:off x="2697480" y="1704407"/>
              <a:ext cx="5829300" cy="954107"/>
            </a:xfrm>
            <a:prstGeom prst="rect">
              <a:avLst/>
            </a:prstGeom>
            <a:noFill/>
          </p:spPr>
          <p:txBody>
            <a:bodyPr wrap="square" rtlCol="0">
              <a:spAutoFit/>
            </a:bodyPr>
            <a:lstStyle/>
            <a:p>
              <a:pPr algn="ctr"/>
              <a:r>
                <a:rPr lang="en-US" sz="2800" cap="small" dirty="0">
                  <a:latin typeface="Roboto Bk" pitchFamily="2" charset="0"/>
                  <a:ea typeface="Roboto Bk" pitchFamily="2" charset="0"/>
                </a:rPr>
                <a:t>AI Extract strengths and limitations</a:t>
              </a:r>
            </a:p>
          </p:txBody>
        </p:sp>
        <p:cxnSp>
          <p:nvCxnSpPr>
            <p:cNvPr id="11" name="Straight Connector 10">
              <a:extLst>
                <a:ext uri="{FF2B5EF4-FFF2-40B4-BE49-F238E27FC236}">
                  <a16:creationId xmlns:a16="http://schemas.microsoft.com/office/drawing/2014/main" id="{0BE4B965-4608-D1F4-ED93-40D840D10388}"/>
                </a:ext>
              </a:extLst>
            </p:cNvPr>
            <p:cNvCxnSpPr>
              <a:cxnSpLocks/>
            </p:cNvCxnSpPr>
            <p:nvPr/>
          </p:nvCxnSpPr>
          <p:spPr>
            <a:xfrm>
              <a:off x="2697480" y="2227627"/>
              <a:ext cx="5829300" cy="0"/>
            </a:xfrm>
            <a:prstGeom prst="line">
              <a:avLst/>
            </a:prstGeom>
            <a:ln w="22225">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7" name="Group 16">
            <a:extLst>
              <a:ext uri="{FF2B5EF4-FFF2-40B4-BE49-F238E27FC236}">
                <a16:creationId xmlns:a16="http://schemas.microsoft.com/office/drawing/2014/main" id="{EFE89F59-850D-9444-F66C-11996936B36F}"/>
              </a:ext>
            </a:extLst>
          </p:cNvPr>
          <p:cNvGrpSpPr/>
          <p:nvPr/>
        </p:nvGrpSpPr>
        <p:grpSpPr>
          <a:xfrm>
            <a:off x="1013461" y="2441068"/>
            <a:ext cx="4815060" cy="4031336"/>
            <a:chOff x="1365404" y="2656511"/>
            <a:chExt cx="4815060" cy="4031336"/>
          </a:xfrm>
        </p:grpSpPr>
        <p:sp>
          <p:nvSpPr>
            <p:cNvPr id="14" name="Content Placeholder 2">
              <a:extLst>
                <a:ext uri="{FF2B5EF4-FFF2-40B4-BE49-F238E27FC236}">
                  <a16:creationId xmlns:a16="http://schemas.microsoft.com/office/drawing/2014/main" id="{68E426DD-F607-D5D5-A1EB-6ECABCFEA887}"/>
                </a:ext>
              </a:extLst>
            </p:cNvPr>
            <p:cNvSpPr txBox="1">
              <a:spLocks/>
            </p:cNvSpPr>
            <p:nvPr/>
          </p:nvSpPr>
          <p:spPr>
            <a:xfrm>
              <a:off x="1365404" y="3087397"/>
              <a:ext cx="4815060" cy="3600450"/>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000" dirty="0">
                  <a:solidFill>
                    <a:schemeClr val="tx1">
                      <a:lumMod val="20000"/>
                      <a:lumOff val="80000"/>
                    </a:schemeClr>
                  </a:solidFill>
                </a:rPr>
                <a:t>Instant time to value.</a:t>
              </a:r>
            </a:p>
            <a:p>
              <a:r>
                <a:rPr lang="en-US" sz="2000" dirty="0">
                  <a:solidFill>
                    <a:schemeClr val="tx1">
                      <a:lumMod val="20000"/>
                      <a:lumOff val="80000"/>
                    </a:schemeClr>
                  </a:solidFill>
                </a:rPr>
                <a:t>Ease of use is off the charts. Just define the Data Model and go.</a:t>
              </a:r>
            </a:p>
            <a:p>
              <a:r>
                <a:rPr lang="en-US" sz="2000" dirty="0">
                  <a:solidFill>
                    <a:schemeClr val="tx1">
                      <a:lumMod val="20000"/>
                      <a:lumOff val="80000"/>
                    </a:schemeClr>
                  </a:solidFill>
                </a:rPr>
                <a:t>Fills in a full Data Model with fewer API calls than Ask AI</a:t>
              </a:r>
            </a:p>
            <a:p>
              <a:r>
                <a:rPr lang="en-US" sz="2000" dirty="0">
                  <a:solidFill>
                    <a:schemeClr val="tx1">
                      <a:lumMod val="20000"/>
                      <a:lumOff val="80000"/>
                    </a:schemeClr>
                  </a:solidFill>
                </a:rPr>
                <a:t>Has some result highlighting (defined by “Alignment” settings)</a:t>
              </a:r>
            </a:p>
          </p:txBody>
        </p:sp>
        <p:sp>
          <p:nvSpPr>
            <p:cNvPr id="4" name="TextBox 3">
              <a:extLst>
                <a:ext uri="{FF2B5EF4-FFF2-40B4-BE49-F238E27FC236}">
                  <a16:creationId xmlns:a16="http://schemas.microsoft.com/office/drawing/2014/main" id="{616639DE-4ACE-919C-2A61-772D8D2556AD}"/>
                </a:ext>
              </a:extLst>
            </p:cNvPr>
            <p:cNvSpPr txBox="1"/>
            <p:nvPr/>
          </p:nvSpPr>
          <p:spPr>
            <a:xfrm>
              <a:off x="1608751" y="2656511"/>
              <a:ext cx="843501" cy="400110"/>
            </a:xfrm>
            <a:prstGeom prst="rect">
              <a:avLst/>
            </a:prstGeom>
            <a:noFill/>
            <a:effectLst>
              <a:outerShdw blurRad="50800" dist="38100" dir="2700000" algn="tl" rotWithShape="0">
                <a:prstClr val="black">
                  <a:alpha val="40000"/>
                </a:prstClr>
              </a:outerShdw>
            </a:effectLst>
          </p:spPr>
          <p:txBody>
            <a:bodyPr wrap="none" rtlCol="0">
              <a:spAutoFit/>
            </a:bodyPr>
            <a:lstStyle/>
            <a:p>
              <a:pPr marR="0" algn="l" defTabSz="914400" rtl="0" eaLnBrk="1" fontAlgn="auto" latinLnBrk="0" hangingPunct="1">
                <a:lnSpc>
                  <a:spcPct val="100000"/>
                </a:lnSpc>
                <a:spcBef>
                  <a:spcPts val="0"/>
                </a:spcBef>
                <a:spcAft>
                  <a:spcPts val="0"/>
                </a:spcAft>
                <a:buClrTx/>
                <a:buSzTx/>
                <a:tabLst/>
              </a:pPr>
              <a:r>
                <a:rPr kumimoji="0" lang="en-US" sz="2000" i="0" u="none" strike="noStrike" kern="1200" cap="none" spc="0" normalizeH="0" baseline="0" noProof="0" dirty="0">
                  <a:ln>
                    <a:noFill/>
                  </a:ln>
                  <a:solidFill>
                    <a:schemeClr val="accent2"/>
                  </a:solidFill>
                  <a:effectLst/>
                  <a:uLnTx/>
                  <a:uFillTx/>
                  <a:latin typeface="Roboto" pitchFamily="2" charset="0"/>
                  <a:ea typeface="Roboto" pitchFamily="2" charset="0"/>
                </a:rPr>
                <a:t>PROS</a:t>
              </a:r>
            </a:p>
          </p:txBody>
        </p:sp>
      </p:grpSp>
      <p:grpSp>
        <p:nvGrpSpPr>
          <p:cNvPr id="18" name="Group 17">
            <a:extLst>
              <a:ext uri="{FF2B5EF4-FFF2-40B4-BE49-F238E27FC236}">
                <a16:creationId xmlns:a16="http://schemas.microsoft.com/office/drawing/2014/main" id="{908F07B5-5C02-A938-9643-69E65FC1BBC1}"/>
              </a:ext>
            </a:extLst>
          </p:cNvPr>
          <p:cNvGrpSpPr/>
          <p:nvPr/>
        </p:nvGrpSpPr>
        <p:grpSpPr>
          <a:xfrm>
            <a:off x="6578102" y="2441068"/>
            <a:ext cx="4634449" cy="4031336"/>
            <a:chOff x="6635806" y="2656511"/>
            <a:chExt cx="4634449" cy="4031336"/>
          </a:xfrm>
        </p:grpSpPr>
        <p:sp>
          <p:nvSpPr>
            <p:cNvPr id="3" name="Content Placeholder 2">
              <a:extLst>
                <a:ext uri="{FF2B5EF4-FFF2-40B4-BE49-F238E27FC236}">
                  <a16:creationId xmlns:a16="http://schemas.microsoft.com/office/drawing/2014/main" id="{915B133D-F5C4-EC05-9E88-1401B5AE217A}"/>
                </a:ext>
              </a:extLst>
            </p:cNvPr>
            <p:cNvSpPr txBox="1">
              <a:spLocks/>
            </p:cNvSpPr>
            <p:nvPr/>
          </p:nvSpPr>
          <p:spPr>
            <a:xfrm>
              <a:off x="6635806" y="3087397"/>
              <a:ext cx="4634449" cy="3600450"/>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000" dirty="0">
                  <a:solidFill>
                    <a:schemeClr val="tx1">
                      <a:lumMod val="20000"/>
                      <a:lumOff val="80000"/>
                    </a:schemeClr>
                  </a:solidFill>
                </a:rPr>
                <a:t>LLM responses can be unpredictable.</a:t>
              </a:r>
            </a:p>
            <a:p>
              <a:r>
                <a:rPr lang="en-US" sz="2000" dirty="0">
                  <a:solidFill>
                    <a:schemeClr val="tx1">
                      <a:lumMod val="20000"/>
                      <a:lumOff val="80000"/>
                    </a:schemeClr>
                  </a:solidFill>
                </a:rPr>
                <a:t>LLM responses can be inaccurate.</a:t>
              </a:r>
            </a:p>
            <a:p>
              <a:r>
                <a:rPr lang="en-US" sz="2000" dirty="0">
                  <a:solidFill>
                    <a:schemeClr val="tx1">
                      <a:lumMod val="20000"/>
                      <a:lumOff val="80000"/>
                    </a:schemeClr>
                  </a:solidFill>
                </a:rPr>
                <a:t>Easy to become over-confident when using this.  There are </a:t>
              </a:r>
              <a:r>
                <a:rPr lang="en-US" sz="2000" i="1" dirty="0">
                  <a:solidFill>
                    <a:schemeClr val="tx1">
                      <a:lumMod val="20000"/>
                      <a:lumOff val="80000"/>
                    </a:schemeClr>
                  </a:solidFill>
                </a:rPr>
                <a:t>always</a:t>
              </a:r>
              <a:r>
                <a:rPr lang="en-US" sz="2000" dirty="0">
                  <a:solidFill>
                    <a:schemeClr val="tx1">
                      <a:lumMod val="20000"/>
                      <a:lumOff val="80000"/>
                    </a:schemeClr>
                  </a:solidFill>
                </a:rPr>
                <a:t> errors when you look closely.</a:t>
              </a:r>
            </a:p>
            <a:p>
              <a:r>
                <a:rPr lang="en-US" sz="2000" dirty="0">
                  <a:solidFill>
                    <a:schemeClr val="tx1">
                      <a:lumMod val="20000"/>
                      <a:lumOff val="80000"/>
                    </a:schemeClr>
                  </a:solidFill>
                </a:rPr>
                <a:t>Larger documents pose more of a challenge to fully extract.</a:t>
              </a:r>
            </a:p>
            <a:p>
              <a:r>
                <a:rPr lang="en-US" sz="2000" dirty="0">
                  <a:solidFill>
                    <a:schemeClr val="tx1">
                      <a:lumMod val="20000"/>
                      <a:lumOff val="80000"/>
                    </a:schemeClr>
                  </a:solidFill>
                </a:rPr>
                <a:t>Slower than traditional Grooper extractors (particularly for larger documents).</a:t>
              </a:r>
            </a:p>
            <a:p>
              <a:r>
                <a:rPr lang="en-US" sz="2000" dirty="0">
                  <a:solidFill>
                    <a:schemeClr val="tx1">
                      <a:lumMod val="20000"/>
                      <a:lumOff val="80000"/>
                    </a:schemeClr>
                  </a:solidFill>
                </a:rPr>
                <a:t>Result highlighting is not perfect.</a:t>
              </a:r>
            </a:p>
            <a:p>
              <a:endParaRPr lang="en-US" sz="2000" dirty="0">
                <a:solidFill>
                  <a:schemeClr val="tx1">
                    <a:lumMod val="20000"/>
                    <a:lumOff val="80000"/>
                  </a:schemeClr>
                </a:solidFill>
              </a:endParaRPr>
            </a:p>
          </p:txBody>
        </p:sp>
        <p:sp>
          <p:nvSpPr>
            <p:cNvPr id="5" name="TextBox 4">
              <a:extLst>
                <a:ext uri="{FF2B5EF4-FFF2-40B4-BE49-F238E27FC236}">
                  <a16:creationId xmlns:a16="http://schemas.microsoft.com/office/drawing/2014/main" id="{0BC7ECE0-B2C2-3E03-CE2A-F88BE19E40D0}"/>
                </a:ext>
              </a:extLst>
            </p:cNvPr>
            <p:cNvSpPr txBox="1"/>
            <p:nvPr/>
          </p:nvSpPr>
          <p:spPr>
            <a:xfrm>
              <a:off x="6868248" y="2656511"/>
              <a:ext cx="859531" cy="400110"/>
            </a:xfrm>
            <a:prstGeom prst="rect">
              <a:avLst/>
            </a:prstGeom>
            <a:noFill/>
            <a:effectLst>
              <a:outerShdw blurRad="50800" dist="38100" dir="2700000" algn="tl" rotWithShape="0">
                <a:prstClr val="black">
                  <a:alpha val="40000"/>
                </a:prstClr>
              </a:outerShdw>
            </a:effectLst>
          </p:spPr>
          <p:txBody>
            <a:bodyPr wrap="none" rtlCol="0">
              <a:spAutoFit/>
            </a:bodyPr>
            <a:lstStyle/>
            <a:p>
              <a:pPr marR="0" algn="l" defTabSz="914400" rtl="0" eaLnBrk="1" fontAlgn="auto" latinLnBrk="0" hangingPunct="1">
                <a:lnSpc>
                  <a:spcPct val="100000"/>
                </a:lnSpc>
                <a:spcBef>
                  <a:spcPts val="0"/>
                </a:spcBef>
                <a:spcAft>
                  <a:spcPts val="0"/>
                </a:spcAft>
                <a:buClrTx/>
                <a:buSzTx/>
                <a:tabLst/>
              </a:pPr>
              <a:r>
                <a:rPr kumimoji="0" lang="en-US" sz="2000" i="0" u="none" strike="noStrike" kern="1200" cap="none" spc="0" normalizeH="0" baseline="0" noProof="0" dirty="0">
                  <a:ln>
                    <a:noFill/>
                  </a:ln>
                  <a:solidFill>
                    <a:schemeClr val="accent2"/>
                  </a:solidFill>
                  <a:effectLst/>
                  <a:uLnTx/>
                  <a:uFillTx/>
                  <a:latin typeface="Roboto" pitchFamily="2" charset="0"/>
                  <a:ea typeface="Roboto" pitchFamily="2" charset="0"/>
                </a:rPr>
                <a:t>CONS</a:t>
              </a:r>
            </a:p>
          </p:txBody>
        </p:sp>
      </p:grpSp>
    </p:spTree>
    <p:extLst>
      <p:ext uri="{BB962C8B-B14F-4D97-AF65-F5344CB8AC3E}">
        <p14:creationId xmlns:p14="http://schemas.microsoft.com/office/powerpoint/2010/main" val="13851190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decel="100000" fill="hold" grpId="0" nodeType="with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1500" fill="hold"/>
                                        <p:tgtEl>
                                          <p:spTgt spid="12"/>
                                        </p:tgtEl>
                                        <p:attrNameLst>
                                          <p:attrName>ppt_x</p:attrName>
                                        </p:attrNameLst>
                                      </p:cBhvr>
                                      <p:tavLst>
                                        <p:tav tm="0">
                                          <p:val>
                                            <p:strVal val="1+#ppt_w/2"/>
                                          </p:val>
                                        </p:tav>
                                        <p:tav tm="100000">
                                          <p:val>
                                            <p:strVal val="#ppt_x"/>
                                          </p:val>
                                        </p:tav>
                                      </p:tavLst>
                                    </p:anim>
                                    <p:anim calcmode="lin" valueType="num">
                                      <p:cBhvr additive="base">
                                        <p:cTn id="8" dur="1500" fill="hold"/>
                                        <p:tgtEl>
                                          <p:spTgt spid="12"/>
                                        </p:tgtEl>
                                        <p:attrNameLst>
                                          <p:attrName>ppt_y</p:attrName>
                                        </p:attrNameLst>
                                      </p:cBhvr>
                                      <p:tavLst>
                                        <p:tav tm="0">
                                          <p:val>
                                            <p:strVal val="#ppt_y"/>
                                          </p:val>
                                        </p:tav>
                                        <p:tav tm="100000">
                                          <p:val>
                                            <p:strVal val="#ppt_y"/>
                                          </p:val>
                                        </p:tav>
                                      </p:tavLst>
                                    </p:anim>
                                  </p:childTnLst>
                                </p:cTn>
                              </p:par>
                              <p:par>
                                <p:cTn id="9" presetID="2" presetClass="entr" presetSubtype="2" decel="100000" fill="hold" nodeType="with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1500" fill="hold"/>
                                        <p:tgtEl>
                                          <p:spTgt spid="8"/>
                                        </p:tgtEl>
                                        <p:attrNameLst>
                                          <p:attrName>ppt_x</p:attrName>
                                        </p:attrNameLst>
                                      </p:cBhvr>
                                      <p:tavLst>
                                        <p:tav tm="0">
                                          <p:val>
                                            <p:strVal val="1+#ppt_w/2"/>
                                          </p:val>
                                        </p:tav>
                                        <p:tav tm="100000">
                                          <p:val>
                                            <p:strVal val="#ppt_x"/>
                                          </p:val>
                                        </p:tav>
                                      </p:tavLst>
                                    </p:anim>
                                    <p:anim calcmode="lin" valueType="num">
                                      <p:cBhvr additive="base">
                                        <p:cTn id="12" dur="1500" fill="hold"/>
                                        <p:tgtEl>
                                          <p:spTgt spid="8"/>
                                        </p:tgtEl>
                                        <p:attrNameLst>
                                          <p:attrName>ppt_y</p:attrName>
                                        </p:attrNameLst>
                                      </p:cBhvr>
                                      <p:tavLst>
                                        <p:tav tm="0">
                                          <p:val>
                                            <p:strVal val="#ppt_y"/>
                                          </p:val>
                                        </p:tav>
                                        <p:tav tm="100000">
                                          <p:val>
                                            <p:strVal val="#ppt_y"/>
                                          </p:val>
                                        </p:tav>
                                      </p:tavLst>
                                    </p:anim>
                                  </p:childTnLst>
                                </p:cTn>
                              </p:par>
                              <p:par>
                                <p:cTn id="13" presetID="2" presetClass="entr" presetSubtype="2" decel="100000" fill="hold" nodeType="withEffect">
                                  <p:stCondLst>
                                    <p:cond delay="0"/>
                                  </p:stCondLst>
                                  <p:childTnLst>
                                    <p:set>
                                      <p:cBhvr>
                                        <p:cTn id="14" dur="1" fill="hold">
                                          <p:stCondLst>
                                            <p:cond delay="0"/>
                                          </p:stCondLst>
                                        </p:cTn>
                                        <p:tgtEl>
                                          <p:spTgt spid="26"/>
                                        </p:tgtEl>
                                        <p:attrNameLst>
                                          <p:attrName>style.visibility</p:attrName>
                                        </p:attrNameLst>
                                      </p:cBhvr>
                                      <p:to>
                                        <p:strVal val="visible"/>
                                      </p:to>
                                    </p:set>
                                    <p:anim calcmode="lin" valueType="num">
                                      <p:cBhvr additive="base">
                                        <p:cTn id="15" dur="1500" fill="hold"/>
                                        <p:tgtEl>
                                          <p:spTgt spid="26"/>
                                        </p:tgtEl>
                                        <p:attrNameLst>
                                          <p:attrName>ppt_x</p:attrName>
                                        </p:attrNameLst>
                                      </p:cBhvr>
                                      <p:tavLst>
                                        <p:tav tm="0">
                                          <p:val>
                                            <p:strVal val="1+#ppt_w/2"/>
                                          </p:val>
                                        </p:tav>
                                        <p:tav tm="100000">
                                          <p:val>
                                            <p:strVal val="#ppt_x"/>
                                          </p:val>
                                        </p:tav>
                                      </p:tavLst>
                                    </p:anim>
                                    <p:anim calcmode="lin" valueType="num">
                                      <p:cBhvr additive="base">
                                        <p:cTn id="16" dur="1500" fill="hold"/>
                                        <p:tgtEl>
                                          <p:spTgt spid="26"/>
                                        </p:tgtEl>
                                        <p:attrNameLst>
                                          <p:attrName>ppt_y</p:attrName>
                                        </p:attrNameLst>
                                      </p:cBhvr>
                                      <p:tavLst>
                                        <p:tav tm="0">
                                          <p:val>
                                            <p:strVal val="#ppt_y"/>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2" decel="100000" fill="hold" nodeType="clickEffect">
                                  <p:stCondLst>
                                    <p:cond delay="0"/>
                                  </p:stCondLst>
                                  <p:childTnLst>
                                    <p:set>
                                      <p:cBhvr>
                                        <p:cTn id="20" dur="1" fill="hold">
                                          <p:stCondLst>
                                            <p:cond delay="0"/>
                                          </p:stCondLst>
                                        </p:cTn>
                                        <p:tgtEl>
                                          <p:spTgt spid="18"/>
                                        </p:tgtEl>
                                        <p:attrNameLst>
                                          <p:attrName>style.visibility</p:attrName>
                                        </p:attrNameLst>
                                      </p:cBhvr>
                                      <p:to>
                                        <p:strVal val="visible"/>
                                      </p:to>
                                    </p:set>
                                    <p:anim calcmode="lin" valueType="num">
                                      <p:cBhvr additive="base">
                                        <p:cTn id="21" dur="1500" fill="hold"/>
                                        <p:tgtEl>
                                          <p:spTgt spid="18"/>
                                        </p:tgtEl>
                                        <p:attrNameLst>
                                          <p:attrName>ppt_x</p:attrName>
                                        </p:attrNameLst>
                                      </p:cBhvr>
                                      <p:tavLst>
                                        <p:tav tm="0">
                                          <p:val>
                                            <p:strVal val="1+#ppt_w/2"/>
                                          </p:val>
                                        </p:tav>
                                        <p:tav tm="100000">
                                          <p:val>
                                            <p:strVal val="#ppt_x"/>
                                          </p:val>
                                        </p:tav>
                                      </p:tavLst>
                                    </p:anim>
                                    <p:anim calcmode="lin" valueType="num">
                                      <p:cBhvr additive="base">
                                        <p:cTn id="22" dur="1500" fill="hold"/>
                                        <p:tgtEl>
                                          <p:spTgt spid="18"/>
                                        </p:tgtEl>
                                        <p:attrNameLst>
                                          <p:attrName>ppt_y</p:attrName>
                                        </p:attrNameLst>
                                      </p:cBhvr>
                                      <p:tavLst>
                                        <p:tav tm="0">
                                          <p:val>
                                            <p:strVal val="#ppt_y"/>
                                          </p:val>
                                        </p:tav>
                                        <p:tav tm="100000">
                                          <p:val>
                                            <p:strVal val="#ppt_y"/>
                                          </p:val>
                                        </p:tav>
                                      </p:tavLst>
                                    </p:anim>
                                  </p:childTnLst>
                                </p:cTn>
                              </p:par>
                              <p:par>
                                <p:cTn id="23" presetID="2" presetClass="entr" presetSubtype="2" decel="100000" fill="hold" nodeType="withEffect">
                                  <p:stCondLst>
                                    <p:cond delay="0"/>
                                  </p:stCondLst>
                                  <p:childTnLst>
                                    <p:set>
                                      <p:cBhvr>
                                        <p:cTn id="24" dur="1" fill="hold">
                                          <p:stCondLst>
                                            <p:cond delay="0"/>
                                          </p:stCondLst>
                                        </p:cTn>
                                        <p:tgtEl>
                                          <p:spTgt spid="6"/>
                                        </p:tgtEl>
                                        <p:attrNameLst>
                                          <p:attrName>style.visibility</p:attrName>
                                        </p:attrNameLst>
                                      </p:cBhvr>
                                      <p:to>
                                        <p:strVal val="visible"/>
                                      </p:to>
                                    </p:set>
                                    <p:anim calcmode="lin" valueType="num">
                                      <p:cBhvr additive="base">
                                        <p:cTn id="25" dur="1500" fill="hold"/>
                                        <p:tgtEl>
                                          <p:spTgt spid="6"/>
                                        </p:tgtEl>
                                        <p:attrNameLst>
                                          <p:attrName>ppt_x</p:attrName>
                                        </p:attrNameLst>
                                      </p:cBhvr>
                                      <p:tavLst>
                                        <p:tav tm="0">
                                          <p:val>
                                            <p:strVal val="1+#ppt_w/2"/>
                                          </p:val>
                                        </p:tav>
                                        <p:tav tm="100000">
                                          <p:val>
                                            <p:strVal val="#ppt_x"/>
                                          </p:val>
                                        </p:tav>
                                      </p:tavLst>
                                    </p:anim>
                                    <p:anim calcmode="lin" valueType="num">
                                      <p:cBhvr additive="base">
                                        <p:cTn id="26" dur="1500" fill="hold"/>
                                        <p:tgtEl>
                                          <p:spTgt spid="6"/>
                                        </p:tgtEl>
                                        <p:attrNameLst>
                                          <p:attrName>ppt_y</p:attrName>
                                        </p:attrNameLst>
                                      </p:cBhvr>
                                      <p:tavLst>
                                        <p:tav tm="0">
                                          <p:val>
                                            <p:strVal val="#ppt_y"/>
                                          </p:val>
                                        </p:tav>
                                        <p:tav tm="100000">
                                          <p:val>
                                            <p:strVal val="#ppt_y"/>
                                          </p:val>
                                        </p:tav>
                                      </p:tavLst>
                                    </p:anim>
                                  </p:childTnLst>
                                </p:cTn>
                              </p:par>
                              <p:par>
                                <p:cTn id="27" presetID="2" presetClass="entr" presetSubtype="2" decel="100000" fill="hold" nodeType="withEffect">
                                  <p:stCondLst>
                                    <p:cond delay="0"/>
                                  </p:stCondLst>
                                  <p:childTnLst>
                                    <p:set>
                                      <p:cBhvr>
                                        <p:cTn id="28" dur="1" fill="hold">
                                          <p:stCondLst>
                                            <p:cond delay="0"/>
                                          </p:stCondLst>
                                        </p:cTn>
                                        <p:tgtEl>
                                          <p:spTgt spid="17"/>
                                        </p:tgtEl>
                                        <p:attrNameLst>
                                          <p:attrName>style.visibility</p:attrName>
                                        </p:attrNameLst>
                                      </p:cBhvr>
                                      <p:to>
                                        <p:strVal val="visible"/>
                                      </p:to>
                                    </p:set>
                                    <p:anim calcmode="lin" valueType="num">
                                      <p:cBhvr additive="base">
                                        <p:cTn id="29" dur="1500" fill="hold"/>
                                        <p:tgtEl>
                                          <p:spTgt spid="17"/>
                                        </p:tgtEl>
                                        <p:attrNameLst>
                                          <p:attrName>ppt_x</p:attrName>
                                        </p:attrNameLst>
                                      </p:cBhvr>
                                      <p:tavLst>
                                        <p:tav tm="0">
                                          <p:val>
                                            <p:strVal val="1+#ppt_w/2"/>
                                          </p:val>
                                        </p:tav>
                                        <p:tav tm="100000">
                                          <p:val>
                                            <p:strVal val="#ppt_x"/>
                                          </p:val>
                                        </p:tav>
                                      </p:tavLst>
                                    </p:anim>
                                    <p:anim calcmode="lin" valueType="num">
                                      <p:cBhvr additive="base">
                                        <p:cTn id="30" dur="1500" fill="hold"/>
                                        <p:tgtEl>
                                          <p:spTgt spid="1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gradFill>
          <a:gsLst>
            <a:gs pos="0">
              <a:schemeClr val="accent5">
                <a:lumMod val="50000"/>
              </a:schemeClr>
            </a:gs>
            <a:gs pos="100000">
              <a:srgbClr val="191919"/>
            </a:gs>
          </a:gsLst>
          <a:lin ang="5400000" scaled="1"/>
        </a:gradFill>
        <a:effectLst/>
      </p:bgPr>
    </p:bg>
    <p:spTree>
      <p:nvGrpSpPr>
        <p:cNvPr id="1" name=""/>
        <p:cNvGrpSpPr/>
        <p:nvPr/>
      </p:nvGrpSpPr>
      <p:grpSpPr>
        <a:xfrm>
          <a:off x="0" y="0"/>
          <a:ext cx="0" cy="0"/>
          <a:chOff x="0" y="0"/>
          <a:chExt cx="0" cy="0"/>
        </a:xfrm>
      </p:grpSpPr>
      <p:pic>
        <p:nvPicPr>
          <p:cNvPr id="16" name="Graphic 15">
            <a:extLst>
              <a:ext uri="{FF2B5EF4-FFF2-40B4-BE49-F238E27FC236}">
                <a16:creationId xmlns:a16="http://schemas.microsoft.com/office/drawing/2014/main" id="{25C4A11A-E7BF-D051-6D84-A226AD4937B4}"/>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523504" y="1523065"/>
            <a:ext cx="11956937" cy="4949339"/>
          </a:xfrm>
          <a:prstGeom prst="rect">
            <a:avLst/>
          </a:prstGeom>
          <a:effectLst>
            <a:outerShdw blurRad="317500" dist="317500" dir="2700000" algn="l" rotWithShape="0">
              <a:prstClr val="black">
                <a:alpha val="15000"/>
              </a:prstClr>
            </a:outerShdw>
          </a:effectLst>
        </p:spPr>
      </p:pic>
      <p:sp>
        <p:nvSpPr>
          <p:cNvPr id="12" name="What is?">
            <a:extLst>
              <a:ext uri="{FF2B5EF4-FFF2-40B4-BE49-F238E27FC236}">
                <a16:creationId xmlns:a16="http://schemas.microsoft.com/office/drawing/2014/main" id="{D9599360-BEB7-F7B6-0FD1-5F6793B8F18B}"/>
              </a:ext>
            </a:extLst>
          </p:cNvPr>
          <p:cNvSpPr txBox="1"/>
          <p:nvPr/>
        </p:nvSpPr>
        <p:spPr>
          <a:xfrm>
            <a:off x="1896111" y="417577"/>
            <a:ext cx="6993890" cy="707886"/>
          </a:xfrm>
          <a:prstGeom prst="rect">
            <a:avLst/>
          </a:prstGeom>
          <a:noFill/>
          <a:effectLst/>
        </p:spPr>
        <p:txBody>
          <a:bodyPr wrap="square" rtlCol="0">
            <a:spAutoFit/>
          </a:bodyPr>
          <a:lstStyle>
            <a:defPPr>
              <a:defRPr lang="en-US"/>
            </a:defPPr>
            <a:lvl1pPr>
              <a:defRPr sz="4000" cap="all">
                <a:solidFill>
                  <a:schemeClr val="bg2"/>
                </a:solidFill>
                <a:latin typeface="+mj-lt"/>
              </a:defRPr>
            </a:lvl1pPr>
          </a:lstStyle>
          <a:p>
            <a:r>
              <a:rPr lang="en-US" dirty="0">
                <a:solidFill>
                  <a:schemeClr val="tx1">
                    <a:lumMod val="20000"/>
                    <a:lumOff val="80000"/>
                  </a:schemeClr>
                </a:solidFill>
              </a:rPr>
              <a:t>Clause Detection</a:t>
            </a:r>
          </a:p>
        </p:txBody>
      </p:sp>
      <p:grpSp>
        <p:nvGrpSpPr>
          <p:cNvPr id="26" name="Group 25">
            <a:extLst>
              <a:ext uri="{FF2B5EF4-FFF2-40B4-BE49-F238E27FC236}">
                <a16:creationId xmlns:a16="http://schemas.microsoft.com/office/drawing/2014/main" id="{010A5947-8A8A-0D22-5B7E-FB4BBB5D3698}"/>
              </a:ext>
            </a:extLst>
          </p:cNvPr>
          <p:cNvGrpSpPr/>
          <p:nvPr/>
        </p:nvGrpSpPr>
        <p:grpSpPr>
          <a:xfrm>
            <a:off x="-617767" y="293967"/>
            <a:ext cx="12285892" cy="958821"/>
            <a:chOff x="-617767" y="293967"/>
            <a:chExt cx="12285892" cy="958821"/>
          </a:xfrm>
        </p:grpSpPr>
        <p:cxnSp>
          <p:nvCxnSpPr>
            <p:cNvPr id="10" name="Straight Connector 9">
              <a:extLst>
                <a:ext uri="{FF2B5EF4-FFF2-40B4-BE49-F238E27FC236}">
                  <a16:creationId xmlns:a16="http://schemas.microsoft.com/office/drawing/2014/main" id="{1C697595-85EA-387A-37B3-89B7396BE585}"/>
                </a:ext>
              </a:extLst>
            </p:cNvPr>
            <p:cNvCxnSpPr>
              <a:cxnSpLocks/>
            </p:cNvCxnSpPr>
            <p:nvPr/>
          </p:nvCxnSpPr>
          <p:spPr>
            <a:xfrm>
              <a:off x="1262743" y="1200155"/>
              <a:ext cx="10405382" cy="0"/>
            </a:xfrm>
            <a:prstGeom prst="line">
              <a:avLst/>
            </a:prstGeom>
            <a:ln w="15875">
              <a:solidFill>
                <a:schemeClr val="bg2">
                  <a:lumMod val="50000"/>
                </a:schemeClr>
              </a:soli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pic>
          <p:nvPicPr>
            <p:cNvPr id="24" name="Graphic 23">
              <a:extLst>
                <a:ext uri="{FF2B5EF4-FFF2-40B4-BE49-F238E27FC236}">
                  <a16:creationId xmlns:a16="http://schemas.microsoft.com/office/drawing/2014/main" id="{EBB16BE6-C74A-E145-4C1C-E1E9E32B3038}"/>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617767" y="293967"/>
              <a:ext cx="2332267" cy="958821"/>
            </a:xfrm>
            <a:prstGeom prst="rect">
              <a:avLst/>
            </a:prstGeom>
            <a:effectLst>
              <a:outerShdw blurRad="317500" dist="317500" dir="2700000" algn="l" rotWithShape="0">
                <a:prstClr val="black">
                  <a:alpha val="15000"/>
                </a:prstClr>
              </a:outerShdw>
            </a:effectLst>
          </p:spPr>
        </p:pic>
      </p:grpSp>
      <p:pic>
        <p:nvPicPr>
          <p:cNvPr id="8" name="Grooper G" descr="Logo, icon&#10;&#10;Description automatically generated">
            <a:extLst>
              <a:ext uri="{FF2B5EF4-FFF2-40B4-BE49-F238E27FC236}">
                <a16:creationId xmlns:a16="http://schemas.microsoft.com/office/drawing/2014/main" id="{2515A8FD-AFB9-FC16-44F3-D1CDACA56FFC}"/>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01650" y="342904"/>
            <a:ext cx="651511" cy="857251"/>
          </a:xfrm>
          <a:prstGeom prst="rect">
            <a:avLst/>
          </a:prstGeom>
          <a:effectLst>
            <a:outerShdw blurRad="63500" dist="63500" dir="2700000" algn="tl" rotWithShape="0">
              <a:prstClr val="black">
                <a:alpha val="25000"/>
              </a:prstClr>
            </a:outerShdw>
          </a:effectLst>
        </p:spPr>
      </p:pic>
      <p:grpSp>
        <p:nvGrpSpPr>
          <p:cNvPr id="13" name="Group 12">
            <a:extLst>
              <a:ext uri="{FF2B5EF4-FFF2-40B4-BE49-F238E27FC236}">
                <a16:creationId xmlns:a16="http://schemas.microsoft.com/office/drawing/2014/main" id="{3F9814EA-061D-7D83-197D-E74BE5D37F25}"/>
              </a:ext>
            </a:extLst>
          </p:cNvPr>
          <p:cNvGrpSpPr/>
          <p:nvPr/>
        </p:nvGrpSpPr>
        <p:grpSpPr>
          <a:xfrm>
            <a:off x="2289614" y="1739734"/>
            <a:ext cx="4381500" cy="523220"/>
            <a:chOff x="2697480" y="1704407"/>
            <a:chExt cx="5829300" cy="523220"/>
          </a:xfrm>
          <a:effectLst>
            <a:outerShdw blurRad="50800" dist="38100" dir="2700000" algn="tl" rotWithShape="0">
              <a:prstClr val="black">
                <a:alpha val="40000"/>
              </a:prstClr>
            </a:outerShdw>
          </a:effectLst>
        </p:grpSpPr>
        <p:sp>
          <p:nvSpPr>
            <p:cNvPr id="14" name="TextBox 13">
              <a:extLst>
                <a:ext uri="{FF2B5EF4-FFF2-40B4-BE49-F238E27FC236}">
                  <a16:creationId xmlns:a16="http://schemas.microsoft.com/office/drawing/2014/main" id="{844E6FE2-D1AA-DF85-C47F-9407E76F4916}"/>
                </a:ext>
              </a:extLst>
            </p:cNvPr>
            <p:cNvSpPr txBox="1"/>
            <p:nvPr/>
          </p:nvSpPr>
          <p:spPr>
            <a:xfrm>
              <a:off x="2697480" y="1704407"/>
              <a:ext cx="5829300" cy="523220"/>
            </a:xfrm>
            <a:prstGeom prst="rect">
              <a:avLst/>
            </a:prstGeom>
            <a:noFill/>
          </p:spPr>
          <p:txBody>
            <a:bodyPr wrap="square" rtlCol="0">
              <a:spAutoFit/>
            </a:bodyPr>
            <a:lstStyle/>
            <a:p>
              <a:pPr algn="ctr"/>
              <a:r>
                <a:rPr lang="en-US" sz="2800" cap="small" dirty="0">
                  <a:latin typeface="Roboto Bk" pitchFamily="2" charset="0"/>
                  <a:ea typeface="Roboto Bk" pitchFamily="2" charset="0"/>
                </a:rPr>
                <a:t>Simpler clause detection </a:t>
              </a:r>
            </a:p>
          </p:txBody>
        </p:sp>
        <p:cxnSp>
          <p:nvCxnSpPr>
            <p:cNvPr id="15" name="Straight Connector 14">
              <a:extLst>
                <a:ext uri="{FF2B5EF4-FFF2-40B4-BE49-F238E27FC236}">
                  <a16:creationId xmlns:a16="http://schemas.microsoft.com/office/drawing/2014/main" id="{DAE4B82B-BE51-0969-CE2A-C12BF83E7A6F}"/>
                </a:ext>
              </a:extLst>
            </p:cNvPr>
            <p:cNvCxnSpPr>
              <a:cxnSpLocks/>
            </p:cNvCxnSpPr>
            <p:nvPr/>
          </p:nvCxnSpPr>
          <p:spPr>
            <a:xfrm>
              <a:off x="2697480" y="2227627"/>
              <a:ext cx="5829300" cy="0"/>
            </a:xfrm>
            <a:prstGeom prst="line">
              <a:avLst/>
            </a:prstGeom>
            <a:ln w="22225">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17" name="Content Placeholder 3">
            <a:extLst>
              <a:ext uri="{FF2B5EF4-FFF2-40B4-BE49-F238E27FC236}">
                <a16:creationId xmlns:a16="http://schemas.microsoft.com/office/drawing/2014/main" id="{4530BA69-AF62-BA40-7521-9026A06122A1}"/>
              </a:ext>
            </a:extLst>
          </p:cNvPr>
          <p:cNvSpPr txBox="1">
            <a:spLocks/>
          </p:cNvSpPr>
          <p:nvPr/>
        </p:nvSpPr>
        <p:spPr>
          <a:xfrm>
            <a:off x="827405" y="2479623"/>
            <a:ext cx="7303043" cy="3619500"/>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000" dirty="0">
                <a:solidFill>
                  <a:schemeClr val="tx1">
                    <a:lumMod val="20000"/>
                    <a:lumOff val="80000"/>
                  </a:schemeClr>
                </a:solidFill>
              </a:rPr>
              <a:t>New Data Section Extract Method:  </a:t>
            </a:r>
            <a:r>
              <a:rPr lang="en-US" sz="2000" b="1" dirty="0">
                <a:solidFill>
                  <a:schemeClr val="tx1">
                    <a:lumMod val="20000"/>
                    <a:lumOff val="80000"/>
                  </a:schemeClr>
                </a:solidFill>
              </a:rPr>
              <a:t>Clause Detection</a:t>
            </a:r>
          </a:p>
          <a:p>
            <a:r>
              <a:rPr lang="en-US" sz="1800" dirty="0">
                <a:solidFill>
                  <a:schemeClr val="tx1">
                    <a:lumMod val="20000"/>
                    <a:lumOff val="80000"/>
                  </a:schemeClr>
                </a:solidFill>
              </a:rPr>
              <a:t>Uses LLM embeddings to detect clauses in natural language documents.</a:t>
            </a:r>
          </a:p>
          <a:p>
            <a:r>
              <a:rPr lang="en-US" sz="1800" dirty="0">
                <a:solidFill>
                  <a:schemeClr val="tx1">
                    <a:lumMod val="20000"/>
                    <a:lumOff val="80000"/>
                  </a:schemeClr>
                </a:solidFill>
              </a:rPr>
              <a:t>Simplest mechanism to locate domain specific text on legal documents yet.</a:t>
            </a:r>
          </a:p>
          <a:p>
            <a:r>
              <a:rPr lang="en-US" sz="1800" dirty="0">
                <a:solidFill>
                  <a:schemeClr val="tx1">
                    <a:lumMod val="20000"/>
                    <a:lumOff val="80000"/>
                  </a:schemeClr>
                </a:solidFill>
              </a:rPr>
              <a:t>Configured by entering one or more examples of the clause.</a:t>
            </a:r>
          </a:p>
          <a:p>
            <a:r>
              <a:rPr lang="en-US" sz="1800" dirty="0">
                <a:solidFill>
                  <a:schemeClr val="tx1">
                    <a:lumMod val="20000"/>
                    <a:lumOff val="80000"/>
                  </a:schemeClr>
                </a:solidFill>
              </a:rPr>
              <a:t>Can be combined with an AI Extract Fill Method to great effect.</a:t>
            </a:r>
          </a:p>
          <a:p>
            <a:pPr marL="0" indent="0">
              <a:buNone/>
            </a:pPr>
            <a:endParaRPr lang="en-US" sz="2000" dirty="0">
              <a:solidFill>
                <a:schemeClr val="tx1">
                  <a:lumMod val="20000"/>
                  <a:lumOff val="80000"/>
                </a:schemeClr>
              </a:solidFill>
            </a:endParaRPr>
          </a:p>
        </p:txBody>
      </p:sp>
      <p:grpSp>
        <p:nvGrpSpPr>
          <p:cNvPr id="27" name="Group 26">
            <a:extLst>
              <a:ext uri="{FF2B5EF4-FFF2-40B4-BE49-F238E27FC236}">
                <a16:creationId xmlns:a16="http://schemas.microsoft.com/office/drawing/2014/main" id="{09952AA1-9D7F-D10A-04C9-7E24C7A12EB2}"/>
              </a:ext>
            </a:extLst>
          </p:cNvPr>
          <p:cNvGrpSpPr/>
          <p:nvPr/>
        </p:nvGrpSpPr>
        <p:grpSpPr>
          <a:xfrm>
            <a:off x="7174047" y="3239817"/>
            <a:ext cx="4762500" cy="2859306"/>
            <a:chOff x="7174047" y="3239817"/>
            <a:chExt cx="4762500" cy="2859306"/>
          </a:xfrm>
        </p:grpSpPr>
        <p:pic>
          <p:nvPicPr>
            <p:cNvPr id="23" name="Picture 22">
              <a:extLst>
                <a:ext uri="{FF2B5EF4-FFF2-40B4-BE49-F238E27FC236}">
                  <a16:creationId xmlns:a16="http://schemas.microsoft.com/office/drawing/2014/main" id="{423A6340-8E16-5869-A6F1-0AC0EDB2007A}"/>
                </a:ext>
              </a:extLst>
            </p:cNvPr>
            <p:cNvPicPr>
              <a:picLocks noChangeAspect="1"/>
            </p:cNvPicPr>
            <p:nvPr/>
          </p:nvPicPr>
          <p:blipFill>
            <a:blip r:embed="rId8"/>
            <a:stretch>
              <a:fillRect/>
            </a:stretch>
          </p:blipFill>
          <p:spPr>
            <a:xfrm>
              <a:off x="7174047" y="3613098"/>
              <a:ext cx="4762500" cy="2486025"/>
            </a:xfrm>
            <a:prstGeom prst="rect">
              <a:avLst/>
            </a:prstGeom>
            <a:ln w="19050">
              <a:solidFill>
                <a:schemeClr val="accent2"/>
              </a:solidFill>
            </a:ln>
            <a:effectLst>
              <a:outerShdw blurRad="50800" dist="38100" dir="2700000" algn="tl" rotWithShape="0">
                <a:prstClr val="black">
                  <a:alpha val="40000"/>
                </a:prstClr>
              </a:outerShdw>
            </a:effectLst>
          </p:spPr>
        </p:pic>
        <p:sp>
          <p:nvSpPr>
            <p:cNvPr id="25" name="TextBox 24">
              <a:extLst>
                <a:ext uri="{FF2B5EF4-FFF2-40B4-BE49-F238E27FC236}">
                  <a16:creationId xmlns:a16="http://schemas.microsoft.com/office/drawing/2014/main" id="{BC07E28D-EEDD-77FE-310C-162289F6EF13}"/>
                </a:ext>
              </a:extLst>
            </p:cNvPr>
            <p:cNvSpPr txBox="1"/>
            <p:nvPr/>
          </p:nvSpPr>
          <p:spPr>
            <a:xfrm>
              <a:off x="8185213" y="3239817"/>
              <a:ext cx="2740174" cy="338554"/>
            </a:xfrm>
            <a:prstGeom prst="rect">
              <a:avLst/>
            </a:prstGeom>
            <a:noFill/>
            <a:effectLst>
              <a:outerShdw blurRad="50800" dist="38100" dir="2700000" algn="tl" rotWithShape="0">
                <a:prstClr val="black">
                  <a:alpha val="40000"/>
                </a:prstClr>
              </a:outerShdw>
            </a:effectLst>
          </p:spPr>
          <p:txBody>
            <a:bodyPr wrap="none" rtlCol="0">
              <a:spAutoFit/>
            </a:bodyPr>
            <a:lstStyle/>
            <a:p>
              <a:pPr marR="0" algn="ctr" defTabSz="914400" rtl="0" eaLnBrk="1" fontAlgn="auto" latinLnBrk="0" hangingPunct="1">
                <a:lnSpc>
                  <a:spcPct val="100000"/>
                </a:lnSpc>
                <a:spcBef>
                  <a:spcPts val="0"/>
                </a:spcBef>
                <a:spcAft>
                  <a:spcPts val="0"/>
                </a:spcAft>
                <a:buClrTx/>
                <a:buSzTx/>
                <a:tabLst/>
              </a:pPr>
              <a:r>
                <a:rPr kumimoji="0" lang="en-US" sz="1600" b="0" i="1" u="none" strike="noStrike" kern="1200" cap="none" spc="0" normalizeH="0" baseline="0" noProof="0" dirty="0">
                  <a:ln>
                    <a:noFill/>
                  </a:ln>
                  <a:solidFill>
                    <a:schemeClr val="accent2"/>
                  </a:solidFill>
                  <a:effectLst/>
                  <a:uLnTx/>
                  <a:uFillTx/>
                  <a:latin typeface="Roboto Cn"/>
                  <a:ea typeface="+mn-ea"/>
                  <a:cs typeface="+mn-cs"/>
                </a:rPr>
                <a:t>Clause Detection’s property grid</a:t>
              </a:r>
            </a:p>
          </p:txBody>
        </p:sp>
      </p:grpSp>
    </p:spTree>
    <p:extLst>
      <p:ext uri="{BB962C8B-B14F-4D97-AF65-F5344CB8AC3E}">
        <p14:creationId xmlns:p14="http://schemas.microsoft.com/office/powerpoint/2010/main" val="16257060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decel="100000" fill="hold" grpId="0" nodeType="with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1500" fill="hold"/>
                                        <p:tgtEl>
                                          <p:spTgt spid="12"/>
                                        </p:tgtEl>
                                        <p:attrNameLst>
                                          <p:attrName>ppt_x</p:attrName>
                                        </p:attrNameLst>
                                      </p:cBhvr>
                                      <p:tavLst>
                                        <p:tav tm="0">
                                          <p:val>
                                            <p:strVal val="1+#ppt_w/2"/>
                                          </p:val>
                                        </p:tav>
                                        <p:tav tm="100000">
                                          <p:val>
                                            <p:strVal val="#ppt_x"/>
                                          </p:val>
                                        </p:tav>
                                      </p:tavLst>
                                    </p:anim>
                                    <p:anim calcmode="lin" valueType="num">
                                      <p:cBhvr additive="base">
                                        <p:cTn id="8" dur="1500" fill="hold"/>
                                        <p:tgtEl>
                                          <p:spTgt spid="12"/>
                                        </p:tgtEl>
                                        <p:attrNameLst>
                                          <p:attrName>ppt_y</p:attrName>
                                        </p:attrNameLst>
                                      </p:cBhvr>
                                      <p:tavLst>
                                        <p:tav tm="0">
                                          <p:val>
                                            <p:strVal val="#ppt_y"/>
                                          </p:val>
                                        </p:tav>
                                        <p:tav tm="100000">
                                          <p:val>
                                            <p:strVal val="#ppt_y"/>
                                          </p:val>
                                        </p:tav>
                                      </p:tavLst>
                                    </p:anim>
                                  </p:childTnLst>
                                </p:cTn>
                              </p:par>
                              <p:par>
                                <p:cTn id="9" presetID="2" presetClass="entr" presetSubtype="2" decel="100000" fill="hold" nodeType="with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1500" fill="hold"/>
                                        <p:tgtEl>
                                          <p:spTgt spid="8"/>
                                        </p:tgtEl>
                                        <p:attrNameLst>
                                          <p:attrName>ppt_x</p:attrName>
                                        </p:attrNameLst>
                                      </p:cBhvr>
                                      <p:tavLst>
                                        <p:tav tm="0">
                                          <p:val>
                                            <p:strVal val="1+#ppt_w/2"/>
                                          </p:val>
                                        </p:tav>
                                        <p:tav tm="100000">
                                          <p:val>
                                            <p:strVal val="#ppt_x"/>
                                          </p:val>
                                        </p:tav>
                                      </p:tavLst>
                                    </p:anim>
                                    <p:anim calcmode="lin" valueType="num">
                                      <p:cBhvr additive="base">
                                        <p:cTn id="12" dur="1500" fill="hold"/>
                                        <p:tgtEl>
                                          <p:spTgt spid="8"/>
                                        </p:tgtEl>
                                        <p:attrNameLst>
                                          <p:attrName>ppt_y</p:attrName>
                                        </p:attrNameLst>
                                      </p:cBhvr>
                                      <p:tavLst>
                                        <p:tav tm="0">
                                          <p:val>
                                            <p:strVal val="#ppt_y"/>
                                          </p:val>
                                        </p:tav>
                                        <p:tav tm="100000">
                                          <p:val>
                                            <p:strVal val="#ppt_y"/>
                                          </p:val>
                                        </p:tav>
                                      </p:tavLst>
                                    </p:anim>
                                  </p:childTnLst>
                                </p:cTn>
                              </p:par>
                              <p:par>
                                <p:cTn id="13" presetID="2" presetClass="entr" presetSubtype="2" decel="100000" fill="hold" nodeType="withEffect">
                                  <p:stCondLst>
                                    <p:cond delay="0"/>
                                  </p:stCondLst>
                                  <p:childTnLst>
                                    <p:set>
                                      <p:cBhvr>
                                        <p:cTn id="14" dur="1" fill="hold">
                                          <p:stCondLst>
                                            <p:cond delay="0"/>
                                          </p:stCondLst>
                                        </p:cTn>
                                        <p:tgtEl>
                                          <p:spTgt spid="26"/>
                                        </p:tgtEl>
                                        <p:attrNameLst>
                                          <p:attrName>style.visibility</p:attrName>
                                        </p:attrNameLst>
                                      </p:cBhvr>
                                      <p:to>
                                        <p:strVal val="visible"/>
                                      </p:to>
                                    </p:set>
                                    <p:anim calcmode="lin" valueType="num">
                                      <p:cBhvr additive="base">
                                        <p:cTn id="15" dur="1500" fill="hold"/>
                                        <p:tgtEl>
                                          <p:spTgt spid="26"/>
                                        </p:tgtEl>
                                        <p:attrNameLst>
                                          <p:attrName>ppt_x</p:attrName>
                                        </p:attrNameLst>
                                      </p:cBhvr>
                                      <p:tavLst>
                                        <p:tav tm="0">
                                          <p:val>
                                            <p:strVal val="1+#ppt_w/2"/>
                                          </p:val>
                                        </p:tav>
                                        <p:tav tm="100000">
                                          <p:val>
                                            <p:strVal val="#ppt_x"/>
                                          </p:val>
                                        </p:tav>
                                      </p:tavLst>
                                    </p:anim>
                                    <p:anim calcmode="lin" valueType="num">
                                      <p:cBhvr additive="base">
                                        <p:cTn id="16" dur="1500" fill="hold"/>
                                        <p:tgtEl>
                                          <p:spTgt spid="26"/>
                                        </p:tgtEl>
                                        <p:attrNameLst>
                                          <p:attrName>ppt_y</p:attrName>
                                        </p:attrNameLst>
                                      </p:cBhvr>
                                      <p:tavLst>
                                        <p:tav tm="0">
                                          <p:val>
                                            <p:strVal val="#ppt_y"/>
                                          </p:val>
                                        </p:tav>
                                        <p:tav tm="100000">
                                          <p:val>
                                            <p:strVal val="#ppt_y"/>
                                          </p:val>
                                        </p:tav>
                                      </p:tavLst>
                                    </p:anim>
                                  </p:childTnLst>
                                </p:cTn>
                              </p:par>
                              <p:par>
                                <p:cTn id="17" presetID="2" presetClass="entr" presetSubtype="2" decel="100000" fill="hold" nodeType="withEffect">
                                  <p:stCondLst>
                                    <p:cond delay="0"/>
                                  </p:stCondLst>
                                  <p:childTnLst>
                                    <p:set>
                                      <p:cBhvr>
                                        <p:cTn id="18" dur="1" fill="hold">
                                          <p:stCondLst>
                                            <p:cond delay="0"/>
                                          </p:stCondLst>
                                        </p:cTn>
                                        <p:tgtEl>
                                          <p:spTgt spid="16"/>
                                        </p:tgtEl>
                                        <p:attrNameLst>
                                          <p:attrName>style.visibility</p:attrName>
                                        </p:attrNameLst>
                                      </p:cBhvr>
                                      <p:to>
                                        <p:strVal val="visible"/>
                                      </p:to>
                                    </p:set>
                                    <p:anim calcmode="lin" valueType="num">
                                      <p:cBhvr additive="base">
                                        <p:cTn id="19" dur="1500" fill="hold"/>
                                        <p:tgtEl>
                                          <p:spTgt spid="16"/>
                                        </p:tgtEl>
                                        <p:attrNameLst>
                                          <p:attrName>ppt_x</p:attrName>
                                        </p:attrNameLst>
                                      </p:cBhvr>
                                      <p:tavLst>
                                        <p:tav tm="0">
                                          <p:val>
                                            <p:strVal val="1+#ppt_w/2"/>
                                          </p:val>
                                        </p:tav>
                                        <p:tav tm="100000">
                                          <p:val>
                                            <p:strVal val="#ppt_x"/>
                                          </p:val>
                                        </p:tav>
                                      </p:tavLst>
                                    </p:anim>
                                    <p:anim calcmode="lin" valueType="num">
                                      <p:cBhvr additive="base">
                                        <p:cTn id="20" dur="1500" fill="hold"/>
                                        <p:tgtEl>
                                          <p:spTgt spid="16"/>
                                        </p:tgtEl>
                                        <p:attrNameLst>
                                          <p:attrName>ppt_y</p:attrName>
                                        </p:attrNameLst>
                                      </p:cBhvr>
                                      <p:tavLst>
                                        <p:tav tm="0">
                                          <p:val>
                                            <p:strVal val="#ppt_y"/>
                                          </p:val>
                                        </p:tav>
                                        <p:tav tm="100000">
                                          <p:val>
                                            <p:strVal val="#ppt_y"/>
                                          </p:val>
                                        </p:tav>
                                      </p:tavLst>
                                    </p:anim>
                                  </p:childTnLst>
                                </p:cTn>
                              </p:par>
                              <p:par>
                                <p:cTn id="21" presetID="2" presetClass="entr" presetSubtype="2" decel="100000" fill="hold" nodeType="withEffect">
                                  <p:stCondLst>
                                    <p:cond delay="50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1+#ppt_w/2"/>
                                          </p:val>
                                        </p:tav>
                                        <p:tav tm="100000">
                                          <p:val>
                                            <p:strVal val="#ppt_x"/>
                                          </p:val>
                                        </p:tav>
                                      </p:tavLst>
                                    </p:anim>
                                    <p:anim calcmode="lin" valueType="num">
                                      <p:cBhvr additive="base">
                                        <p:cTn id="24" dur="1000" fill="hold"/>
                                        <p:tgtEl>
                                          <p:spTgt spid="13"/>
                                        </p:tgtEl>
                                        <p:attrNameLst>
                                          <p:attrName>ppt_y</p:attrName>
                                        </p:attrNameLst>
                                      </p:cBhvr>
                                      <p:tavLst>
                                        <p:tav tm="0">
                                          <p:val>
                                            <p:strVal val="#ppt_y"/>
                                          </p:val>
                                        </p:tav>
                                        <p:tav tm="100000">
                                          <p:val>
                                            <p:strVal val="#ppt_y"/>
                                          </p:val>
                                        </p:tav>
                                      </p:tavLst>
                                    </p:anim>
                                  </p:childTnLst>
                                </p:cTn>
                              </p:par>
                              <p:par>
                                <p:cTn id="25" presetID="2" presetClass="entr" presetSubtype="2" decel="100000" fill="hold" grpId="0" nodeType="withEffect">
                                  <p:stCondLst>
                                    <p:cond delay="500"/>
                                  </p:stCondLst>
                                  <p:childTnLst>
                                    <p:set>
                                      <p:cBhvr>
                                        <p:cTn id="26" dur="1" fill="hold">
                                          <p:stCondLst>
                                            <p:cond delay="0"/>
                                          </p:stCondLst>
                                        </p:cTn>
                                        <p:tgtEl>
                                          <p:spTgt spid="17"/>
                                        </p:tgtEl>
                                        <p:attrNameLst>
                                          <p:attrName>style.visibility</p:attrName>
                                        </p:attrNameLst>
                                      </p:cBhvr>
                                      <p:to>
                                        <p:strVal val="visible"/>
                                      </p:to>
                                    </p:set>
                                    <p:anim calcmode="lin" valueType="num">
                                      <p:cBhvr additive="base">
                                        <p:cTn id="27" dur="1000" fill="hold"/>
                                        <p:tgtEl>
                                          <p:spTgt spid="17"/>
                                        </p:tgtEl>
                                        <p:attrNameLst>
                                          <p:attrName>ppt_x</p:attrName>
                                        </p:attrNameLst>
                                      </p:cBhvr>
                                      <p:tavLst>
                                        <p:tav tm="0">
                                          <p:val>
                                            <p:strVal val="1+#ppt_w/2"/>
                                          </p:val>
                                        </p:tav>
                                        <p:tav tm="100000">
                                          <p:val>
                                            <p:strVal val="#ppt_x"/>
                                          </p:val>
                                        </p:tav>
                                      </p:tavLst>
                                    </p:anim>
                                    <p:anim calcmode="lin" valueType="num">
                                      <p:cBhvr additive="base">
                                        <p:cTn id="28" dur="1000" fill="hold"/>
                                        <p:tgtEl>
                                          <p:spTgt spid="17"/>
                                        </p:tgtEl>
                                        <p:attrNameLst>
                                          <p:attrName>ppt_y</p:attrName>
                                        </p:attrNameLst>
                                      </p:cBhvr>
                                      <p:tavLst>
                                        <p:tav tm="0">
                                          <p:val>
                                            <p:strVal val="#ppt_y"/>
                                          </p:val>
                                        </p:tav>
                                        <p:tav tm="100000">
                                          <p:val>
                                            <p:strVal val="#ppt_y"/>
                                          </p:val>
                                        </p:tav>
                                      </p:tavLst>
                                    </p:anim>
                                  </p:childTnLst>
                                </p:cTn>
                              </p:par>
                              <p:par>
                                <p:cTn id="29" presetID="2" presetClass="entr" presetSubtype="2" decel="100000" fill="hold" nodeType="withEffect">
                                  <p:stCondLst>
                                    <p:cond delay="500"/>
                                  </p:stCondLst>
                                  <p:childTnLst>
                                    <p:set>
                                      <p:cBhvr>
                                        <p:cTn id="30" dur="1" fill="hold">
                                          <p:stCondLst>
                                            <p:cond delay="0"/>
                                          </p:stCondLst>
                                        </p:cTn>
                                        <p:tgtEl>
                                          <p:spTgt spid="27"/>
                                        </p:tgtEl>
                                        <p:attrNameLst>
                                          <p:attrName>style.visibility</p:attrName>
                                        </p:attrNameLst>
                                      </p:cBhvr>
                                      <p:to>
                                        <p:strVal val="visible"/>
                                      </p:to>
                                    </p:set>
                                    <p:anim calcmode="lin" valueType="num">
                                      <p:cBhvr additive="base">
                                        <p:cTn id="31" dur="1000" fill="hold"/>
                                        <p:tgtEl>
                                          <p:spTgt spid="27"/>
                                        </p:tgtEl>
                                        <p:attrNameLst>
                                          <p:attrName>ppt_x</p:attrName>
                                        </p:attrNameLst>
                                      </p:cBhvr>
                                      <p:tavLst>
                                        <p:tav tm="0">
                                          <p:val>
                                            <p:strVal val="1+#ppt_w/2"/>
                                          </p:val>
                                        </p:tav>
                                        <p:tav tm="100000">
                                          <p:val>
                                            <p:strVal val="#ppt_x"/>
                                          </p:val>
                                        </p:tav>
                                      </p:tavLst>
                                    </p:anim>
                                    <p:anim calcmode="lin" valueType="num">
                                      <p:cBhvr additive="base">
                                        <p:cTn id="32" dur="1000" fill="hold"/>
                                        <p:tgtEl>
                                          <p:spTgt spid="2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7"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gradFill>
          <a:gsLst>
            <a:gs pos="0">
              <a:schemeClr val="accent5">
                <a:lumMod val="50000"/>
              </a:schemeClr>
            </a:gs>
            <a:gs pos="100000">
              <a:srgbClr val="191919"/>
            </a:gs>
          </a:gsLst>
          <a:lin ang="5400000" scaled="1"/>
        </a:gradFill>
        <a:effectLst/>
      </p:bgPr>
    </p:bg>
    <p:spTree>
      <p:nvGrpSpPr>
        <p:cNvPr id="1" name=""/>
        <p:cNvGrpSpPr/>
        <p:nvPr/>
      </p:nvGrpSpPr>
      <p:grpSpPr>
        <a:xfrm>
          <a:off x="0" y="0"/>
          <a:ext cx="0" cy="0"/>
          <a:chOff x="0" y="0"/>
          <a:chExt cx="0" cy="0"/>
        </a:xfrm>
      </p:grpSpPr>
      <p:sp>
        <p:nvSpPr>
          <p:cNvPr id="12" name="What is?">
            <a:extLst>
              <a:ext uri="{FF2B5EF4-FFF2-40B4-BE49-F238E27FC236}">
                <a16:creationId xmlns:a16="http://schemas.microsoft.com/office/drawing/2014/main" id="{D9599360-BEB7-F7B6-0FD1-5F6793B8F18B}"/>
              </a:ext>
            </a:extLst>
          </p:cNvPr>
          <p:cNvSpPr txBox="1"/>
          <p:nvPr/>
        </p:nvSpPr>
        <p:spPr>
          <a:xfrm>
            <a:off x="1896111" y="417577"/>
            <a:ext cx="6993890" cy="707886"/>
          </a:xfrm>
          <a:prstGeom prst="rect">
            <a:avLst/>
          </a:prstGeom>
          <a:noFill/>
          <a:effectLst/>
        </p:spPr>
        <p:txBody>
          <a:bodyPr wrap="square" rtlCol="0">
            <a:spAutoFit/>
          </a:bodyPr>
          <a:lstStyle>
            <a:defPPr>
              <a:defRPr lang="en-US"/>
            </a:defPPr>
            <a:lvl1pPr>
              <a:defRPr sz="4000" cap="all">
                <a:solidFill>
                  <a:schemeClr val="bg2"/>
                </a:solidFill>
                <a:latin typeface="+mj-lt"/>
              </a:defRPr>
            </a:lvl1pPr>
          </a:lstStyle>
          <a:p>
            <a:r>
              <a:rPr lang="en-US" dirty="0">
                <a:solidFill>
                  <a:schemeClr val="tx1">
                    <a:lumMod val="20000"/>
                    <a:lumOff val="80000"/>
                  </a:schemeClr>
                </a:solidFill>
              </a:rPr>
              <a:t>Clause Detection</a:t>
            </a:r>
          </a:p>
        </p:txBody>
      </p:sp>
      <p:grpSp>
        <p:nvGrpSpPr>
          <p:cNvPr id="26" name="Group 25">
            <a:extLst>
              <a:ext uri="{FF2B5EF4-FFF2-40B4-BE49-F238E27FC236}">
                <a16:creationId xmlns:a16="http://schemas.microsoft.com/office/drawing/2014/main" id="{010A5947-8A8A-0D22-5B7E-FB4BBB5D3698}"/>
              </a:ext>
            </a:extLst>
          </p:cNvPr>
          <p:cNvGrpSpPr/>
          <p:nvPr/>
        </p:nvGrpSpPr>
        <p:grpSpPr>
          <a:xfrm>
            <a:off x="-617767" y="293967"/>
            <a:ext cx="12285892" cy="958821"/>
            <a:chOff x="-617767" y="293967"/>
            <a:chExt cx="12285892" cy="958821"/>
          </a:xfrm>
        </p:grpSpPr>
        <p:cxnSp>
          <p:nvCxnSpPr>
            <p:cNvPr id="10" name="Straight Connector 9">
              <a:extLst>
                <a:ext uri="{FF2B5EF4-FFF2-40B4-BE49-F238E27FC236}">
                  <a16:creationId xmlns:a16="http://schemas.microsoft.com/office/drawing/2014/main" id="{1C697595-85EA-387A-37B3-89B7396BE585}"/>
                </a:ext>
              </a:extLst>
            </p:cNvPr>
            <p:cNvCxnSpPr>
              <a:cxnSpLocks/>
            </p:cNvCxnSpPr>
            <p:nvPr/>
          </p:nvCxnSpPr>
          <p:spPr>
            <a:xfrm>
              <a:off x="1262743" y="1200155"/>
              <a:ext cx="10405382" cy="0"/>
            </a:xfrm>
            <a:prstGeom prst="line">
              <a:avLst/>
            </a:prstGeom>
            <a:ln w="15875">
              <a:solidFill>
                <a:schemeClr val="bg2">
                  <a:lumMod val="50000"/>
                </a:schemeClr>
              </a:soli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pic>
          <p:nvPicPr>
            <p:cNvPr id="24" name="Graphic 23">
              <a:extLst>
                <a:ext uri="{FF2B5EF4-FFF2-40B4-BE49-F238E27FC236}">
                  <a16:creationId xmlns:a16="http://schemas.microsoft.com/office/drawing/2014/main" id="{EBB16BE6-C74A-E145-4C1C-E1E9E32B3038}"/>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617767" y="293967"/>
              <a:ext cx="2332267" cy="958821"/>
            </a:xfrm>
            <a:prstGeom prst="rect">
              <a:avLst/>
            </a:prstGeom>
            <a:effectLst>
              <a:outerShdw blurRad="317500" dist="317500" dir="2700000" algn="l" rotWithShape="0">
                <a:prstClr val="black">
                  <a:alpha val="15000"/>
                </a:prstClr>
              </a:outerShdw>
            </a:effectLst>
          </p:spPr>
        </p:pic>
      </p:grpSp>
      <p:pic>
        <p:nvPicPr>
          <p:cNvPr id="8" name="Grooper G" descr="Logo, icon&#10;&#10;Description automatically generated">
            <a:extLst>
              <a:ext uri="{FF2B5EF4-FFF2-40B4-BE49-F238E27FC236}">
                <a16:creationId xmlns:a16="http://schemas.microsoft.com/office/drawing/2014/main" id="{2515A8FD-AFB9-FC16-44F3-D1CDACA56FFC}"/>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01650" y="342904"/>
            <a:ext cx="651511" cy="857251"/>
          </a:xfrm>
          <a:prstGeom prst="rect">
            <a:avLst/>
          </a:prstGeom>
          <a:effectLst>
            <a:outerShdw blurRad="63500" dist="63500" dir="2700000" algn="tl" rotWithShape="0">
              <a:prstClr val="black">
                <a:alpha val="25000"/>
              </a:prstClr>
            </a:outerShdw>
          </a:effectLst>
        </p:spPr>
      </p:pic>
      <p:grpSp>
        <p:nvGrpSpPr>
          <p:cNvPr id="13" name="Group 12">
            <a:extLst>
              <a:ext uri="{FF2B5EF4-FFF2-40B4-BE49-F238E27FC236}">
                <a16:creationId xmlns:a16="http://schemas.microsoft.com/office/drawing/2014/main" id="{3F9814EA-061D-7D83-197D-E74BE5D37F25}"/>
              </a:ext>
            </a:extLst>
          </p:cNvPr>
          <p:cNvGrpSpPr/>
          <p:nvPr/>
        </p:nvGrpSpPr>
        <p:grpSpPr>
          <a:xfrm>
            <a:off x="4347472" y="1351967"/>
            <a:ext cx="3497053" cy="523220"/>
            <a:chOff x="2697480" y="1704407"/>
            <a:chExt cx="5829300" cy="523220"/>
          </a:xfrm>
          <a:effectLst>
            <a:outerShdw blurRad="50800" dist="38100" dir="2700000" algn="tl" rotWithShape="0">
              <a:prstClr val="black">
                <a:alpha val="40000"/>
              </a:prstClr>
            </a:outerShdw>
          </a:effectLst>
        </p:grpSpPr>
        <p:sp>
          <p:nvSpPr>
            <p:cNvPr id="14" name="TextBox 13">
              <a:extLst>
                <a:ext uri="{FF2B5EF4-FFF2-40B4-BE49-F238E27FC236}">
                  <a16:creationId xmlns:a16="http://schemas.microsoft.com/office/drawing/2014/main" id="{844E6FE2-D1AA-DF85-C47F-9407E76F4916}"/>
                </a:ext>
              </a:extLst>
            </p:cNvPr>
            <p:cNvSpPr txBox="1"/>
            <p:nvPr/>
          </p:nvSpPr>
          <p:spPr>
            <a:xfrm>
              <a:off x="2697480" y="1704407"/>
              <a:ext cx="5829300" cy="523220"/>
            </a:xfrm>
            <a:prstGeom prst="rect">
              <a:avLst/>
            </a:prstGeom>
            <a:noFill/>
          </p:spPr>
          <p:txBody>
            <a:bodyPr wrap="square" rtlCol="0">
              <a:spAutoFit/>
            </a:bodyPr>
            <a:lstStyle/>
            <a:p>
              <a:pPr algn="ctr"/>
              <a:r>
                <a:rPr lang="en-US" sz="2800" cap="small" dirty="0">
                  <a:latin typeface="Roboto Bk" pitchFamily="2" charset="0"/>
                  <a:ea typeface="Roboto Bk" pitchFamily="2" charset="0"/>
                </a:rPr>
                <a:t>Example results</a:t>
              </a:r>
            </a:p>
          </p:txBody>
        </p:sp>
        <p:cxnSp>
          <p:nvCxnSpPr>
            <p:cNvPr id="15" name="Straight Connector 14">
              <a:extLst>
                <a:ext uri="{FF2B5EF4-FFF2-40B4-BE49-F238E27FC236}">
                  <a16:creationId xmlns:a16="http://schemas.microsoft.com/office/drawing/2014/main" id="{DAE4B82B-BE51-0969-CE2A-C12BF83E7A6F}"/>
                </a:ext>
              </a:extLst>
            </p:cNvPr>
            <p:cNvCxnSpPr>
              <a:cxnSpLocks/>
            </p:cNvCxnSpPr>
            <p:nvPr/>
          </p:nvCxnSpPr>
          <p:spPr>
            <a:xfrm>
              <a:off x="2697480" y="2227627"/>
              <a:ext cx="5829300" cy="0"/>
            </a:xfrm>
            <a:prstGeom prst="line">
              <a:avLst/>
            </a:prstGeom>
            <a:ln w="22225">
              <a:solidFill>
                <a:schemeClr val="tx1"/>
              </a:solidFill>
            </a:ln>
          </p:spPr>
          <p:style>
            <a:lnRef idx="1">
              <a:schemeClr val="accent1"/>
            </a:lnRef>
            <a:fillRef idx="0">
              <a:schemeClr val="accent1"/>
            </a:fillRef>
            <a:effectRef idx="0">
              <a:schemeClr val="accent1"/>
            </a:effectRef>
            <a:fontRef idx="minor">
              <a:schemeClr val="tx1"/>
            </a:fontRef>
          </p:style>
        </p:cxnSp>
      </p:grpSp>
      <p:pic>
        <p:nvPicPr>
          <p:cNvPr id="2" name="Picture 1">
            <a:extLst>
              <a:ext uri="{FF2B5EF4-FFF2-40B4-BE49-F238E27FC236}">
                <a16:creationId xmlns:a16="http://schemas.microsoft.com/office/drawing/2014/main" id="{DE87EF0E-C43B-FE85-6F80-4D981AFA82CF}"/>
              </a:ext>
            </a:extLst>
          </p:cNvPr>
          <p:cNvPicPr>
            <a:picLocks noChangeAspect="1"/>
          </p:cNvPicPr>
          <p:nvPr/>
        </p:nvPicPr>
        <p:blipFill>
          <a:blip r:embed="rId6"/>
          <a:stretch>
            <a:fillRect/>
          </a:stretch>
        </p:blipFill>
        <p:spPr>
          <a:xfrm>
            <a:off x="2051179" y="2031651"/>
            <a:ext cx="8089641" cy="4592273"/>
          </a:xfrm>
          <a:prstGeom prst="rect">
            <a:avLst/>
          </a:prstGeom>
          <a:solidFill>
            <a:schemeClr val="accent5">
              <a:lumMod val="50000"/>
            </a:schemeClr>
          </a:solidFill>
          <a:ln w="19050">
            <a:solidFill>
              <a:schemeClr val="accent2"/>
            </a:solidFill>
          </a:ln>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29525205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decel="100000" fill="hold" grpId="0" nodeType="with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1500" fill="hold"/>
                                        <p:tgtEl>
                                          <p:spTgt spid="12"/>
                                        </p:tgtEl>
                                        <p:attrNameLst>
                                          <p:attrName>ppt_x</p:attrName>
                                        </p:attrNameLst>
                                      </p:cBhvr>
                                      <p:tavLst>
                                        <p:tav tm="0">
                                          <p:val>
                                            <p:strVal val="1+#ppt_w/2"/>
                                          </p:val>
                                        </p:tav>
                                        <p:tav tm="100000">
                                          <p:val>
                                            <p:strVal val="#ppt_x"/>
                                          </p:val>
                                        </p:tav>
                                      </p:tavLst>
                                    </p:anim>
                                    <p:anim calcmode="lin" valueType="num">
                                      <p:cBhvr additive="base">
                                        <p:cTn id="8" dur="1500" fill="hold"/>
                                        <p:tgtEl>
                                          <p:spTgt spid="12"/>
                                        </p:tgtEl>
                                        <p:attrNameLst>
                                          <p:attrName>ppt_y</p:attrName>
                                        </p:attrNameLst>
                                      </p:cBhvr>
                                      <p:tavLst>
                                        <p:tav tm="0">
                                          <p:val>
                                            <p:strVal val="#ppt_y"/>
                                          </p:val>
                                        </p:tav>
                                        <p:tav tm="100000">
                                          <p:val>
                                            <p:strVal val="#ppt_y"/>
                                          </p:val>
                                        </p:tav>
                                      </p:tavLst>
                                    </p:anim>
                                  </p:childTnLst>
                                </p:cTn>
                              </p:par>
                              <p:par>
                                <p:cTn id="9" presetID="2" presetClass="entr" presetSubtype="2" decel="100000" fill="hold" nodeType="with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1500" fill="hold"/>
                                        <p:tgtEl>
                                          <p:spTgt spid="8"/>
                                        </p:tgtEl>
                                        <p:attrNameLst>
                                          <p:attrName>ppt_x</p:attrName>
                                        </p:attrNameLst>
                                      </p:cBhvr>
                                      <p:tavLst>
                                        <p:tav tm="0">
                                          <p:val>
                                            <p:strVal val="1+#ppt_w/2"/>
                                          </p:val>
                                        </p:tav>
                                        <p:tav tm="100000">
                                          <p:val>
                                            <p:strVal val="#ppt_x"/>
                                          </p:val>
                                        </p:tav>
                                      </p:tavLst>
                                    </p:anim>
                                    <p:anim calcmode="lin" valueType="num">
                                      <p:cBhvr additive="base">
                                        <p:cTn id="12" dur="1500" fill="hold"/>
                                        <p:tgtEl>
                                          <p:spTgt spid="8"/>
                                        </p:tgtEl>
                                        <p:attrNameLst>
                                          <p:attrName>ppt_y</p:attrName>
                                        </p:attrNameLst>
                                      </p:cBhvr>
                                      <p:tavLst>
                                        <p:tav tm="0">
                                          <p:val>
                                            <p:strVal val="#ppt_y"/>
                                          </p:val>
                                        </p:tav>
                                        <p:tav tm="100000">
                                          <p:val>
                                            <p:strVal val="#ppt_y"/>
                                          </p:val>
                                        </p:tav>
                                      </p:tavLst>
                                    </p:anim>
                                  </p:childTnLst>
                                </p:cTn>
                              </p:par>
                              <p:par>
                                <p:cTn id="13" presetID="2" presetClass="entr" presetSubtype="2" decel="100000" fill="hold" nodeType="withEffect">
                                  <p:stCondLst>
                                    <p:cond delay="0"/>
                                  </p:stCondLst>
                                  <p:childTnLst>
                                    <p:set>
                                      <p:cBhvr>
                                        <p:cTn id="14" dur="1" fill="hold">
                                          <p:stCondLst>
                                            <p:cond delay="0"/>
                                          </p:stCondLst>
                                        </p:cTn>
                                        <p:tgtEl>
                                          <p:spTgt spid="26"/>
                                        </p:tgtEl>
                                        <p:attrNameLst>
                                          <p:attrName>style.visibility</p:attrName>
                                        </p:attrNameLst>
                                      </p:cBhvr>
                                      <p:to>
                                        <p:strVal val="visible"/>
                                      </p:to>
                                    </p:set>
                                    <p:anim calcmode="lin" valueType="num">
                                      <p:cBhvr additive="base">
                                        <p:cTn id="15" dur="1500" fill="hold"/>
                                        <p:tgtEl>
                                          <p:spTgt spid="26"/>
                                        </p:tgtEl>
                                        <p:attrNameLst>
                                          <p:attrName>ppt_x</p:attrName>
                                        </p:attrNameLst>
                                      </p:cBhvr>
                                      <p:tavLst>
                                        <p:tav tm="0">
                                          <p:val>
                                            <p:strVal val="1+#ppt_w/2"/>
                                          </p:val>
                                        </p:tav>
                                        <p:tav tm="100000">
                                          <p:val>
                                            <p:strVal val="#ppt_x"/>
                                          </p:val>
                                        </p:tav>
                                      </p:tavLst>
                                    </p:anim>
                                    <p:anim calcmode="lin" valueType="num">
                                      <p:cBhvr additive="base">
                                        <p:cTn id="16" dur="1500" fill="hold"/>
                                        <p:tgtEl>
                                          <p:spTgt spid="26"/>
                                        </p:tgtEl>
                                        <p:attrNameLst>
                                          <p:attrName>ppt_y</p:attrName>
                                        </p:attrNameLst>
                                      </p:cBhvr>
                                      <p:tavLst>
                                        <p:tav tm="0">
                                          <p:val>
                                            <p:strVal val="#ppt_y"/>
                                          </p:val>
                                        </p:tav>
                                        <p:tav tm="100000">
                                          <p:val>
                                            <p:strVal val="#ppt_y"/>
                                          </p:val>
                                        </p:tav>
                                      </p:tavLst>
                                    </p:anim>
                                  </p:childTnLst>
                                </p:cTn>
                              </p:par>
                              <p:par>
                                <p:cTn id="17" presetID="2" presetClass="entr" presetSubtype="2" decel="100000" fill="hold" nodeType="withEffect">
                                  <p:stCondLst>
                                    <p:cond delay="0"/>
                                  </p:stCondLst>
                                  <p:childTnLst>
                                    <p:set>
                                      <p:cBhvr>
                                        <p:cTn id="18" dur="1" fill="hold">
                                          <p:stCondLst>
                                            <p:cond delay="0"/>
                                          </p:stCondLst>
                                        </p:cTn>
                                        <p:tgtEl>
                                          <p:spTgt spid="13"/>
                                        </p:tgtEl>
                                        <p:attrNameLst>
                                          <p:attrName>style.visibility</p:attrName>
                                        </p:attrNameLst>
                                      </p:cBhvr>
                                      <p:to>
                                        <p:strVal val="visible"/>
                                      </p:to>
                                    </p:set>
                                    <p:anim calcmode="lin" valueType="num">
                                      <p:cBhvr additive="base">
                                        <p:cTn id="19" dur="1500" fill="hold"/>
                                        <p:tgtEl>
                                          <p:spTgt spid="13"/>
                                        </p:tgtEl>
                                        <p:attrNameLst>
                                          <p:attrName>ppt_x</p:attrName>
                                        </p:attrNameLst>
                                      </p:cBhvr>
                                      <p:tavLst>
                                        <p:tav tm="0">
                                          <p:val>
                                            <p:strVal val="1+#ppt_w/2"/>
                                          </p:val>
                                        </p:tav>
                                        <p:tav tm="100000">
                                          <p:val>
                                            <p:strVal val="#ppt_x"/>
                                          </p:val>
                                        </p:tav>
                                      </p:tavLst>
                                    </p:anim>
                                    <p:anim calcmode="lin" valueType="num">
                                      <p:cBhvr additive="base">
                                        <p:cTn id="20" dur="1500" fill="hold"/>
                                        <p:tgtEl>
                                          <p:spTgt spid="13"/>
                                        </p:tgtEl>
                                        <p:attrNameLst>
                                          <p:attrName>ppt_y</p:attrName>
                                        </p:attrNameLst>
                                      </p:cBhvr>
                                      <p:tavLst>
                                        <p:tav tm="0">
                                          <p:val>
                                            <p:strVal val="#ppt_y"/>
                                          </p:val>
                                        </p:tav>
                                        <p:tav tm="100000">
                                          <p:val>
                                            <p:strVal val="#ppt_y"/>
                                          </p:val>
                                        </p:tav>
                                      </p:tavLst>
                                    </p:anim>
                                  </p:childTnLst>
                                </p:cTn>
                              </p:par>
                              <p:par>
                                <p:cTn id="21" presetID="2" presetClass="entr" presetSubtype="2" decel="100000" fill="hold" nodeType="withEffect">
                                  <p:stCondLst>
                                    <p:cond delay="0"/>
                                  </p:stCondLst>
                                  <p:childTnLst>
                                    <p:set>
                                      <p:cBhvr>
                                        <p:cTn id="22" dur="1" fill="hold">
                                          <p:stCondLst>
                                            <p:cond delay="0"/>
                                          </p:stCondLst>
                                        </p:cTn>
                                        <p:tgtEl>
                                          <p:spTgt spid="2"/>
                                        </p:tgtEl>
                                        <p:attrNameLst>
                                          <p:attrName>style.visibility</p:attrName>
                                        </p:attrNameLst>
                                      </p:cBhvr>
                                      <p:to>
                                        <p:strVal val="visible"/>
                                      </p:to>
                                    </p:set>
                                    <p:anim calcmode="lin" valueType="num">
                                      <p:cBhvr additive="base">
                                        <p:cTn id="23" dur="1500" fill="hold"/>
                                        <p:tgtEl>
                                          <p:spTgt spid="2"/>
                                        </p:tgtEl>
                                        <p:attrNameLst>
                                          <p:attrName>ppt_x</p:attrName>
                                        </p:attrNameLst>
                                      </p:cBhvr>
                                      <p:tavLst>
                                        <p:tav tm="0">
                                          <p:val>
                                            <p:strVal val="1+#ppt_w/2"/>
                                          </p:val>
                                        </p:tav>
                                        <p:tav tm="100000">
                                          <p:val>
                                            <p:strVal val="#ppt_x"/>
                                          </p:val>
                                        </p:tav>
                                      </p:tavLst>
                                    </p:anim>
                                    <p:anim calcmode="lin" valueType="num">
                                      <p:cBhvr additive="base">
                                        <p:cTn id="24" dur="1500" fill="hold"/>
                                        <p:tgtEl>
                                          <p:spTgt spid="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gradFill>
          <a:gsLst>
            <a:gs pos="0">
              <a:schemeClr val="accent5">
                <a:lumMod val="50000"/>
              </a:schemeClr>
            </a:gs>
            <a:gs pos="100000">
              <a:srgbClr val="191919"/>
            </a:gs>
          </a:gsLst>
          <a:lin ang="5400000" scaled="1"/>
        </a:gradFill>
        <a:effectLst/>
      </p:bgPr>
    </p:bg>
    <p:spTree>
      <p:nvGrpSpPr>
        <p:cNvPr id="1" name=""/>
        <p:cNvGrpSpPr/>
        <p:nvPr/>
      </p:nvGrpSpPr>
      <p:grpSpPr>
        <a:xfrm>
          <a:off x="0" y="0"/>
          <a:ext cx="0" cy="0"/>
          <a:chOff x="0" y="0"/>
          <a:chExt cx="0" cy="0"/>
        </a:xfrm>
      </p:grpSpPr>
      <p:pic>
        <p:nvPicPr>
          <p:cNvPr id="4" name="Graphic 3">
            <a:extLst>
              <a:ext uri="{FF2B5EF4-FFF2-40B4-BE49-F238E27FC236}">
                <a16:creationId xmlns:a16="http://schemas.microsoft.com/office/drawing/2014/main" id="{B8CB4F5F-2152-544F-439B-BF32B7E55122}"/>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2284202" y="1491084"/>
            <a:ext cx="11956937" cy="4949339"/>
          </a:xfrm>
          <a:prstGeom prst="rect">
            <a:avLst/>
          </a:prstGeom>
          <a:effectLst>
            <a:outerShdw blurRad="317500" dist="317500" dir="2700000" algn="l" rotWithShape="0">
              <a:prstClr val="black">
                <a:alpha val="15000"/>
              </a:prstClr>
            </a:outerShdw>
          </a:effectLst>
        </p:spPr>
      </p:pic>
      <p:sp>
        <p:nvSpPr>
          <p:cNvPr id="12" name="What is?">
            <a:extLst>
              <a:ext uri="{FF2B5EF4-FFF2-40B4-BE49-F238E27FC236}">
                <a16:creationId xmlns:a16="http://schemas.microsoft.com/office/drawing/2014/main" id="{D9599360-BEB7-F7B6-0FD1-5F6793B8F18B}"/>
              </a:ext>
            </a:extLst>
          </p:cNvPr>
          <p:cNvSpPr txBox="1"/>
          <p:nvPr/>
        </p:nvSpPr>
        <p:spPr>
          <a:xfrm>
            <a:off x="1896110" y="417577"/>
            <a:ext cx="8591947" cy="707886"/>
          </a:xfrm>
          <a:prstGeom prst="rect">
            <a:avLst/>
          </a:prstGeom>
          <a:noFill/>
          <a:effectLst/>
        </p:spPr>
        <p:txBody>
          <a:bodyPr wrap="square" rtlCol="0">
            <a:spAutoFit/>
          </a:bodyPr>
          <a:lstStyle>
            <a:defPPr>
              <a:defRPr lang="en-US"/>
            </a:defPPr>
            <a:lvl1pPr>
              <a:defRPr sz="4000" cap="all">
                <a:solidFill>
                  <a:schemeClr val="bg2"/>
                </a:solidFill>
                <a:latin typeface="+mj-lt"/>
              </a:defRPr>
            </a:lvl1pPr>
          </a:lstStyle>
          <a:p>
            <a:r>
              <a:rPr lang="en-US" dirty="0">
                <a:solidFill>
                  <a:schemeClr val="tx1">
                    <a:lumMod val="20000"/>
                    <a:lumOff val="80000"/>
                  </a:schemeClr>
                </a:solidFill>
              </a:rPr>
              <a:t>AI Analysts &amp; Document Chat</a:t>
            </a:r>
          </a:p>
        </p:txBody>
      </p:sp>
      <p:grpSp>
        <p:nvGrpSpPr>
          <p:cNvPr id="26" name="Group 25">
            <a:extLst>
              <a:ext uri="{FF2B5EF4-FFF2-40B4-BE49-F238E27FC236}">
                <a16:creationId xmlns:a16="http://schemas.microsoft.com/office/drawing/2014/main" id="{010A5947-8A8A-0D22-5B7E-FB4BBB5D3698}"/>
              </a:ext>
            </a:extLst>
          </p:cNvPr>
          <p:cNvGrpSpPr/>
          <p:nvPr/>
        </p:nvGrpSpPr>
        <p:grpSpPr>
          <a:xfrm>
            <a:off x="-617767" y="293967"/>
            <a:ext cx="12285892" cy="958821"/>
            <a:chOff x="-617767" y="293967"/>
            <a:chExt cx="12285892" cy="958821"/>
          </a:xfrm>
        </p:grpSpPr>
        <p:cxnSp>
          <p:nvCxnSpPr>
            <p:cNvPr id="10" name="Straight Connector 9">
              <a:extLst>
                <a:ext uri="{FF2B5EF4-FFF2-40B4-BE49-F238E27FC236}">
                  <a16:creationId xmlns:a16="http://schemas.microsoft.com/office/drawing/2014/main" id="{1C697595-85EA-387A-37B3-89B7396BE585}"/>
                </a:ext>
              </a:extLst>
            </p:cNvPr>
            <p:cNvCxnSpPr>
              <a:cxnSpLocks/>
            </p:cNvCxnSpPr>
            <p:nvPr/>
          </p:nvCxnSpPr>
          <p:spPr>
            <a:xfrm>
              <a:off x="1262743" y="1200155"/>
              <a:ext cx="10405382" cy="0"/>
            </a:xfrm>
            <a:prstGeom prst="line">
              <a:avLst/>
            </a:prstGeom>
            <a:ln w="15875">
              <a:solidFill>
                <a:schemeClr val="bg2">
                  <a:lumMod val="50000"/>
                </a:schemeClr>
              </a:soli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pic>
          <p:nvPicPr>
            <p:cNvPr id="24" name="Graphic 23">
              <a:extLst>
                <a:ext uri="{FF2B5EF4-FFF2-40B4-BE49-F238E27FC236}">
                  <a16:creationId xmlns:a16="http://schemas.microsoft.com/office/drawing/2014/main" id="{EBB16BE6-C74A-E145-4C1C-E1E9E32B3038}"/>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617767" y="293967"/>
              <a:ext cx="2332267" cy="958821"/>
            </a:xfrm>
            <a:prstGeom prst="rect">
              <a:avLst/>
            </a:prstGeom>
            <a:effectLst>
              <a:outerShdw blurRad="317500" dist="317500" dir="2700000" algn="l" rotWithShape="0">
                <a:prstClr val="black">
                  <a:alpha val="15000"/>
                </a:prstClr>
              </a:outerShdw>
            </a:effectLst>
          </p:spPr>
        </p:pic>
      </p:grpSp>
      <p:pic>
        <p:nvPicPr>
          <p:cNvPr id="8" name="Grooper G" descr="Logo, icon&#10;&#10;Description automatically generated">
            <a:extLst>
              <a:ext uri="{FF2B5EF4-FFF2-40B4-BE49-F238E27FC236}">
                <a16:creationId xmlns:a16="http://schemas.microsoft.com/office/drawing/2014/main" id="{2515A8FD-AFB9-FC16-44F3-D1CDACA56FFC}"/>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01650" y="342904"/>
            <a:ext cx="651511" cy="857251"/>
          </a:xfrm>
          <a:prstGeom prst="rect">
            <a:avLst/>
          </a:prstGeom>
          <a:effectLst>
            <a:outerShdw blurRad="63500" dist="63500" dir="2700000" algn="tl" rotWithShape="0">
              <a:prstClr val="black">
                <a:alpha val="25000"/>
              </a:prstClr>
            </a:outerShdw>
          </a:effectLst>
        </p:spPr>
      </p:pic>
      <p:grpSp>
        <p:nvGrpSpPr>
          <p:cNvPr id="13" name="Group 12">
            <a:extLst>
              <a:ext uri="{FF2B5EF4-FFF2-40B4-BE49-F238E27FC236}">
                <a16:creationId xmlns:a16="http://schemas.microsoft.com/office/drawing/2014/main" id="{3F9814EA-061D-7D83-197D-E74BE5D37F25}"/>
              </a:ext>
            </a:extLst>
          </p:cNvPr>
          <p:cNvGrpSpPr/>
          <p:nvPr/>
        </p:nvGrpSpPr>
        <p:grpSpPr>
          <a:xfrm>
            <a:off x="5715679" y="1757375"/>
            <a:ext cx="5093983" cy="954107"/>
            <a:chOff x="2697480" y="1704407"/>
            <a:chExt cx="5829300" cy="954107"/>
          </a:xfrm>
          <a:effectLst>
            <a:outerShdw blurRad="50800" dist="38100" dir="2700000" algn="tl" rotWithShape="0">
              <a:prstClr val="black">
                <a:alpha val="40000"/>
              </a:prstClr>
            </a:outerShdw>
          </a:effectLst>
        </p:grpSpPr>
        <p:sp>
          <p:nvSpPr>
            <p:cNvPr id="14" name="TextBox 13">
              <a:extLst>
                <a:ext uri="{FF2B5EF4-FFF2-40B4-BE49-F238E27FC236}">
                  <a16:creationId xmlns:a16="http://schemas.microsoft.com/office/drawing/2014/main" id="{844E6FE2-D1AA-DF85-C47F-9407E76F4916}"/>
                </a:ext>
              </a:extLst>
            </p:cNvPr>
            <p:cNvSpPr txBox="1"/>
            <p:nvPr/>
          </p:nvSpPr>
          <p:spPr>
            <a:xfrm>
              <a:off x="2697480" y="1704407"/>
              <a:ext cx="5829300" cy="954107"/>
            </a:xfrm>
            <a:prstGeom prst="rect">
              <a:avLst/>
            </a:prstGeom>
            <a:noFill/>
          </p:spPr>
          <p:txBody>
            <a:bodyPr wrap="square" rtlCol="0">
              <a:spAutoFit/>
            </a:bodyPr>
            <a:lstStyle/>
            <a:p>
              <a:pPr algn="ctr"/>
              <a:r>
                <a:rPr lang="en-US" sz="2800" cap="small" dirty="0">
                  <a:latin typeface="Roboto Bk" pitchFamily="2" charset="0"/>
                  <a:ea typeface="Roboto Bk" pitchFamily="2" charset="0"/>
                </a:rPr>
                <a:t>Chat with your documents</a:t>
              </a:r>
            </a:p>
          </p:txBody>
        </p:sp>
        <p:cxnSp>
          <p:nvCxnSpPr>
            <p:cNvPr id="15" name="Straight Connector 14">
              <a:extLst>
                <a:ext uri="{FF2B5EF4-FFF2-40B4-BE49-F238E27FC236}">
                  <a16:creationId xmlns:a16="http://schemas.microsoft.com/office/drawing/2014/main" id="{DAE4B82B-BE51-0969-CE2A-C12BF83E7A6F}"/>
                </a:ext>
              </a:extLst>
            </p:cNvPr>
            <p:cNvCxnSpPr>
              <a:cxnSpLocks/>
            </p:cNvCxnSpPr>
            <p:nvPr/>
          </p:nvCxnSpPr>
          <p:spPr>
            <a:xfrm>
              <a:off x="2697480" y="2227627"/>
              <a:ext cx="5829300" cy="0"/>
            </a:xfrm>
            <a:prstGeom prst="line">
              <a:avLst/>
            </a:prstGeom>
            <a:ln w="22225">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3" name="Content Placeholder 2">
            <a:extLst>
              <a:ext uri="{FF2B5EF4-FFF2-40B4-BE49-F238E27FC236}">
                <a16:creationId xmlns:a16="http://schemas.microsoft.com/office/drawing/2014/main" id="{FFD76DB9-66A5-C6CB-B2BD-7FFD18F8D8F9}"/>
              </a:ext>
            </a:extLst>
          </p:cNvPr>
          <p:cNvSpPr txBox="1">
            <a:spLocks/>
          </p:cNvSpPr>
          <p:nvPr/>
        </p:nvSpPr>
        <p:spPr>
          <a:xfrm>
            <a:off x="4095679" y="2538264"/>
            <a:ext cx="8333982" cy="4307567"/>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800" b="1" dirty="0">
                <a:solidFill>
                  <a:schemeClr val="tx1">
                    <a:lumMod val="20000"/>
                    <a:lumOff val="80000"/>
                  </a:schemeClr>
                </a:solidFill>
              </a:rPr>
              <a:t>AI Analyst </a:t>
            </a:r>
            <a:r>
              <a:rPr lang="en-US" sz="1800" dirty="0">
                <a:solidFill>
                  <a:schemeClr val="tx1">
                    <a:lumMod val="20000"/>
                    <a:lumOff val="80000"/>
                  </a:schemeClr>
                </a:solidFill>
              </a:rPr>
              <a:t>is a new node type that spins up a document chatbot.</a:t>
            </a:r>
          </a:p>
          <a:p>
            <a:r>
              <a:rPr lang="en-US" sz="1800" dirty="0">
                <a:solidFill>
                  <a:schemeClr val="tx1">
                    <a:lumMod val="20000"/>
                    <a:lumOff val="80000"/>
                  </a:schemeClr>
                </a:solidFill>
              </a:rPr>
              <a:t>It defines a task-specific LLM assistant used to chat with documents.</a:t>
            </a:r>
          </a:p>
          <a:p>
            <a:pPr>
              <a:spcAft>
                <a:spcPts val="600"/>
              </a:spcAft>
            </a:pPr>
            <a:r>
              <a:rPr lang="en-US" sz="1800" dirty="0">
                <a:solidFill>
                  <a:schemeClr val="tx1">
                    <a:lumMod val="20000"/>
                    <a:lumOff val="80000"/>
                  </a:schemeClr>
                </a:solidFill>
              </a:rPr>
              <a:t>Selecting one or more documents, users can chat with the assistant in Grooper about the selected documents.</a:t>
            </a:r>
          </a:p>
          <a:p>
            <a:pPr lvl="1"/>
            <a:r>
              <a:rPr lang="en-US" sz="1600" dirty="0">
                <a:solidFill>
                  <a:schemeClr val="tx1">
                    <a:lumMod val="20000"/>
                    <a:lumOff val="80000"/>
                  </a:schemeClr>
                </a:solidFill>
              </a:rPr>
              <a:t>Text data from the selected documents are fed into an assistant’s knowledge base.</a:t>
            </a:r>
          </a:p>
          <a:p>
            <a:pPr lvl="1"/>
            <a:r>
              <a:rPr lang="en-US" sz="1600" dirty="0">
                <a:solidFill>
                  <a:schemeClr val="tx1">
                    <a:lumMod val="20000"/>
                    <a:lumOff val="80000"/>
                  </a:schemeClr>
                </a:solidFill>
              </a:rPr>
              <a:t>Knowledge files are divided into chunks.</a:t>
            </a:r>
          </a:p>
          <a:p>
            <a:pPr lvl="1"/>
            <a:r>
              <a:rPr lang="en-US" sz="1600" dirty="0">
                <a:solidFill>
                  <a:schemeClr val="tx1">
                    <a:lumMod val="20000"/>
                    <a:lumOff val="80000"/>
                  </a:schemeClr>
                </a:solidFill>
              </a:rPr>
              <a:t>Embeddings are stored for each chunk.</a:t>
            </a:r>
          </a:p>
          <a:p>
            <a:pPr lvl="1"/>
            <a:r>
              <a:rPr lang="en-US" sz="1600" dirty="0">
                <a:solidFill>
                  <a:schemeClr val="tx1">
                    <a:lumMod val="20000"/>
                    <a:lumOff val="80000"/>
                  </a:schemeClr>
                </a:solidFill>
              </a:rPr>
              <a:t>As users enter questions, an embeddings-based search finds chunks of document content relevant to the question and feeds them into the context.</a:t>
            </a:r>
          </a:p>
          <a:p>
            <a:r>
              <a:rPr lang="en-US" sz="1800" dirty="0">
                <a:solidFill>
                  <a:schemeClr val="tx1">
                    <a:lumMod val="20000"/>
                    <a:lumOff val="80000"/>
                  </a:schemeClr>
                </a:solidFill>
              </a:rPr>
              <a:t>Each chat is stored as a child </a:t>
            </a:r>
            <a:r>
              <a:rPr lang="en-US" sz="1800" b="1" dirty="0">
                <a:solidFill>
                  <a:schemeClr val="tx1">
                    <a:lumMod val="20000"/>
                    <a:lumOff val="80000"/>
                  </a:schemeClr>
                </a:solidFill>
              </a:rPr>
              <a:t>Chat Session</a:t>
            </a:r>
            <a:r>
              <a:rPr lang="en-US" sz="1800" dirty="0">
                <a:solidFill>
                  <a:schemeClr val="tx1">
                    <a:lumMod val="20000"/>
                    <a:lumOff val="80000"/>
                  </a:schemeClr>
                </a:solidFill>
              </a:rPr>
              <a:t> organized by user. </a:t>
            </a:r>
          </a:p>
        </p:txBody>
      </p:sp>
      <p:grpSp>
        <p:nvGrpSpPr>
          <p:cNvPr id="48" name="Group 47">
            <a:extLst>
              <a:ext uri="{FF2B5EF4-FFF2-40B4-BE49-F238E27FC236}">
                <a16:creationId xmlns:a16="http://schemas.microsoft.com/office/drawing/2014/main" id="{6B996F95-7F17-39DF-FA3B-A1ECBF5EAC04}"/>
              </a:ext>
            </a:extLst>
          </p:cNvPr>
          <p:cNvGrpSpPr/>
          <p:nvPr/>
        </p:nvGrpSpPr>
        <p:grpSpPr>
          <a:xfrm>
            <a:off x="377190" y="1833831"/>
            <a:ext cx="3512058" cy="2517299"/>
            <a:chOff x="377190" y="1833831"/>
            <a:chExt cx="3512058" cy="2517299"/>
          </a:xfrm>
        </p:grpSpPr>
        <p:pic>
          <p:nvPicPr>
            <p:cNvPr id="18" name="Picture 17">
              <a:extLst>
                <a:ext uri="{FF2B5EF4-FFF2-40B4-BE49-F238E27FC236}">
                  <a16:creationId xmlns:a16="http://schemas.microsoft.com/office/drawing/2014/main" id="{5D01DEBC-6FC0-FA55-316B-BB71BC068317}"/>
                </a:ext>
              </a:extLst>
            </p:cNvPr>
            <p:cNvPicPr>
              <a:picLocks noChangeAspect="1"/>
            </p:cNvPicPr>
            <p:nvPr/>
          </p:nvPicPr>
          <p:blipFill>
            <a:blip r:embed="rId8"/>
            <a:stretch>
              <a:fillRect/>
            </a:stretch>
          </p:blipFill>
          <p:spPr>
            <a:xfrm>
              <a:off x="476414" y="2538264"/>
              <a:ext cx="3412834" cy="1167765"/>
            </a:xfrm>
            <a:prstGeom prst="rect">
              <a:avLst/>
            </a:prstGeom>
            <a:ln w="19050">
              <a:solidFill>
                <a:schemeClr val="accent2"/>
              </a:solidFill>
            </a:ln>
            <a:effectLst>
              <a:outerShdw blurRad="50800" dist="38100" dir="2700000" algn="tl" rotWithShape="0">
                <a:prstClr val="black">
                  <a:alpha val="40000"/>
                </a:prstClr>
              </a:outerShdw>
            </a:effectLst>
          </p:spPr>
        </p:pic>
        <p:grpSp>
          <p:nvGrpSpPr>
            <p:cNvPr id="42" name="Group 41">
              <a:extLst>
                <a:ext uri="{FF2B5EF4-FFF2-40B4-BE49-F238E27FC236}">
                  <a16:creationId xmlns:a16="http://schemas.microsoft.com/office/drawing/2014/main" id="{DA201694-6E8B-9C2C-DC25-117295A3634A}"/>
                </a:ext>
              </a:extLst>
            </p:cNvPr>
            <p:cNvGrpSpPr/>
            <p:nvPr/>
          </p:nvGrpSpPr>
          <p:grpSpPr>
            <a:xfrm>
              <a:off x="377190" y="1833831"/>
              <a:ext cx="1251960" cy="908726"/>
              <a:chOff x="377190" y="2677437"/>
              <a:chExt cx="1251960" cy="908726"/>
            </a:xfrm>
            <a:effectLst>
              <a:outerShdw blurRad="50800" dist="38100" dir="2700000" algn="tl" rotWithShape="0">
                <a:prstClr val="black">
                  <a:alpha val="40000"/>
                </a:prstClr>
              </a:outerShdw>
            </a:effectLst>
          </p:grpSpPr>
          <p:sp>
            <p:nvSpPr>
              <p:cNvPr id="19" name="TextBox 18">
                <a:extLst>
                  <a:ext uri="{FF2B5EF4-FFF2-40B4-BE49-F238E27FC236}">
                    <a16:creationId xmlns:a16="http://schemas.microsoft.com/office/drawing/2014/main" id="{75813847-E218-2F01-06B8-34DE04223E05}"/>
                  </a:ext>
                </a:extLst>
              </p:cNvPr>
              <p:cNvSpPr txBox="1"/>
              <p:nvPr/>
            </p:nvSpPr>
            <p:spPr>
              <a:xfrm>
                <a:off x="639777" y="2677437"/>
                <a:ext cx="989373" cy="338554"/>
              </a:xfrm>
              <a:prstGeom prst="rect">
                <a:avLst/>
              </a:prstGeom>
              <a:noFill/>
              <a:effectLst>
                <a:outerShdw blurRad="50800" dist="38100" dir="2700000" algn="tl" rotWithShape="0">
                  <a:prstClr val="black">
                    <a:alpha val="40000"/>
                  </a:prstClr>
                </a:outerShdw>
              </a:effectLst>
            </p:spPr>
            <p:txBody>
              <a:bodyPr wrap="none" rtlCol="0">
                <a:spAutoFit/>
              </a:bodyPr>
              <a:lstStyle/>
              <a:p>
                <a:pPr marR="0" algn="ctr" defTabSz="914400" rtl="0" eaLnBrk="1" fontAlgn="auto" latinLnBrk="0" hangingPunct="1">
                  <a:lnSpc>
                    <a:spcPct val="100000"/>
                  </a:lnSpc>
                  <a:spcBef>
                    <a:spcPts val="0"/>
                  </a:spcBef>
                  <a:spcAft>
                    <a:spcPts val="0"/>
                  </a:spcAft>
                  <a:buClrTx/>
                  <a:buSzTx/>
                  <a:tabLst/>
                </a:pPr>
                <a:r>
                  <a:rPr kumimoji="0" lang="en-US" sz="1600" b="0" i="1" u="none" strike="noStrike" kern="1200" cap="none" spc="0" normalizeH="0" baseline="0" noProof="0" dirty="0">
                    <a:ln>
                      <a:noFill/>
                    </a:ln>
                    <a:solidFill>
                      <a:schemeClr val="accent2"/>
                    </a:solidFill>
                    <a:effectLst/>
                    <a:uLnTx/>
                    <a:uFillTx/>
                    <a:latin typeface="Roboto Cn"/>
                    <a:ea typeface="+mn-ea"/>
                    <a:cs typeface="+mn-cs"/>
                  </a:rPr>
                  <a:t>AI Analyst</a:t>
                </a:r>
              </a:p>
            </p:txBody>
          </p:sp>
          <p:grpSp>
            <p:nvGrpSpPr>
              <p:cNvPr id="41" name="Group 40">
                <a:extLst>
                  <a:ext uri="{FF2B5EF4-FFF2-40B4-BE49-F238E27FC236}">
                    <a16:creationId xmlns:a16="http://schemas.microsoft.com/office/drawing/2014/main" id="{2ADBF4A0-6EA3-6573-DF62-D18C9B351088}"/>
                  </a:ext>
                </a:extLst>
              </p:cNvPr>
              <p:cNvGrpSpPr/>
              <p:nvPr/>
            </p:nvGrpSpPr>
            <p:grpSpPr>
              <a:xfrm>
                <a:off x="377190" y="2842773"/>
                <a:ext cx="1080135" cy="743390"/>
                <a:chOff x="377190" y="2842773"/>
                <a:chExt cx="1080135" cy="743390"/>
              </a:xfrm>
            </p:grpSpPr>
            <p:cxnSp>
              <p:nvCxnSpPr>
                <p:cNvPr id="21" name="Straight Connector 20">
                  <a:extLst>
                    <a:ext uri="{FF2B5EF4-FFF2-40B4-BE49-F238E27FC236}">
                      <a16:creationId xmlns:a16="http://schemas.microsoft.com/office/drawing/2014/main" id="{0E84FC20-2315-8B89-5776-9135A731D485}"/>
                    </a:ext>
                  </a:extLst>
                </p:cNvPr>
                <p:cNvCxnSpPr>
                  <a:cxnSpLocks/>
                </p:cNvCxnSpPr>
                <p:nvPr/>
              </p:nvCxnSpPr>
              <p:spPr>
                <a:xfrm flipH="1" flipV="1">
                  <a:off x="377190" y="2842773"/>
                  <a:ext cx="262587" cy="3941"/>
                </a:xfrm>
                <a:prstGeom prst="line">
                  <a:avLst/>
                </a:prstGeom>
                <a:ln w="19050" cap="rnd">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BBEC83EA-0068-2D54-6680-224495F1E302}"/>
                    </a:ext>
                  </a:extLst>
                </p:cNvPr>
                <p:cNvCxnSpPr>
                  <a:cxnSpLocks/>
                </p:cNvCxnSpPr>
                <p:nvPr/>
              </p:nvCxnSpPr>
              <p:spPr>
                <a:xfrm>
                  <a:off x="377190" y="2842773"/>
                  <a:ext cx="0" cy="743390"/>
                </a:xfrm>
                <a:prstGeom prst="line">
                  <a:avLst/>
                </a:prstGeom>
                <a:ln w="19050" cap="rnd">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95973194-7795-21F8-2AF1-88EAF6E09A0A}"/>
                    </a:ext>
                  </a:extLst>
                </p:cNvPr>
                <p:cNvCxnSpPr/>
                <p:nvPr/>
              </p:nvCxnSpPr>
              <p:spPr>
                <a:xfrm flipH="1">
                  <a:off x="377190" y="3586163"/>
                  <a:ext cx="1080135" cy="0"/>
                </a:xfrm>
                <a:prstGeom prst="line">
                  <a:avLst/>
                </a:prstGeom>
                <a:ln w="19050" cap="rnd">
                  <a:solidFill>
                    <a:schemeClr val="accent2"/>
                  </a:solidFill>
                </a:ln>
              </p:spPr>
              <p:style>
                <a:lnRef idx="1">
                  <a:schemeClr val="accent1"/>
                </a:lnRef>
                <a:fillRef idx="0">
                  <a:schemeClr val="accent1"/>
                </a:fillRef>
                <a:effectRef idx="0">
                  <a:schemeClr val="accent1"/>
                </a:effectRef>
                <a:fontRef idx="minor">
                  <a:schemeClr val="tx1"/>
                </a:fontRef>
              </p:style>
            </p:cxnSp>
          </p:grpSp>
        </p:grpSp>
        <p:grpSp>
          <p:nvGrpSpPr>
            <p:cNvPr id="44" name="Group 43">
              <a:extLst>
                <a:ext uri="{FF2B5EF4-FFF2-40B4-BE49-F238E27FC236}">
                  <a16:creationId xmlns:a16="http://schemas.microsoft.com/office/drawing/2014/main" id="{EB7AE31B-16DE-7FBE-2301-2E2AD65993B1}"/>
                </a:ext>
              </a:extLst>
            </p:cNvPr>
            <p:cNvGrpSpPr/>
            <p:nvPr/>
          </p:nvGrpSpPr>
          <p:grpSpPr>
            <a:xfrm>
              <a:off x="742473" y="2996929"/>
              <a:ext cx="2308340" cy="1354201"/>
              <a:chOff x="742473" y="3840535"/>
              <a:chExt cx="2308340" cy="1354201"/>
            </a:xfrm>
            <a:effectLst>
              <a:outerShdw blurRad="50800" dist="38100" dir="2700000" algn="tl" rotWithShape="0">
                <a:prstClr val="black">
                  <a:alpha val="40000"/>
                </a:prstClr>
              </a:outerShdw>
            </a:effectLst>
          </p:grpSpPr>
          <p:grpSp>
            <p:nvGrpSpPr>
              <p:cNvPr id="43" name="Group 42">
                <a:extLst>
                  <a:ext uri="{FF2B5EF4-FFF2-40B4-BE49-F238E27FC236}">
                    <a16:creationId xmlns:a16="http://schemas.microsoft.com/office/drawing/2014/main" id="{FCD37767-9684-1B20-FC33-B635821F10C5}"/>
                  </a:ext>
                </a:extLst>
              </p:cNvPr>
              <p:cNvGrpSpPr/>
              <p:nvPr/>
            </p:nvGrpSpPr>
            <p:grpSpPr>
              <a:xfrm>
                <a:off x="742473" y="3840535"/>
                <a:ext cx="262587" cy="1192794"/>
                <a:chOff x="742473" y="3840535"/>
                <a:chExt cx="262587" cy="1192794"/>
              </a:xfrm>
            </p:grpSpPr>
            <p:cxnSp>
              <p:nvCxnSpPr>
                <p:cNvPr id="29" name="Straight Connector 28">
                  <a:extLst>
                    <a:ext uri="{FF2B5EF4-FFF2-40B4-BE49-F238E27FC236}">
                      <a16:creationId xmlns:a16="http://schemas.microsoft.com/office/drawing/2014/main" id="{2803F69A-FF76-7F16-CEB4-9E394C4AB5CC}"/>
                    </a:ext>
                  </a:extLst>
                </p:cNvPr>
                <p:cNvCxnSpPr>
                  <a:cxnSpLocks/>
                </p:cNvCxnSpPr>
                <p:nvPr/>
              </p:nvCxnSpPr>
              <p:spPr>
                <a:xfrm flipH="1">
                  <a:off x="846296" y="3840535"/>
                  <a:ext cx="103823" cy="0"/>
                </a:xfrm>
                <a:prstGeom prst="line">
                  <a:avLst/>
                </a:prstGeom>
                <a:ln w="19050" cap="rnd">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524CC769-1F81-AC19-7CE1-031F4036644F}"/>
                    </a:ext>
                  </a:extLst>
                </p:cNvPr>
                <p:cNvCxnSpPr>
                  <a:cxnSpLocks/>
                </p:cNvCxnSpPr>
                <p:nvPr/>
              </p:nvCxnSpPr>
              <p:spPr>
                <a:xfrm>
                  <a:off x="846296" y="3840535"/>
                  <a:ext cx="0" cy="571921"/>
                </a:xfrm>
                <a:prstGeom prst="line">
                  <a:avLst/>
                </a:prstGeom>
                <a:ln w="19050" cap="rnd">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1094547B-B04D-CAC9-F7A8-8B665987415F}"/>
                    </a:ext>
                  </a:extLst>
                </p:cNvPr>
                <p:cNvCxnSpPr>
                  <a:cxnSpLocks/>
                </p:cNvCxnSpPr>
                <p:nvPr/>
              </p:nvCxnSpPr>
              <p:spPr>
                <a:xfrm flipH="1">
                  <a:off x="846296" y="4412456"/>
                  <a:ext cx="103823" cy="0"/>
                </a:xfrm>
                <a:prstGeom prst="line">
                  <a:avLst/>
                </a:prstGeom>
                <a:ln w="19050" cap="rnd">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0E9E6A37-EC0D-2BD0-ED58-7E1E1A1071C8}"/>
                    </a:ext>
                  </a:extLst>
                </p:cNvPr>
                <p:cNvCxnSpPr>
                  <a:cxnSpLocks/>
                </p:cNvCxnSpPr>
                <p:nvPr/>
              </p:nvCxnSpPr>
              <p:spPr>
                <a:xfrm flipH="1">
                  <a:off x="742473" y="4092948"/>
                  <a:ext cx="103823" cy="0"/>
                </a:xfrm>
                <a:prstGeom prst="line">
                  <a:avLst/>
                </a:prstGeom>
                <a:ln w="19050" cap="rnd">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6CB179D1-E36E-B8EF-176D-6FF636029959}"/>
                    </a:ext>
                  </a:extLst>
                </p:cNvPr>
                <p:cNvCxnSpPr>
                  <a:cxnSpLocks/>
                </p:cNvCxnSpPr>
                <p:nvPr/>
              </p:nvCxnSpPr>
              <p:spPr>
                <a:xfrm>
                  <a:off x="742473" y="4092948"/>
                  <a:ext cx="0" cy="932511"/>
                </a:xfrm>
                <a:prstGeom prst="line">
                  <a:avLst/>
                </a:prstGeom>
                <a:ln w="19050" cap="rnd">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E472C0E9-13E4-E19D-88F9-53E94997138A}"/>
                    </a:ext>
                  </a:extLst>
                </p:cNvPr>
                <p:cNvCxnSpPr/>
                <p:nvPr/>
              </p:nvCxnSpPr>
              <p:spPr>
                <a:xfrm flipH="1" flipV="1">
                  <a:off x="742473" y="5029388"/>
                  <a:ext cx="262587" cy="3941"/>
                </a:xfrm>
                <a:prstGeom prst="line">
                  <a:avLst/>
                </a:prstGeom>
                <a:ln w="19050" cap="rnd">
                  <a:solidFill>
                    <a:schemeClr val="accent2"/>
                  </a:solidFill>
                </a:ln>
              </p:spPr>
              <p:style>
                <a:lnRef idx="1">
                  <a:schemeClr val="accent1"/>
                </a:lnRef>
                <a:fillRef idx="0">
                  <a:schemeClr val="accent1"/>
                </a:fillRef>
                <a:effectRef idx="0">
                  <a:schemeClr val="accent1"/>
                </a:effectRef>
                <a:fontRef idx="minor">
                  <a:schemeClr val="tx1"/>
                </a:fontRef>
              </p:style>
            </p:cxnSp>
          </p:grpSp>
          <p:sp>
            <p:nvSpPr>
              <p:cNvPr id="39" name="TextBox 38">
                <a:extLst>
                  <a:ext uri="{FF2B5EF4-FFF2-40B4-BE49-F238E27FC236}">
                    <a16:creationId xmlns:a16="http://schemas.microsoft.com/office/drawing/2014/main" id="{69222D89-67DB-1459-1960-16AAECCB042D}"/>
                  </a:ext>
                </a:extLst>
              </p:cNvPr>
              <p:cNvSpPr txBox="1"/>
              <p:nvPr/>
            </p:nvSpPr>
            <p:spPr>
              <a:xfrm>
                <a:off x="1005060" y="4856182"/>
                <a:ext cx="2045753" cy="338554"/>
              </a:xfrm>
              <a:prstGeom prst="rect">
                <a:avLst/>
              </a:prstGeom>
              <a:noFill/>
              <a:effectLst>
                <a:outerShdw blurRad="50800" dist="38100" dir="2700000" algn="tl" rotWithShape="0">
                  <a:prstClr val="black">
                    <a:alpha val="40000"/>
                  </a:prstClr>
                </a:outerShdw>
              </a:effectLst>
            </p:spPr>
            <p:txBody>
              <a:bodyPr wrap="none" rtlCol="0">
                <a:spAutoFit/>
              </a:bodyPr>
              <a:lstStyle/>
              <a:p>
                <a:pPr marR="0" algn="ctr" defTabSz="914400" rtl="0" eaLnBrk="1" fontAlgn="auto" latinLnBrk="0" hangingPunct="1">
                  <a:lnSpc>
                    <a:spcPct val="100000"/>
                  </a:lnSpc>
                  <a:spcBef>
                    <a:spcPts val="0"/>
                  </a:spcBef>
                  <a:spcAft>
                    <a:spcPts val="0"/>
                  </a:spcAft>
                  <a:buClrTx/>
                  <a:buSzTx/>
                  <a:tabLst/>
                </a:pPr>
                <a:r>
                  <a:rPr lang="en-US" sz="1600" i="1" dirty="0">
                    <a:solidFill>
                      <a:schemeClr val="accent2"/>
                    </a:solidFill>
                    <a:latin typeface="Roboto Cn"/>
                  </a:rPr>
                  <a:t>archived</a:t>
                </a:r>
                <a:r>
                  <a:rPr kumimoji="0" lang="en-US" sz="1600" b="0" i="1" u="none" strike="noStrike" kern="1200" cap="none" spc="0" normalizeH="0" baseline="0" noProof="0" dirty="0">
                    <a:ln>
                      <a:noFill/>
                    </a:ln>
                    <a:solidFill>
                      <a:schemeClr val="accent2"/>
                    </a:solidFill>
                    <a:effectLst/>
                    <a:uLnTx/>
                    <a:uFillTx/>
                    <a:latin typeface="Roboto Cn"/>
                    <a:ea typeface="+mn-ea"/>
                    <a:cs typeface="+mn-cs"/>
                  </a:rPr>
                  <a:t> Chat Sessions</a:t>
                </a:r>
              </a:p>
            </p:txBody>
          </p:sp>
        </p:grpSp>
      </p:grpSp>
    </p:spTree>
    <p:extLst>
      <p:ext uri="{BB962C8B-B14F-4D97-AF65-F5344CB8AC3E}">
        <p14:creationId xmlns:p14="http://schemas.microsoft.com/office/powerpoint/2010/main" val="26666536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decel="100000" fill="hold" grpId="0" nodeType="with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1500" fill="hold"/>
                                        <p:tgtEl>
                                          <p:spTgt spid="12"/>
                                        </p:tgtEl>
                                        <p:attrNameLst>
                                          <p:attrName>ppt_x</p:attrName>
                                        </p:attrNameLst>
                                      </p:cBhvr>
                                      <p:tavLst>
                                        <p:tav tm="0">
                                          <p:val>
                                            <p:strVal val="1+#ppt_w/2"/>
                                          </p:val>
                                        </p:tav>
                                        <p:tav tm="100000">
                                          <p:val>
                                            <p:strVal val="#ppt_x"/>
                                          </p:val>
                                        </p:tav>
                                      </p:tavLst>
                                    </p:anim>
                                    <p:anim calcmode="lin" valueType="num">
                                      <p:cBhvr additive="base">
                                        <p:cTn id="8" dur="1500" fill="hold"/>
                                        <p:tgtEl>
                                          <p:spTgt spid="12"/>
                                        </p:tgtEl>
                                        <p:attrNameLst>
                                          <p:attrName>ppt_y</p:attrName>
                                        </p:attrNameLst>
                                      </p:cBhvr>
                                      <p:tavLst>
                                        <p:tav tm="0">
                                          <p:val>
                                            <p:strVal val="#ppt_y"/>
                                          </p:val>
                                        </p:tav>
                                        <p:tav tm="100000">
                                          <p:val>
                                            <p:strVal val="#ppt_y"/>
                                          </p:val>
                                        </p:tav>
                                      </p:tavLst>
                                    </p:anim>
                                  </p:childTnLst>
                                </p:cTn>
                              </p:par>
                              <p:par>
                                <p:cTn id="9" presetID="2" presetClass="entr" presetSubtype="2" decel="100000" fill="hold" nodeType="with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1500" fill="hold"/>
                                        <p:tgtEl>
                                          <p:spTgt spid="8"/>
                                        </p:tgtEl>
                                        <p:attrNameLst>
                                          <p:attrName>ppt_x</p:attrName>
                                        </p:attrNameLst>
                                      </p:cBhvr>
                                      <p:tavLst>
                                        <p:tav tm="0">
                                          <p:val>
                                            <p:strVal val="1+#ppt_w/2"/>
                                          </p:val>
                                        </p:tav>
                                        <p:tav tm="100000">
                                          <p:val>
                                            <p:strVal val="#ppt_x"/>
                                          </p:val>
                                        </p:tav>
                                      </p:tavLst>
                                    </p:anim>
                                    <p:anim calcmode="lin" valueType="num">
                                      <p:cBhvr additive="base">
                                        <p:cTn id="12" dur="1500" fill="hold"/>
                                        <p:tgtEl>
                                          <p:spTgt spid="8"/>
                                        </p:tgtEl>
                                        <p:attrNameLst>
                                          <p:attrName>ppt_y</p:attrName>
                                        </p:attrNameLst>
                                      </p:cBhvr>
                                      <p:tavLst>
                                        <p:tav tm="0">
                                          <p:val>
                                            <p:strVal val="#ppt_y"/>
                                          </p:val>
                                        </p:tav>
                                        <p:tav tm="100000">
                                          <p:val>
                                            <p:strVal val="#ppt_y"/>
                                          </p:val>
                                        </p:tav>
                                      </p:tavLst>
                                    </p:anim>
                                  </p:childTnLst>
                                </p:cTn>
                              </p:par>
                              <p:par>
                                <p:cTn id="13" presetID="2" presetClass="entr" presetSubtype="2" decel="100000" fill="hold" nodeType="withEffect">
                                  <p:stCondLst>
                                    <p:cond delay="0"/>
                                  </p:stCondLst>
                                  <p:childTnLst>
                                    <p:set>
                                      <p:cBhvr>
                                        <p:cTn id="14" dur="1" fill="hold">
                                          <p:stCondLst>
                                            <p:cond delay="0"/>
                                          </p:stCondLst>
                                        </p:cTn>
                                        <p:tgtEl>
                                          <p:spTgt spid="26"/>
                                        </p:tgtEl>
                                        <p:attrNameLst>
                                          <p:attrName>style.visibility</p:attrName>
                                        </p:attrNameLst>
                                      </p:cBhvr>
                                      <p:to>
                                        <p:strVal val="visible"/>
                                      </p:to>
                                    </p:set>
                                    <p:anim calcmode="lin" valueType="num">
                                      <p:cBhvr additive="base">
                                        <p:cTn id="15" dur="1500" fill="hold"/>
                                        <p:tgtEl>
                                          <p:spTgt spid="26"/>
                                        </p:tgtEl>
                                        <p:attrNameLst>
                                          <p:attrName>ppt_x</p:attrName>
                                        </p:attrNameLst>
                                      </p:cBhvr>
                                      <p:tavLst>
                                        <p:tav tm="0">
                                          <p:val>
                                            <p:strVal val="1+#ppt_w/2"/>
                                          </p:val>
                                        </p:tav>
                                        <p:tav tm="100000">
                                          <p:val>
                                            <p:strVal val="#ppt_x"/>
                                          </p:val>
                                        </p:tav>
                                      </p:tavLst>
                                    </p:anim>
                                    <p:anim calcmode="lin" valueType="num">
                                      <p:cBhvr additive="base">
                                        <p:cTn id="16" dur="1500" fill="hold"/>
                                        <p:tgtEl>
                                          <p:spTgt spid="26"/>
                                        </p:tgtEl>
                                        <p:attrNameLst>
                                          <p:attrName>ppt_y</p:attrName>
                                        </p:attrNameLst>
                                      </p:cBhvr>
                                      <p:tavLst>
                                        <p:tav tm="0">
                                          <p:val>
                                            <p:strVal val="#ppt_y"/>
                                          </p:val>
                                        </p:tav>
                                        <p:tav tm="100000">
                                          <p:val>
                                            <p:strVal val="#ppt_y"/>
                                          </p:val>
                                        </p:tav>
                                      </p:tavLst>
                                    </p:anim>
                                  </p:childTnLst>
                                </p:cTn>
                              </p:par>
                              <p:par>
                                <p:cTn id="17" presetID="2" presetClass="entr" presetSubtype="2" decel="100000" fill="hold" nodeType="with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additive="base">
                                        <p:cTn id="19" dur="1500" fill="hold"/>
                                        <p:tgtEl>
                                          <p:spTgt spid="4"/>
                                        </p:tgtEl>
                                        <p:attrNameLst>
                                          <p:attrName>ppt_x</p:attrName>
                                        </p:attrNameLst>
                                      </p:cBhvr>
                                      <p:tavLst>
                                        <p:tav tm="0">
                                          <p:val>
                                            <p:strVal val="1+#ppt_w/2"/>
                                          </p:val>
                                        </p:tav>
                                        <p:tav tm="100000">
                                          <p:val>
                                            <p:strVal val="#ppt_x"/>
                                          </p:val>
                                        </p:tav>
                                      </p:tavLst>
                                    </p:anim>
                                    <p:anim calcmode="lin" valueType="num">
                                      <p:cBhvr additive="base">
                                        <p:cTn id="20" dur="1500" fill="hold"/>
                                        <p:tgtEl>
                                          <p:spTgt spid="4"/>
                                        </p:tgtEl>
                                        <p:attrNameLst>
                                          <p:attrName>ppt_y</p:attrName>
                                        </p:attrNameLst>
                                      </p:cBhvr>
                                      <p:tavLst>
                                        <p:tav tm="0">
                                          <p:val>
                                            <p:strVal val="#ppt_y"/>
                                          </p:val>
                                        </p:tav>
                                        <p:tav tm="100000">
                                          <p:val>
                                            <p:strVal val="#ppt_y"/>
                                          </p:val>
                                        </p:tav>
                                      </p:tavLst>
                                    </p:anim>
                                  </p:childTnLst>
                                </p:cTn>
                              </p:par>
                              <p:par>
                                <p:cTn id="21" presetID="2" presetClass="entr" presetSubtype="2" decel="100000" fill="hold" grpId="0" nodeType="withEffect">
                                  <p:stCondLst>
                                    <p:cond delay="500"/>
                                  </p:stCondLst>
                                  <p:childTnLst>
                                    <p:set>
                                      <p:cBhvr>
                                        <p:cTn id="22" dur="1" fill="hold">
                                          <p:stCondLst>
                                            <p:cond delay="0"/>
                                          </p:stCondLst>
                                        </p:cTn>
                                        <p:tgtEl>
                                          <p:spTgt spid="3"/>
                                        </p:tgtEl>
                                        <p:attrNameLst>
                                          <p:attrName>style.visibility</p:attrName>
                                        </p:attrNameLst>
                                      </p:cBhvr>
                                      <p:to>
                                        <p:strVal val="visible"/>
                                      </p:to>
                                    </p:set>
                                    <p:anim calcmode="lin" valueType="num">
                                      <p:cBhvr additive="base">
                                        <p:cTn id="23" dur="1000" fill="hold"/>
                                        <p:tgtEl>
                                          <p:spTgt spid="3"/>
                                        </p:tgtEl>
                                        <p:attrNameLst>
                                          <p:attrName>ppt_x</p:attrName>
                                        </p:attrNameLst>
                                      </p:cBhvr>
                                      <p:tavLst>
                                        <p:tav tm="0">
                                          <p:val>
                                            <p:strVal val="1+#ppt_w/2"/>
                                          </p:val>
                                        </p:tav>
                                        <p:tav tm="100000">
                                          <p:val>
                                            <p:strVal val="#ppt_x"/>
                                          </p:val>
                                        </p:tav>
                                      </p:tavLst>
                                    </p:anim>
                                    <p:anim calcmode="lin" valueType="num">
                                      <p:cBhvr additive="base">
                                        <p:cTn id="24" dur="1000" fill="hold"/>
                                        <p:tgtEl>
                                          <p:spTgt spid="3"/>
                                        </p:tgtEl>
                                        <p:attrNameLst>
                                          <p:attrName>ppt_y</p:attrName>
                                        </p:attrNameLst>
                                      </p:cBhvr>
                                      <p:tavLst>
                                        <p:tav tm="0">
                                          <p:val>
                                            <p:strVal val="#ppt_y"/>
                                          </p:val>
                                        </p:tav>
                                        <p:tav tm="100000">
                                          <p:val>
                                            <p:strVal val="#ppt_y"/>
                                          </p:val>
                                        </p:tav>
                                      </p:tavLst>
                                    </p:anim>
                                  </p:childTnLst>
                                </p:cTn>
                              </p:par>
                              <p:par>
                                <p:cTn id="25" presetID="2" presetClass="entr" presetSubtype="2" decel="100000" fill="hold" nodeType="withEffect">
                                  <p:stCondLst>
                                    <p:cond delay="500"/>
                                  </p:stCondLst>
                                  <p:childTnLst>
                                    <p:set>
                                      <p:cBhvr>
                                        <p:cTn id="26" dur="1" fill="hold">
                                          <p:stCondLst>
                                            <p:cond delay="0"/>
                                          </p:stCondLst>
                                        </p:cTn>
                                        <p:tgtEl>
                                          <p:spTgt spid="13"/>
                                        </p:tgtEl>
                                        <p:attrNameLst>
                                          <p:attrName>style.visibility</p:attrName>
                                        </p:attrNameLst>
                                      </p:cBhvr>
                                      <p:to>
                                        <p:strVal val="visible"/>
                                      </p:to>
                                    </p:set>
                                    <p:anim calcmode="lin" valueType="num">
                                      <p:cBhvr additive="base">
                                        <p:cTn id="27" dur="1000" fill="hold"/>
                                        <p:tgtEl>
                                          <p:spTgt spid="13"/>
                                        </p:tgtEl>
                                        <p:attrNameLst>
                                          <p:attrName>ppt_x</p:attrName>
                                        </p:attrNameLst>
                                      </p:cBhvr>
                                      <p:tavLst>
                                        <p:tav tm="0">
                                          <p:val>
                                            <p:strVal val="1+#ppt_w/2"/>
                                          </p:val>
                                        </p:tav>
                                        <p:tav tm="100000">
                                          <p:val>
                                            <p:strVal val="#ppt_x"/>
                                          </p:val>
                                        </p:tav>
                                      </p:tavLst>
                                    </p:anim>
                                    <p:anim calcmode="lin" valueType="num">
                                      <p:cBhvr additive="base">
                                        <p:cTn id="28" dur="1000" fill="hold"/>
                                        <p:tgtEl>
                                          <p:spTgt spid="13"/>
                                        </p:tgtEl>
                                        <p:attrNameLst>
                                          <p:attrName>ppt_y</p:attrName>
                                        </p:attrNameLst>
                                      </p:cBhvr>
                                      <p:tavLst>
                                        <p:tav tm="0">
                                          <p:val>
                                            <p:strVal val="#ppt_y"/>
                                          </p:val>
                                        </p:tav>
                                        <p:tav tm="100000">
                                          <p:val>
                                            <p:strVal val="#ppt_y"/>
                                          </p:val>
                                        </p:tav>
                                      </p:tavLst>
                                    </p:anim>
                                  </p:childTnLst>
                                </p:cTn>
                              </p:par>
                              <p:par>
                                <p:cTn id="29" presetID="2" presetClass="entr" presetSubtype="2" decel="100000" fill="hold" nodeType="withEffect">
                                  <p:stCondLst>
                                    <p:cond delay="500"/>
                                  </p:stCondLst>
                                  <p:childTnLst>
                                    <p:set>
                                      <p:cBhvr>
                                        <p:cTn id="30" dur="1" fill="hold">
                                          <p:stCondLst>
                                            <p:cond delay="0"/>
                                          </p:stCondLst>
                                        </p:cTn>
                                        <p:tgtEl>
                                          <p:spTgt spid="48"/>
                                        </p:tgtEl>
                                        <p:attrNameLst>
                                          <p:attrName>style.visibility</p:attrName>
                                        </p:attrNameLst>
                                      </p:cBhvr>
                                      <p:to>
                                        <p:strVal val="visible"/>
                                      </p:to>
                                    </p:set>
                                    <p:anim calcmode="lin" valueType="num">
                                      <p:cBhvr additive="base">
                                        <p:cTn id="31" dur="1000" fill="hold"/>
                                        <p:tgtEl>
                                          <p:spTgt spid="48"/>
                                        </p:tgtEl>
                                        <p:attrNameLst>
                                          <p:attrName>ppt_x</p:attrName>
                                        </p:attrNameLst>
                                      </p:cBhvr>
                                      <p:tavLst>
                                        <p:tav tm="0">
                                          <p:val>
                                            <p:strVal val="1+#ppt_w/2"/>
                                          </p:val>
                                        </p:tav>
                                        <p:tav tm="100000">
                                          <p:val>
                                            <p:strVal val="#ppt_x"/>
                                          </p:val>
                                        </p:tav>
                                      </p:tavLst>
                                    </p:anim>
                                    <p:anim calcmode="lin" valueType="num">
                                      <p:cBhvr additive="base">
                                        <p:cTn id="32" dur="1000" fill="hold"/>
                                        <p:tgtEl>
                                          <p:spTgt spid="4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3"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gradFill>
          <a:gsLst>
            <a:gs pos="0">
              <a:schemeClr val="accent5">
                <a:lumMod val="50000"/>
              </a:schemeClr>
            </a:gs>
            <a:gs pos="100000">
              <a:srgbClr val="191919"/>
            </a:gs>
          </a:gsLst>
          <a:lin ang="5400000" scaled="1"/>
        </a:gradFill>
        <a:effectLst/>
      </p:bgPr>
    </p:bg>
    <p:spTree>
      <p:nvGrpSpPr>
        <p:cNvPr id="1" name=""/>
        <p:cNvGrpSpPr/>
        <p:nvPr/>
      </p:nvGrpSpPr>
      <p:grpSpPr>
        <a:xfrm>
          <a:off x="0" y="0"/>
          <a:ext cx="0" cy="0"/>
          <a:chOff x="0" y="0"/>
          <a:chExt cx="0" cy="0"/>
        </a:xfrm>
      </p:grpSpPr>
      <p:pic>
        <p:nvPicPr>
          <p:cNvPr id="4" name="Graphic 3">
            <a:extLst>
              <a:ext uri="{FF2B5EF4-FFF2-40B4-BE49-F238E27FC236}">
                <a16:creationId xmlns:a16="http://schemas.microsoft.com/office/drawing/2014/main" id="{B8CB4F5F-2152-544F-439B-BF32B7E55122}"/>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792040" y="1491084"/>
            <a:ext cx="11956937" cy="4949339"/>
          </a:xfrm>
          <a:prstGeom prst="rect">
            <a:avLst/>
          </a:prstGeom>
          <a:effectLst>
            <a:outerShdw blurRad="317500" dist="317500" dir="2700000" algn="l" rotWithShape="0">
              <a:prstClr val="black">
                <a:alpha val="15000"/>
              </a:prstClr>
            </a:outerShdw>
          </a:effectLst>
        </p:spPr>
      </p:pic>
      <p:sp>
        <p:nvSpPr>
          <p:cNvPr id="12" name="What is?">
            <a:extLst>
              <a:ext uri="{FF2B5EF4-FFF2-40B4-BE49-F238E27FC236}">
                <a16:creationId xmlns:a16="http://schemas.microsoft.com/office/drawing/2014/main" id="{D9599360-BEB7-F7B6-0FD1-5F6793B8F18B}"/>
              </a:ext>
            </a:extLst>
          </p:cNvPr>
          <p:cNvSpPr txBox="1"/>
          <p:nvPr/>
        </p:nvSpPr>
        <p:spPr>
          <a:xfrm>
            <a:off x="1896111" y="417577"/>
            <a:ext cx="8129238" cy="707886"/>
          </a:xfrm>
          <a:prstGeom prst="rect">
            <a:avLst/>
          </a:prstGeom>
          <a:noFill/>
          <a:effectLst/>
        </p:spPr>
        <p:txBody>
          <a:bodyPr wrap="square" rtlCol="0">
            <a:spAutoFit/>
          </a:bodyPr>
          <a:lstStyle>
            <a:defPPr>
              <a:defRPr lang="en-US"/>
            </a:defPPr>
            <a:lvl1pPr>
              <a:defRPr sz="4000" cap="all">
                <a:solidFill>
                  <a:schemeClr val="bg2"/>
                </a:solidFill>
                <a:latin typeface="+mj-lt"/>
              </a:defRPr>
            </a:lvl1pPr>
          </a:lstStyle>
          <a:p>
            <a:r>
              <a:rPr lang="en-US" dirty="0">
                <a:solidFill>
                  <a:schemeClr val="tx1">
                    <a:lumMod val="20000"/>
                    <a:lumOff val="80000"/>
                  </a:schemeClr>
                </a:solidFill>
              </a:rPr>
              <a:t>AI Analysts &amp; Document Chat</a:t>
            </a:r>
          </a:p>
        </p:txBody>
      </p:sp>
      <p:grpSp>
        <p:nvGrpSpPr>
          <p:cNvPr id="26" name="Group 25">
            <a:extLst>
              <a:ext uri="{FF2B5EF4-FFF2-40B4-BE49-F238E27FC236}">
                <a16:creationId xmlns:a16="http://schemas.microsoft.com/office/drawing/2014/main" id="{010A5947-8A8A-0D22-5B7E-FB4BBB5D3698}"/>
              </a:ext>
            </a:extLst>
          </p:cNvPr>
          <p:cNvGrpSpPr/>
          <p:nvPr/>
        </p:nvGrpSpPr>
        <p:grpSpPr>
          <a:xfrm>
            <a:off x="-617767" y="293967"/>
            <a:ext cx="12285892" cy="958821"/>
            <a:chOff x="-617767" y="293967"/>
            <a:chExt cx="12285892" cy="958821"/>
          </a:xfrm>
        </p:grpSpPr>
        <p:cxnSp>
          <p:nvCxnSpPr>
            <p:cNvPr id="10" name="Straight Connector 9">
              <a:extLst>
                <a:ext uri="{FF2B5EF4-FFF2-40B4-BE49-F238E27FC236}">
                  <a16:creationId xmlns:a16="http://schemas.microsoft.com/office/drawing/2014/main" id="{1C697595-85EA-387A-37B3-89B7396BE585}"/>
                </a:ext>
              </a:extLst>
            </p:cNvPr>
            <p:cNvCxnSpPr>
              <a:cxnSpLocks/>
            </p:cNvCxnSpPr>
            <p:nvPr/>
          </p:nvCxnSpPr>
          <p:spPr>
            <a:xfrm>
              <a:off x="1262743" y="1200155"/>
              <a:ext cx="10405382" cy="0"/>
            </a:xfrm>
            <a:prstGeom prst="line">
              <a:avLst/>
            </a:prstGeom>
            <a:ln w="15875">
              <a:solidFill>
                <a:schemeClr val="bg2">
                  <a:lumMod val="50000"/>
                </a:schemeClr>
              </a:soli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pic>
          <p:nvPicPr>
            <p:cNvPr id="24" name="Graphic 23">
              <a:extLst>
                <a:ext uri="{FF2B5EF4-FFF2-40B4-BE49-F238E27FC236}">
                  <a16:creationId xmlns:a16="http://schemas.microsoft.com/office/drawing/2014/main" id="{EBB16BE6-C74A-E145-4C1C-E1E9E32B3038}"/>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617767" y="293967"/>
              <a:ext cx="2332267" cy="958821"/>
            </a:xfrm>
            <a:prstGeom prst="rect">
              <a:avLst/>
            </a:prstGeom>
            <a:effectLst>
              <a:outerShdw blurRad="317500" dist="317500" dir="2700000" algn="l" rotWithShape="0">
                <a:prstClr val="black">
                  <a:alpha val="15000"/>
                </a:prstClr>
              </a:outerShdw>
            </a:effectLst>
          </p:spPr>
        </p:pic>
      </p:grpSp>
      <p:pic>
        <p:nvPicPr>
          <p:cNvPr id="8" name="Grooper G" descr="Logo, icon&#10;&#10;Description automatically generated">
            <a:extLst>
              <a:ext uri="{FF2B5EF4-FFF2-40B4-BE49-F238E27FC236}">
                <a16:creationId xmlns:a16="http://schemas.microsoft.com/office/drawing/2014/main" id="{2515A8FD-AFB9-FC16-44F3-D1CDACA56FFC}"/>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01650" y="342904"/>
            <a:ext cx="651511" cy="857251"/>
          </a:xfrm>
          <a:prstGeom prst="rect">
            <a:avLst/>
          </a:prstGeom>
          <a:effectLst>
            <a:outerShdw blurRad="63500" dist="63500" dir="2700000" algn="tl" rotWithShape="0">
              <a:prstClr val="black">
                <a:alpha val="25000"/>
              </a:prstClr>
            </a:outerShdw>
          </a:effectLst>
        </p:spPr>
      </p:pic>
      <p:grpSp>
        <p:nvGrpSpPr>
          <p:cNvPr id="13" name="Group 12">
            <a:extLst>
              <a:ext uri="{FF2B5EF4-FFF2-40B4-BE49-F238E27FC236}">
                <a16:creationId xmlns:a16="http://schemas.microsoft.com/office/drawing/2014/main" id="{3F9814EA-061D-7D83-197D-E74BE5D37F25}"/>
              </a:ext>
            </a:extLst>
          </p:cNvPr>
          <p:cNvGrpSpPr/>
          <p:nvPr/>
        </p:nvGrpSpPr>
        <p:grpSpPr>
          <a:xfrm>
            <a:off x="1152525" y="1784555"/>
            <a:ext cx="3637642" cy="523220"/>
            <a:chOff x="2697480" y="1704407"/>
            <a:chExt cx="5829300" cy="523220"/>
          </a:xfrm>
          <a:effectLst>
            <a:outerShdw blurRad="50800" dist="38100" dir="2700000" algn="tl" rotWithShape="0">
              <a:prstClr val="black">
                <a:alpha val="40000"/>
              </a:prstClr>
            </a:outerShdw>
          </a:effectLst>
        </p:grpSpPr>
        <p:sp>
          <p:nvSpPr>
            <p:cNvPr id="14" name="TextBox 13">
              <a:extLst>
                <a:ext uri="{FF2B5EF4-FFF2-40B4-BE49-F238E27FC236}">
                  <a16:creationId xmlns:a16="http://schemas.microsoft.com/office/drawing/2014/main" id="{844E6FE2-D1AA-DF85-C47F-9407E76F4916}"/>
                </a:ext>
              </a:extLst>
            </p:cNvPr>
            <p:cNvSpPr txBox="1"/>
            <p:nvPr/>
          </p:nvSpPr>
          <p:spPr>
            <a:xfrm>
              <a:off x="2697480" y="1704407"/>
              <a:ext cx="5829300" cy="523220"/>
            </a:xfrm>
            <a:prstGeom prst="rect">
              <a:avLst/>
            </a:prstGeom>
            <a:noFill/>
          </p:spPr>
          <p:txBody>
            <a:bodyPr wrap="square" rtlCol="0">
              <a:spAutoFit/>
            </a:bodyPr>
            <a:lstStyle/>
            <a:p>
              <a:pPr algn="ctr"/>
              <a:r>
                <a:rPr lang="en-US" sz="2800" cap="small" dirty="0">
                  <a:latin typeface="Roboto Bk" pitchFamily="2" charset="0"/>
                  <a:ea typeface="Roboto Bk" pitchFamily="2" charset="0"/>
                </a:rPr>
                <a:t>AI Analyst setup</a:t>
              </a:r>
            </a:p>
          </p:txBody>
        </p:sp>
        <p:cxnSp>
          <p:nvCxnSpPr>
            <p:cNvPr id="15" name="Straight Connector 14">
              <a:extLst>
                <a:ext uri="{FF2B5EF4-FFF2-40B4-BE49-F238E27FC236}">
                  <a16:creationId xmlns:a16="http://schemas.microsoft.com/office/drawing/2014/main" id="{DAE4B82B-BE51-0969-CE2A-C12BF83E7A6F}"/>
                </a:ext>
              </a:extLst>
            </p:cNvPr>
            <p:cNvCxnSpPr>
              <a:cxnSpLocks/>
            </p:cNvCxnSpPr>
            <p:nvPr/>
          </p:nvCxnSpPr>
          <p:spPr>
            <a:xfrm>
              <a:off x="2697480" y="2227627"/>
              <a:ext cx="5829300" cy="0"/>
            </a:xfrm>
            <a:prstGeom prst="line">
              <a:avLst/>
            </a:prstGeom>
            <a:ln w="22225">
              <a:solidFill>
                <a:schemeClr val="tx1"/>
              </a:solidFill>
            </a:ln>
          </p:spPr>
          <p:style>
            <a:lnRef idx="1">
              <a:schemeClr val="accent1"/>
            </a:lnRef>
            <a:fillRef idx="0">
              <a:schemeClr val="accent1"/>
            </a:fillRef>
            <a:effectRef idx="0">
              <a:schemeClr val="accent1"/>
            </a:effectRef>
            <a:fontRef idx="minor">
              <a:schemeClr val="tx1"/>
            </a:fontRef>
          </p:style>
        </p:cxnSp>
      </p:grpSp>
      <p:pic>
        <p:nvPicPr>
          <p:cNvPr id="6" name="Picture 5">
            <a:extLst>
              <a:ext uri="{FF2B5EF4-FFF2-40B4-BE49-F238E27FC236}">
                <a16:creationId xmlns:a16="http://schemas.microsoft.com/office/drawing/2014/main" id="{C43212E2-54E3-FE15-6914-79A6BE389C10}"/>
              </a:ext>
            </a:extLst>
          </p:cNvPr>
          <p:cNvPicPr>
            <a:picLocks noChangeAspect="1"/>
          </p:cNvPicPr>
          <p:nvPr/>
        </p:nvPicPr>
        <p:blipFill>
          <a:blip r:embed="rId8"/>
          <a:stretch>
            <a:fillRect/>
          </a:stretch>
        </p:blipFill>
        <p:spPr>
          <a:xfrm>
            <a:off x="6868376" y="2031651"/>
            <a:ext cx="4943475" cy="1952625"/>
          </a:xfrm>
          <a:prstGeom prst="rect">
            <a:avLst/>
          </a:prstGeom>
          <a:ln w="19050">
            <a:solidFill>
              <a:schemeClr val="accent2"/>
            </a:solidFill>
          </a:ln>
          <a:effectLst>
            <a:outerShdw blurRad="50800" dist="38100" dir="2700000" algn="tl" rotWithShape="0">
              <a:prstClr val="black">
                <a:alpha val="40000"/>
              </a:prstClr>
            </a:outerShdw>
          </a:effectLst>
        </p:spPr>
      </p:pic>
      <p:sp>
        <p:nvSpPr>
          <p:cNvPr id="7" name="Content Placeholder 2">
            <a:extLst>
              <a:ext uri="{FF2B5EF4-FFF2-40B4-BE49-F238E27FC236}">
                <a16:creationId xmlns:a16="http://schemas.microsoft.com/office/drawing/2014/main" id="{28FD3D32-50BD-641C-588E-6D1E49334672}"/>
              </a:ext>
            </a:extLst>
          </p:cNvPr>
          <p:cNvSpPr txBox="1">
            <a:spLocks/>
          </p:cNvSpPr>
          <p:nvPr/>
        </p:nvSpPr>
        <p:spPr>
          <a:xfrm>
            <a:off x="380149" y="2533950"/>
            <a:ext cx="6488227" cy="3600450"/>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000" dirty="0">
                <a:solidFill>
                  <a:schemeClr val="tx1">
                    <a:lumMod val="20000"/>
                    <a:lumOff val="80000"/>
                  </a:schemeClr>
                </a:solidFill>
              </a:rPr>
              <a:t>Like other LLM constructs, the AI Analyst setup is minimal.</a:t>
            </a:r>
          </a:p>
          <a:p>
            <a:r>
              <a:rPr lang="en-US" sz="2000" dirty="0">
                <a:solidFill>
                  <a:schemeClr val="tx1">
                    <a:lumMod val="20000"/>
                    <a:lumOff val="80000"/>
                  </a:schemeClr>
                </a:solidFill>
              </a:rPr>
              <a:t>Most important part are the “Instructions”</a:t>
            </a:r>
          </a:p>
          <a:p>
            <a:r>
              <a:rPr lang="en-US" sz="2000" dirty="0">
                <a:solidFill>
                  <a:schemeClr val="tx1">
                    <a:lumMod val="20000"/>
                    <a:lumOff val="80000"/>
                  </a:schemeClr>
                </a:solidFill>
              </a:rPr>
              <a:t>Example Instructions for an oil and gas lease analyst:</a:t>
            </a:r>
          </a:p>
        </p:txBody>
      </p:sp>
      <p:sp>
        <p:nvSpPr>
          <p:cNvPr id="19" name="TextBox 18">
            <a:extLst>
              <a:ext uri="{FF2B5EF4-FFF2-40B4-BE49-F238E27FC236}">
                <a16:creationId xmlns:a16="http://schemas.microsoft.com/office/drawing/2014/main" id="{E5EC8EBF-9A0D-19A9-5D59-77358DA18EBD}"/>
              </a:ext>
            </a:extLst>
          </p:cNvPr>
          <p:cNvSpPr txBox="1"/>
          <p:nvPr/>
        </p:nvSpPr>
        <p:spPr>
          <a:xfrm>
            <a:off x="753051" y="4206643"/>
            <a:ext cx="8074231" cy="1815882"/>
          </a:xfrm>
          <a:prstGeom prst="rect">
            <a:avLst/>
          </a:prstGeom>
          <a:solidFill>
            <a:schemeClr val="bg2">
              <a:lumMod val="10000"/>
            </a:schemeClr>
          </a:solidFill>
        </p:spPr>
        <p:txBody>
          <a:bodyPr wrap="square">
            <a:spAutoFit/>
          </a:bodyPr>
          <a:lstStyle/>
          <a:p>
            <a:r>
              <a:rPr lang="en-US" sz="1600" i="1" dirty="0">
                <a:solidFill>
                  <a:schemeClr val="tx1">
                    <a:lumMod val="20000"/>
                    <a:lumOff val="80000"/>
                  </a:schemeClr>
                </a:solidFill>
              </a:rPr>
              <a:t>You are a lease analyst. Your job is to answer questions about oil and gas lease documents, to assist a human lease analyst in sorting through the content of a lease file. </a:t>
            </a:r>
          </a:p>
          <a:p>
            <a:endParaRPr lang="en-US" sz="1600" i="1" dirty="0">
              <a:solidFill>
                <a:schemeClr val="tx1">
                  <a:lumMod val="20000"/>
                  <a:lumOff val="80000"/>
                </a:schemeClr>
              </a:solidFill>
            </a:endParaRPr>
          </a:p>
          <a:p>
            <a:r>
              <a:rPr lang="en-US" sz="1600" i="1" dirty="0">
                <a:solidFill>
                  <a:schemeClr val="tx1">
                    <a:lumMod val="20000"/>
                    <a:lumOff val="80000"/>
                  </a:schemeClr>
                </a:solidFill>
              </a:rPr>
              <a:t>Your knowledge files contain the text content of one or more documents taken from a lease file. Each page of content is separated by a form feed character. When responding, please reference source material and include short verbatim quotes which can easily be linked back to the original knowledge content.</a:t>
            </a:r>
          </a:p>
        </p:txBody>
      </p:sp>
      <p:sp>
        <p:nvSpPr>
          <p:cNvPr id="20" name="TextBox 19">
            <a:extLst>
              <a:ext uri="{FF2B5EF4-FFF2-40B4-BE49-F238E27FC236}">
                <a16:creationId xmlns:a16="http://schemas.microsoft.com/office/drawing/2014/main" id="{BC09F714-F57E-F0E3-6FD5-E4EDE367FD12}"/>
              </a:ext>
            </a:extLst>
          </p:cNvPr>
          <p:cNvSpPr txBox="1"/>
          <p:nvPr/>
        </p:nvSpPr>
        <p:spPr>
          <a:xfrm>
            <a:off x="8198455" y="1666030"/>
            <a:ext cx="2283317" cy="338554"/>
          </a:xfrm>
          <a:prstGeom prst="rect">
            <a:avLst/>
          </a:prstGeom>
          <a:noFill/>
          <a:effectLst>
            <a:outerShdw blurRad="50800" dist="38100" dir="2700000" algn="tl" rotWithShape="0">
              <a:prstClr val="black">
                <a:alpha val="40000"/>
              </a:prstClr>
            </a:outerShdw>
          </a:effectLst>
        </p:spPr>
        <p:txBody>
          <a:bodyPr wrap="none" rtlCol="0">
            <a:spAutoFit/>
          </a:bodyPr>
          <a:lstStyle/>
          <a:p>
            <a:pPr marR="0" algn="ctr" defTabSz="914400" rtl="0" eaLnBrk="1" fontAlgn="auto" latinLnBrk="0" hangingPunct="1">
              <a:lnSpc>
                <a:spcPct val="100000"/>
              </a:lnSpc>
              <a:spcBef>
                <a:spcPts val="0"/>
              </a:spcBef>
              <a:spcAft>
                <a:spcPts val="0"/>
              </a:spcAft>
              <a:buClrTx/>
              <a:buSzTx/>
              <a:tabLst/>
            </a:pPr>
            <a:r>
              <a:rPr kumimoji="0" lang="en-US" sz="1600" b="0" i="1" u="none" strike="noStrike" kern="1200" cap="none" spc="0" normalizeH="0" baseline="0" noProof="0" dirty="0">
                <a:ln>
                  <a:noFill/>
                </a:ln>
                <a:solidFill>
                  <a:schemeClr val="accent2"/>
                </a:solidFill>
                <a:effectLst/>
                <a:uLnTx/>
                <a:uFillTx/>
                <a:latin typeface="Roboto Cn"/>
                <a:ea typeface="+mn-ea"/>
                <a:cs typeface="+mn-cs"/>
              </a:rPr>
              <a:t>AI Analysts’ property grid</a:t>
            </a:r>
          </a:p>
        </p:txBody>
      </p:sp>
    </p:spTree>
    <p:extLst>
      <p:ext uri="{BB962C8B-B14F-4D97-AF65-F5344CB8AC3E}">
        <p14:creationId xmlns:p14="http://schemas.microsoft.com/office/powerpoint/2010/main" val="30241523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decel="100000" fill="hold" grpId="0" nodeType="with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1500" fill="hold"/>
                                        <p:tgtEl>
                                          <p:spTgt spid="12"/>
                                        </p:tgtEl>
                                        <p:attrNameLst>
                                          <p:attrName>ppt_x</p:attrName>
                                        </p:attrNameLst>
                                      </p:cBhvr>
                                      <p:tavLst>
                                        <p:tav tm="0">
                                          <p:val>
                                            <p:strVal val="1+#ppt_w/2"/>
                                          </p:val>
                                        </p:tav>
                                        <p:tav tm="100000">
                                          <p:val>
                                            <p:strVal val="#ppt_x"/>
                                          </p:val>
                                        </p:tav>
                                      </p:tavLst>
                                    </p:anim>
                                    <p:anim calcmode="lin" valueType="num">
                                      <p:cBhvr additive="base">
                                        <p:cTn id="8" dur="1500" fill="hold"/>
                                        <p:tgtEl>
                                          <p:spTgt spid="12"/>
                                        </p:tgtEl>
                                        <p:attrNameLst>
                                          <p:attrName>ppt_y</p:attrName>
                                        </p:attrNameLst>
                                      </p:cBhvr>
                                      <p:tavLst>
                                        <p:tav tm="0">
                                          <p:val>
                                            <p:strVal val="#ppt_y"/>
                                          </p:val>
                                        </p:tav>
                                        <p:tav tm="100000">
                                          <p:val>
                                            <p:strVal val="#ppt_y"/>
                                          </p:val>
                                        </p:tav>
                                      </p:tavLst>
                                    </p:anim>
                                  </p:childTnLst>
                                </p:cTn>
                              </p:par>
                              <p:par>
                                <p:cTn id="9" presetID="2" presetClass="entr" presetSubtype="2" decel="100000" fill="hold" nodeType="with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1500" fill="hold"/>
                                        <p:tgtEl>
                                          <p:spTgt spid="8"/>
                                        </p:tgtEl>
                                        <p:attrNameLst>
                                          <p:attrName>ppt_x</p:attrName>
                                        </p:attrNameLst>
                                      </p:cBhvr>
                                      <p:tavLst>
                                        <p:tav tm="0">
                                          <p:val>
                                            <p:strVal val="1+#ppt_w/2"/>
                                          </p:val>
                                        </p:tav>
                                        <p:tav tm="100000">
                                          <p:val>
                                            <p:strVal val="#ppt_x"/>
                                          </p:val>
                                        </p:tav>
                                      </p:tavLst>
                                    </p:anim>
                                    <p:anim calcmode="lin" valueType="num">
                                      <p:cBhvr additive="base">
                                        <p:cTn id="12" dur="1500" fill="hold"/>
                                        <p:tgtEl>
                                          <p:spTgt spid="8"/>
                                        </p:tgtEl>
                                        <p:attrNameLst>
                                          <p:attrName>ppt_y</p:attrName>
                                        </p:attrNameLst>
                                      </p:cBhvr>
                                      <p:tavLst>
                                        <p:tav tm="0">
                                          <p:val>
                                            <p:strVal val="#ppt_y"/>
                                          </p:val>
                                        </p:tav>
                                        <p:tav tm="100000">
                                          <p:val>
                                            <p:strVal val="#ppt_y"/>
                                          </p:val>
                                        </p:tav>
                                      </p:tavLst>
                                    </p:anim>
                                  </p:childTnLst>
                                </p:cTn>
                              </p:par>
                              <p:par>
                                <p:cTn id="13" presetID="2" presetClass="entr" presetSubtype="2" decel="100000" fill="hold" nodeType="withEffect">
                                  <p:stCondLst>
                                    <p:cond delay="0"/>
                                  </p:stCondLst>
                                  <p:childTnLst>
                                    <p:set>
                                      <p:cBhvr>
                                        <p:cTn id="14" dur="1" fill="hold">
                                          <p:stCondLst>
                                            <p:cond delay="0"/>
                                          </p:stCondLst>
                                        </p:cTn>
                                        <p:tgtEl>
                                          <p:spTgt spid="26"/>
                                        </p:tgtEl>
                                        <p:attrNameLst>
                                          <p:attrName>style.visibility</p:attrName>
                                        </p:attrNameLst>
                                      </p:cBhvr>
                                      <p:to>
                                        <p:strVal val="visible"/>
                                      </p:to>
                                    </p:set>
                                    <p:anim calcmode="lin" valueType="num">
                                      <p:cBhvr additive="base">
                                        <p:cTn id="15" dur="1500" fill="hold"/>
                                        <p:tgtEl>
                                          <p:spTgt spid="26"/>
                                        </p:tgtEl>
                                        <p:attrNameLst>
                                          <p:attrName>ppt_x</p:attrName>
                                        </p:attrNameLst>
                                      </p:cBhvr>
                                      <p:tavLst>
                                        <p:tav tm="0">
                                          <p:val>
                                            <p:strVal val="1+#ppt_w/2"/>
                                          </p:val>
                                        </p:tav>
                                        <p:tav tm="100000">
                                          <p:val>
                                            <p:strVal val="#ppt_x"/>
                                          </p:val>
                                        </p:tav>
                                      </p:tavLst>
                                    </p:anim>
                                    <p:anim calcmode="lin" valueType="num">
                                      <p:cBhvr additive="base">
                                        <p:cTn id="16" dur="1500" fill="hold"/>
                                        <p:tgtEl>
                                          <p:spTgt spid="26"/>
                                        </p:tgtEl>
                                        <p:attrNameLst>
                                          <p:attrName>ppt_y</p:attrName>
                                        </p:attrNameLst>
                                      </p:cBhvr>
                                      <p:tavLst>
                                        <p:tav tm="0">
                                          <p:val>
                                            <p:strVal val="#ppt_y"/>
                                          </p:val>
                                        </p:tav>
                                        <p:tav tm="100000">
                                          <p:val>
                                            <p:strVal val="#ppt_y"/>
                                          </p:val>
                                        </p:tav>
                                      </p:tavLst>
                                    </p:anim>
                                  </p:childTnLst>
                                </p:cTn>
                              </p:par>
                              <p:par>
                                <p:cTn id="17" presetID="2" presetClass="entr" presetSubtype="2" decel="100000" fill="hold" nodeType="with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additive="base">
                                        <p:cTn id="19" dur="1500" fill="hold"/>
                                        <p:tgtEl>
                                          <p:spTgt spid="4"/>
                                        </p:tgtEl>
                                        <p:attrNameLst>
                                          <p:attrName>ppt_x</p:attrName>
                                        </p:attrNameLst>
                                      </p:cBhvr>
                                      <p:tavLst>
                                        <p:tav tm="0">
                                          <p:val>
                                            <p:strVal val="1+#ppt_w/2"/>
                                          </p:val>
                                        </p:tav>
                                        <p:tav tm="100000">
                                          <p:val>
                                            <p:strVal val="#ppt_x"/>
                                          </p:val>
                                        </p:tav>
                                      </p:tavLst>
                                    </p:anim>
                                    <p:anim calcmode="lin" valueType="num">
                                      <p:cBhvr additive="base">
                                        <p:cTn id="20" dur="1500" fill="hold"/>
                                        <p:tgtEl>
                                          <p:spTgt spid="4"/>
                                        </p:tgtEl>
                                        <p:attrNameLst>
                                          <p:attrName>ppt_y</p:attrName>
                                        </p:attrNameLst>
                                      </p:cBhvr>
                                      <p:tavLst>
                                        <p:tav tm="0">
                                          <p:val>
                                            <p:strVal val="#ppt_y"/>
                                          </p:val>
                                        </p:tav>
                                        <p:tav tm="100000">
                                          <p:val>
                                            <p:strVal val="#ppt_y"/>
                                          </p:val>
                                        </p:tav>
                                      </p:tavLst>
                                    </p:anim>
                                  </p:childTnLst>
                                </p:cTn>
                              </p:par>
                              <p:par>
                                <p:cTn id="21" presetID="2" presetClass="entr" presetSubtype="2" fill="hold" nodeType="withEffect">
                                  <p:stCondLst>
                                    <p:cond delay="50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1+#ppt_w/2"/>
                                          </p:val>
                                        </p:tav>
                                        <p:tav tm="100000">
                                          <p:val>
                                            <p:strVal val="#ppt_x"/>
                                          </p:val>
                                        </p:tav>
                                      </p:tavLst>
                                    </p:anim>
                                    <p:anim calcmode="lin" valueType="num">
                                      <p:cBhvr additive="base">
                                        <p:cTn id="24" dur="1000" fill="hold"/>
                                        <p:tgtEl>
                                          <p:spTgt spid="13"/>
                                        </p:tgtEl>
                                        <p:attrNameLst>
                                          <p:attrName>ppt_y</p:attrName>
                                        </p:attrNameLst>
                                      </p:cBhvr>
                                      <p:tavLst>
                                        <p:tav tm="0">
                                          <p:val>
                                            <p:strVal val="#ppt_y"/>
                                          </p:val>
                                        </p:tav>
                                        <p:tav tm="100000">
                                          <p:val>
                                            <p:strVal val="#ppt_y"/>
                                          </p:val>
                                        </p:tav>
                                      </p:tavLst>
                                    </p:anim>
                                  </p:childTnLst>
                                </p:cTn>
                              </p:par>
                              <p:par>
                                <p:cTn id="25" presetID="2" presetClass="entr" presetSubtype="2" fill="hold" grpId="0" nodeType="withEffect">
                                  <p:stCondLst>
                                    <p:cond delay="500"/>
                                  </p:stCondLst>
                                  <p:childTnLst>
                                    <p:set>
                                      <p:cBhvr>
                                        <p:cTn id="26" dur="1" fill="hold">
                                          <p:stCondLst>
                                            <p:cond delay="0"/>
                                          </p:stCondLst>
                                        </p:cTn>
                                        <p:tgtEl>
                                          <p:spTgt spid="7"/>
                                        </p:tgtEl>
                                        <p:attrNameLst>
                                          <p:attrName>style.visibility</p:attrName>
                                        </p:attrNameLst>
                                      </p:cBhvr>
                                      <p:to>
                                        <p:strVal val="visible"/>
                                      </p:to>
                                    </p:set>
                                    <p:anim calcmode="lin" valueType="num">
                                      <p:cBhvr additive="base">
                                        <p:cTn id="27" dur="1000" fill="hold"/>
                                        <p:tgtEl>
                                          <p:spTgt spid="7"/>
                                        </p:tgtEl>
                                        <p:attrNameLst>
                                          <p:attrName>ppt_x</p:attrName>
                                        </p:attrNameLst>
                                      </p:cBhvr>
                                      <p:tavLst>
                                        <p:tav tm="0">
                                          <p:val>
                                            <p:strVal val="1+#ppt_w/2"/>
                                          </p:val>
                                        </p:tav>
                                        <p:tav tm="100000">
                                          <p:val>
                                            <p:strVal val="#ppt_x"/>
                                          </p:val>
                                        </p:tav>
                                      </p:tavLst>
                                    </p:anim>
                                    <p:anim calcmode="lin" valueType="num">
                                      <p:cBhvr additive="base">
                                        <p:cTn id="28" dur="1000" fill="hold"/>
                                        <p:tgtEl>
                                          <p:spTgt spid="7"/>
                                        </p:tgtEl>
                                        <p:attrNameLst>
                                          <p:attrName>ppt_y</p:attrName>
                                        </p:attrNameLst>
                                      </p:cBhvr>
                                      <p:tavLst>
                                        <p:tav tm="0">
                                          <p:val>
                                            <p:strVal val="#ppt_y"/>
                                          </p:val>
                                        </p:tav>
                                        <p:tav tm="100000">
                                          <p:val>
                                            <p:strVal val="#ppt_y"/>
                                          </p:val>
                                        </p:tav>
                                      </p:tavLst>
                                    </p:anim>
                                  </p:childTnLst>
                                </p:cTn>
                              </p:par>
                              <p:par>
                                <p:cTn id="29" presetID="2" presetClass="entr" presetSubtype="2" fill="hold" grpId="0" nodeType="withEffect">
                                  <p:stCondLst>
                                    <p:cond delay="500"/>
                                  </p:stCondLst>
                                  <p:childTnLst>
                                    <p:set>
                                      <p:cBhvr>
                                        <p:cTn id="30" dur="1" fill="hold">
                                          <p:stCondLst>
                                            <p:cond delay="0"/>
                                          </p:stCondLst>
                                        </p:cTn>
                                        <p:tgtEl>
                                          <p:spTgt spid="19"/>
                                        </p:tgtEl>
                                        <p:attrNameLst>
                                          <p:attrName>style.visibility</p:attrName>
                                        </p:attrNameLst>
                                      </p:cBhvr>
                                      <p:to>
                                        <p:strVal val="visible"/>
                                      </p:to>
                                    </p:set>
                                    <p:anim calcmode="lin" valueType="num">
                                      <p:cBhvr additive="base">
                                        <p:cTn id="31" dur="1000" fill="hold"/>
                                        <p:tgtEl>
                                          <p:spTgt spid="19"/>
                                        </p:tgtEl>
                                        <p:attrNameLst>
                                          <p:attrName>ppt_x</p:attrName>
                                        </p:attrNameLst>
                                      </p:cBhvr>
                                      <p:tavLst>
                                        <p:tav tm="0">
                                          <p:val>
                                            <p:strVal val="1+#ppt_w/2"/>
                                          </p:val>
                                        </p:tav>
                                        <p:tav tm="100000">
                                          <p:val>
                                            <p:strVal val="#ppt_x"/>
                                          </p:val>
                                        </p:tav>
                                      </p:tavLst>
                                    </p:anim>
                                    <p:anim calcmode="lin" valueType="num">
                                      <p:cBhvr additive="base">
                                        <p:cTn id="32" dur="1000" fill="hold"/>
                                        <p:tgtEl>
                                          <p:spTgt spid="19"/>
                                        </p:tgtEl>
                                        <p:attrNameLst>
                                          <p:attrName>ppt_y</p:attrName>
                                        </p:attrNameLst>
                                      </p:cBhvr>
                                      <p:tavLst>
                                        <p:tav tm="0">
                                          <p:val>
                                            <p:strVal val="#ppt_y"/>
                                          </p:val>
                                        </p:tav>
                                        <p:tav tm="100000">
                                          <p:val>
                                            <p:strVal val="#ppt_y"/>
                                          </p:val>
                                        </p:tav>
                                      </p:tavLst>
                                    </p:anim>
                                  </p:childTnLst>
                                </p:cTn>
                              </p:par>
                              <p:par>
                                <p:cTn id="33" presetID="2" presetClass="entr" presetSubtype="2" fill="hold" nodeType="withEffect">
                                  <p:stCondLst>
                                    <p:cond delay="500"/>
                                  </p:stCondLst>
                                  <p:childTnLst>
                                    <p:set>
                                      <p:cBhvr>
                                        <p:cTn id="34" dur="1" fill="hold">
                                          <p:stCondLst>
                                            <p:cond delay="0"/>
                                          </p:stCondLst>
                                        </p:cTn>
                                        <p:tgtEl>
                                          <p:spTgt spid="6"/>
                                        </p:tgtEl>
                                        <p:attrNameLst>
                                          <p:attrName>style.visibility</p:attrName>
                                        </p:attrNameLst>
                                      </p:cBhvr>
                                      <p:to>
                                        <p:strVal val="visible"/>
                                      </p:to>
                                    </p:set>
                                    <p:anim calcmode="lin" valueType="num">
                                      <p:cBhvr additive="base">
                                        <p:cTn id="35" dur="1000" fill="hold"/>
                                        <p:tgtEl>
                                          <p:spTgt spid="6"/>
                                        </p:tgtEl>
                                        <p:attrNameLst>
                                          <p:attrName>ppt_x</p:attrName>
                                        </p:attrNameLst>
                                      </p:cBhvr>
                                      <p:tavLst>
                                        <p:tav tm="0">
                                          <p:val>
                                            <p:strVal val="1+#ppt_w/2"/>
                                          </p:val>
                                        </p:tav>
                                        <p:tav tm="100000">
                                          <p:val>
                                            <p:strVal val="#ppt_x"/>
                                          </p:val>
                                        </p:tav>
                                      </p:tavLst>
                                    </p:anim>
                                    <p:anim calcmode="lin" valueType="num">
                                      <p:cBhvr additive="base">
                                        <p:cTn id="36" dur="1000" fill="hold"/>
                                        <p:tgtEl>
                                          <p:spTgt spid="6"/>
                                        </p:tgtEl>
                                        <p:attrNameLst>
                                          <p:attrName>ppt_y</p:attrName>
                                        </p:attrNameLst>
                                      </p:cBhvr>
                                      <p:tavLst>
                                        <p:tav tm="0">
                                          <p:val>
                                            <p:strVal val="#ppt_y"/>
                                          </p:val>
                                        </p:tav>
                                        <p:tav tm="100000">
                                          <p:val>
                                            <p:strVal val="#ppt_y"/>
                                          </p:val>
                                        </p:tav>
                                      </p:tavLst>
                                    </p:anim>
                                  </p:childTnLst>
                                </p:cTn>
                              </p:par>
                              <p:par>
                                <p:cTn id="37" presetID="2" presetClass="entr" presetSubtype="2" fill="hold" grpId="0" nodeType="withEffect">
                                  <p:stCondLst>
                                    <p:cond delay="500"/>
                                  </p:stCondLst>
                                  <p:childTnLst>
                                    <p:set>
                                      <p:cBhvr>
                                        <p:cTn id="38" dur="1" fill="hold">
                                          <p:stCondLst>
                                            <p:cond delay="0"/>
                                          </p:stCondLst>
                                        </p:cTn>
                                        <p:tgtEl>
                                          <p:spTgt spid="20"/>
                                        </p:tgtEl>
                                        <p:attrNameLst>
                                          <p:attrName>style.visibility</p:attrName>
                                        </p:attrNameLst>
                                      </p:cBhvr>
                                      <p:to>
                                        <p:strVal val="visible"/>
                                      </p:to>
                                    </p:set>
                                    <p:anim calcmode="lin" valueType="num">
                                      <p:cBhvr additive="base">
                                        <p:cTn id="39" dur="1000" fill="hold"/>
                                        <p:tgtEl>
                                          <p:spTgt spid="20"/>
                                        </p:tgtEl>
                                        <p:attrNameLst>
                                          <p:attrName>ppt_x</p:attrName>
                                        </p:attrNameLst>
                                      </p:cBhvr>
                                      <p:tavLst>
                                        <p:tav tm="0">
                                          <p:val>
                                            <p:strVal val="1+#ppt_w/2"/>
                                          </p:val>
                                        </p:tav>
                                        <p:tav tm="100000">
                                          <p:val>
                                            <p:strVal val="#ppt_x"/>
                                          </p:val>
                                        </p:tav>
                                      </p:tavLst>
                                    </p:anim>
                                    <p:anim calcmode="lin" valueType="num">
                                      <p:cBhvr additive="base">
                                        <p:cTn id="40" dur="1000" fill="hold"/>
                                        <p:tgtEl>
                                          <p:spTgt spid="2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7" grpId="0"/>
      <p:bldP spid="19" grpId="0" animBg="1"/>
      <p:bldP spid="20"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gradFill>
          <a:gsLst>
            <a:gs pos="0">
              <a:schemeClr val="accent5">
                <a:lumMod val="50000"/>
              </a:schemeClr>
            </a:gs>
            <a:gs pos="100000">
              <a:srgbClr val="191919"/>
            </a:gs>
          </a:gsLst>
          <a:lin ang="5400000" scaled="1"/>
        </a:gradFill>
        <a:effectLst/>
      </p:bgPr>
    </p:bg>
    <p:spTree>
      <p:nvGrpSpPr>
        <p:cNvPr id="1" name=""/>
        <p:cNvGrpSpPr/>
        <p:nvPr/>
      </p:nvGrpSpPr>
      <p:grpSpPr>
        <a:xfrm>
          <a:off x="0" y="0"/>
          <a:ext cx="0" cy="0"/>
          <a:chOff x="0" y="0"/>
          <a:chExt cx="0" cy="0"/>
        </a:xfrm>
      </p:grpSpPr>
      <p:pic>
        <p:nvPicPr>
          <p:cNvPr id="4" name="Graphic 3">
            <a:extLst>
              <a:ext uri="{FF2B5EF4-FFF2-40B4-BE49-F238E27FC236}">
                <a16:creationId xmlns:a16="http://schemas.microsoft.com/office/drawing/2014/main" id="{B8CB4F5F-2152-544F-439B-BF32B7E55122}"/>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484368" y="1491084"/>
            <a:ext cx="11956937" cy="4949339"/>
          </a:xfrm>
          <a:prstGeom prst="rect">
            <a:avLst/>
          </a:prstGeom>
          <a:effectLst>
            <a:outerShdw blurRad="317500" dist="317500" dir="2700000" algn="l" rotWithShape="0">
              <a:prstClr val="black">
                <a:alpha val="15000"/>
              </a:prstClr>
            </a:outerShdw>
          </a:effectLst>
        </p:spPr>
      </p:pic>
      <p:sp>
        <p:nvSpPr>
          <p:cNvPr id="12" name="What is?">
            <a:extLst>
              <a:ext uri="{FF2B5EF4-FFF2-40B4-BE49-F238E27FC236}">
                <a16:creationId xmlns:a16="http://schemas.microsoft.com/office/drawing/2014/main" id="{D9599360-BEB7-F7B6-0FD1-5F6793B8F18B}"/>
              </a:ext>
            </a:extLst>
          </p:cNvPr>
          <p:cNvSpPr txBox="1"/>
          <p:nvPr/>
        </p:nvSpPr>
        <p:spPr>
          <a:xfrm>
            <a:off x="1896111" y="417577"/>
            <a:ext cx="8129238" cy="707886"/>
          </a:xfrm>
          <a:prstGeom prst="rect">
            <a:avLst/>
          </a:prstGeom>
          <a:noFill/>
          <a:effectLst/>
        </p:spPr>
        <p:txBody>
          <a:bodyPr wrap="square" rtlCol="0">
            <a:spAutoFit/>
          </a:bodyPr>
          <a:lstStyle>
            <a:defPPr>
              <a:defRPr lang="en-US"/>
            </a:defPPr>
            <a:lvl1pPr>
              <a:defRPr sz="4000" cap="all">
                <a:solidFill>
                  <a:schemeClr val="bg2"/>
                </a:solidFill>
                <a:latin typeface="+mj-lt"/>
              </a:defRPr>
            </a:lvl1pPr>
          </a:lstStyle>
          <a:p>
            <a:r>
              <a:rPr lang="en-US" dirty="0">
                <a:solidFill>
                  <a:schemeClr val="tx1">
                    <a:lumMod val="20000"/>
                    <a:lumOff val="80000"/>
                  </a:schemeClr>
                </a:solidFill>
              </a:rPr>
              <a:t>AI Analysts &amp; Document Chat</a:t>
            </a:r>
          </a:p>
        </p:txBody>
      </p:sp>
      <p:grpSp>
        <p:nvGrpSpPr>
          <p:cNvPr id="26" name="Group 25">
            <a:extLst>
              <a:ext uri="{FF2B5EF4-FFF2-40B4-BE49-F238E27FC236}">
                <a16:creationId xmlns:a16="http://schemas.microsoft.com/office/drawing/2014/main" id="{010A5947-8A8A-0D22-5B7E-FB4BBB5D3698}"/>
              </a:ext>
            </a:extLst>
          </p:cNvPr>
          <p:cNvGrpSpPr/>
          <p:nvPr/>
        </p:nvGrpSpPr>
        <p:grpSpPr>
          <a:xfrm>
            <a:off x="-617767" y="293967"/>
            <a:ext cx="12285892" cy="958821"/>
            <a:chOff x="-617767" y="293967"/>
            <a:chExt cx="12285892" cy="958821"/>
          </a:xfrm>
        </p:grpSpPr>
        <p:cxnSp>
          <p:nvCxnSpPr>
            <p:cNvPr id="10" name="Straight Connector 9">
              <a:extLst>
                <a:ext uri="{FF2B5EF4-FFF2-40B4-BE49-F238E27FC236}">
                  <a16:creationId xmlns:a16="http://schemas.microsoft.com/office/drawing/2014/main" id="{1C697595-85EA-387A-37B3-89B7396BE585}"/>
                </a:ext>
              </a:extLst>
            </p:cNvPr>
            <p:cNvCxnSpPr>
              <a:cxnSpLocks/>
            </p:cNvCxnSpPr>
            <p:nvPr/>
          </p:nvCxnSpPr>
          <p:spPr>
            <a:xfrm>
              <a:off x="1262743" y="1200155"/>
              <a:ext cx="10405382" cy="0"/>
            </a:xfrm>
            <a:prstGeom prst="line">
              <a:avLst/>
            </a:prstGeom>
            <a:ln w="15875">
              <a:solidFill>
                <a:schemeClr val="bg2">
                  <a:lumMod val="50000"/>
                </a:schemeClr>
              </a:soli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pic>
          <p:nvPicPr>
            <p:cNvPr id="24" name="Graphic 23">
              <a:extLst>
                <a:ext uri="{FF2B5EF4-FFF2-40B4-BE49-F238E27FC236}">
                  <a16:creationId xmlns:a16="http://schemas.microsoft.com/office/drawing/2014/main" id="{EBB16BE6-C74A-E145-4C1C-E1E9E32B3038}"/>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617767" y="293967"/>
              <a:ext cx="2332267" cy="958821"/>
            </a:xfrm>
            <a:prstGeom prst="rect">
              <a:avLst/>
            </a:prstGeom>
            <a:effectLst>
              <a:outerShdw blurRad="317500" dist="317500" dir="2700000" algn="l" rotWithShape="0">
                <a:prstClr val="black">
                  <a:alpha val="15000"/>
                </a:prstClr>
              </a:outerShdw>
            </a:effectLst>
          </p:spPr>
        </p:pic>
      </p:grpSp>
      <p:pic>
        <p:nvPicPr>
          <p:cNvPr id="8" name="Grooper G" descr="Logo, icon&#10;&#10;Description automatically generated">
            <a:extLst>
              <a:ext uri="{FF2B5EF4-FFF2-40B4-BE49-F238E27FC236}">
                <a16:creationId xmlns:a16="http://schemas.microsoft.com/office/drawing/2014/main" id="{2515A8FD-AFB9-FC16-44F3-D1CDACA56FFC}"/>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01650" y="342904"/>
            <a:ext cx="651511" cy="857251"/>
          </a:xfrm>
          <a:prstGeom prst="rect">
            <a:avLst/>
          </a:prstGeom>
          <a:effectLst>
            <a:outerShdw blurRad="63500" dist="63500" dir="2700000" algn="tl" rotWithShape="0">
              <a:prstClr val="black">
                <a:alpha val="25000"/>
              </a:prstClr>
            </a:outerShdw>
          </a:effectLst>
        </p:spPr>
      </p:pic>
      <p:grpSp>
        <p:nvGrpSpPr>
          <p:cNvPr id="13" name="Group 12">
            <a:extLst>
              <a:ext uri="{FF2B5EF4-FFF2-40B4-BE49-F238E27FC236}">
                <a16:creationId xmlns:a16="http://schemas.microsoft.com/office/drawing/2014/main" id="{3F9814EA-061D-7D83-197D-E74BE5D37F25}"/>
              </a:ext>
            </a:extLst>
          </p:cNvPr>
          <p:cNvGrpSpPr/>
          <p:nvPr/>
        </p:nvGrpSpPr>
        <p:grpSpPr>
          <a:xfrm>
            <a:off x="5401390" y="1784555"/>
            <a:ext cx="4595132" cy="954107"/>
            <a:chOff x="2697480" y="1704407"/>
            <a:chExt cx="5829300" cy="954107"/>
          </a:xfrm>
          <a:effectLst>
            <a:outerShdw blurRad="50800" dist="38100" dir="2700000" algn="tl" rotWithShape="0">
              <a:prstClr val="black">
                <a:alpha val="40000"/>
              </a:prstClr>
            </a:outerShdw>
          </a:effectLst>
        </p:grpSpPr>
        <p:sp>
          <p:nvSpPr>
            <p:cNvPr id="14" name="TextBox 13">
              <a:extLst>
                <a:ext uri="{FF2B5EF4-FFF2-40B4-BE49-F238E27FC236}">
                  <a16:creationId xmlns:a16="http://schemas.microsoft.com/office/drawing/2014/main" id="{844E6FE2-D1AA-DF85-C47F-9407E76F4916}"/>
                </a:ext>
              </a:extLst>
            </p:cNvPr>
            <p:cNvSpPr txBox="1"/>
            <p:nvPr/>
          </p:nvSpPr>
          <p:spPr>
            <a:xfrm>
              <a:off x="2697480" y="1704407"/>
              <a:ext cx="5829300" cy="954107"/>
            </a:xfrm>
            <a:prstGeom prst="rect">
              <a:avLst/>
            </a:prstGeom>
            <a:noFill/>
          </p:spPr>
          <p:txBody>
            <a:bodyPr wrap="square" rtlCol="0">
              <a:spAutoFit/>
            </a:bodyPr>
            <a:lstStyle/>
            <a:p>
              <a:pPr algn="ctr"/>
              <a:r>
                <a:rPr lang="en-US" sz="2800" cap="small" dirty="0">
                  <a:latin typeface="Roboto Bk" pitchFamily="2" charset="0"/>
                  <a:ea typeface="Roboto Bk" pitchFamily="2" charset="0"/>
                </a:rPr>
                <a:t>How to start chatting</a:t>
              </a:r>
            </a:p>
          </p:txBody>
        </p:sp>
        <p:cxnSp>
          <p:nvCxnSpPr>
            <p:cNvPr id="15" name="Straight Connector 14">
              <a:extLst>
                <a:ext uri="{FF2B5EF4-FFF2-40B4-BE49-F238E27FC236}">
                  <a16:creationId xmlns:a16="http://schemas.microsoft.com/office/drawing/2014/main" id="{DAE4B82B-BE51-0969-CE2A-C12BF83E7A6F}"/>
                </a:ext>
              </a:extLst>
            </p:cNvPr>
            <p:cNvCxnSpPr>
              <a:cxnSpLocks/>
            </p:cNvCxnSpPr>
            <p:nvPr/>
          </p:nvCxnSpPr>
          <p:spPr>
            <a:xfrm>
              <a:off x="2697480" y="2227627"/>
              <a:ext cx="5829300" cy="0"/>
            </a:xfrm>
            <a:prstGeom prst="line">
              <a:avLst/>
            </a:prstGeom>
            <a:ln w="22225">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2" name="Content Placeholder 2">
            <a:extLst>
              <a:ext uri="{FF2B5EF4-FFF2-40B4-BE49-F238E27FC236}">
                <a16:creationId xmlns:a16="http://schemas.microsoft.com/office/drawing/2014/main" id="{C2E43B15-3CC5-68BF-A596-34DED24CB568}"/>
              </a:ext>
            </a:extLst>
          </p:cNvPr>
          <p:cNvSpPr txBox="1">
            <a:spLocks/>
          </p:cNvSpPr>
          <p:nvPr/>
        </p:nvSpPr>
        <p:spPr>
          <a:xfrm>
            <a:off x="3516368" y="2598704"/>
            <a:ext cx="7939314" cy="3600450"/>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000" u="sng" dirty="0">
                <a:solidFill>
                  <a:schemeClr val="tx1">
                    <a:lumMod val="20000"/>
                    <a:lumOff val="80000"/>
                  </a:schemeClr>
                </a:solidFill>
              </a:rPr>
              <a:t>The “Discuss” command</a:t>
            </a:r>
            <a:r>
              <a:rPr lang="en-US" sz="2000" dirty="0">
                <a:solidFill>
                  <a:schemeClr val="tx1">
                    <a:lumMod val="20000"/>
                    <a:lumOff val="80000"/>
                  </a:schemeClr>
                </a:solidFill>
              </a:rPr>
              <a:t>:  The most ad-hoc method.  Select documents in Batches to chat with from Design or search for them using the Search page.</a:t>
            </a:r>
            <a:endParaRPr lang="en-US" sz="2000" u="sng" dirty="0">
              <a:solidFill>
                <a:schemeClr val="tx1">
                  <a:lumMod val="20000"/>
                  <a:lumOff val="80000"/>
                </a:schemeClr>
              </a:solidFill>
            </a:endParaRPr>
          </a:p>
          <a:p>
            <a:endParaRPr lang="en-US" sz="2000" u="sng" dirty="0">
              <a:solidFill>
                <a:schemeClr val="tx1">
                  <a:lumMod val="20000"/>
                  <a:lumOff val="80000"/>
                </a:schemeClr>
              </a:solidFill>
            </a:endParaRPr>
          </a:p>
          <a:p>
            <a:r>
              <a:rPr lang="en-US" sz="2000" u="sng" dirty="0">
                <a:solidFill>
                  <a:schemeClr val="tx1">
                    <a:lumMod val="20000"/>
                    <a:lumOff val="80000"/>
                  </a:schemeClr>
                </a:solidFill>
              </a:rPr>
              <a:t>The “Chat Viewer” in Review</a:t>
            </a:r>
            <a:r>
              <a:rPr lang="en-US" sz="2000" dirty="0">
                <a:solidFill>
                  <a:schemeClr val="tx1">
                    <a:lumMod val="20000"/>
                    <a:lumOff val="80000"/>
                  </a:schemeClr>
                </a:solidFill>
              </a:rPr>
              <a:t>:  Add a “Chat View” to a Review step to chat with the whole Batch or single documents.</a:t>
            </a:r>
          </a:p>
          <a:p>
            <a:endParaRPr lang="en-US" sz="2000" dirty="0">
              <a:solidFill>
                <a:schemeClr val="tx1">
                  <a:lumMod val="20000"/>
                  <a:lumOff val="80000"/>
                </a:schemeClr>
              </a:solidFill>
            </a:endParaRPr>
          </a:p>
          <a:p>
            <a:r>
              <a:rPr lang="en-US" sz="2000" u="sng" dirty="0">
                <a:solidFill>
                  <a:schemeClr val="tx1">
                    <a:lumMod val="20000"/>
                    <a:lumOff val="80000"/>
                  </a:schemeClr>
                </a:solidFill>
              </a:rPr>
              <a:t>The “AI Dialogue” activity</a:t>
            </a:r>
            <a:r>
              <a:rPr lang="en-US" sz="2000" dirty="0">
                <a:solidFill>
                  <a:schemeClr val="tx1">
                    <a:lumMod val="20000"/>
                    <a:lumOff val="80000"/>
                  </a:schemeClr>
                </a:solidFill>
              </a:rPr>
              <a:t>:  Starts an automated chat session.  The activity asks questions predefined on the AI Analyst and saves responses to the Batch or each document.  Responses can later be reviewed from a Chat View in Review.</a:t>
            </a:r>
          </a:p>
        </p:txBody>
      </p:sp>
      <p:pic>
        <p:nvPicPr>
          <p:cNvPr id="5" name="Picture 4">
            <a:extLst>
              <a:ext uri="{FF2B5EF4-FFF2-40B4-BE49-F238E27FC236}">
                <a16:creationId xmlns:a16="http://schemas.microsoft.com/office/drawing/2014/main" id="{106713D1-CA5F-AF24-0505-9F37325793D9}"/>
              </a:ext>
            </a:extLst>
          </p:cNvPr>
          <p:cNvPicPr>
            <a:picLocks noChangeAspect="1"/>
          </p:cNvPicPr>
          <p:nvPr/>
        </p:nvPicPr>
        <p:blipFill>
          <a:blip r:embed="rId8"/>
          <a:stretch>
            <a:fillRect/>
          </a:stretch>
        </p:blipFill>
        <p:spPr>
          <a:xfrm>
            <a:off x="589769" y="2286224"/>
            <a:ext cx="2733675" cy="904875"/>
          </a:xfrm>
          <a:prstGeom prst="rect">
            <a:avLst/>
          </a:prstGeom>
          <a:ln w="19050">
            <a:solidFill>
              <a:schemeClr val="accent2"/>
            </a:solidFill>
          </a:ln>
          <a:effectLst>
            <a:outerShdw blurRad="50800" dist="38100" dir="2700000" algn="tl" rotWithShape="0">
              <a:prstClr val="black">
                <a:alpha val="40000"/>
              </a:prstClr>
            </a:outerShdw>
          </a:effectLst>
        </p:spPr>
      </p:pic>
      <p:pic>
        <p:nvPicPr>
          <p:cNvPr id="11" name="Picture 10">
            <a:extLst>
              <a:ext uri="{FF2B5EF4-FFF2-40B4-BE49-F238E27FC236}">
                <a16:creationId xmlns:a16="http://schemas.microsoft.com/office/drawing/2014/main" id="{CB21225F-BFED-0FE2-2751-49F108DEF6B3}"/>
              </a:ext>
            </a:extLst>
          </p:cNvPr>
          <p:cNvPicPr>
            <a:picLocks noChangeAspect="1"/>
          </p:cNvPicPr>
          <p:nvPr/>
        </p:nvPicPr>
        <p:blipFill>
          <a:blip r:embed="rId9"/>
          <a:stretch>
            <a:fillRect/>
          </a:stretch>
        </p:blipFill>
        <p:spPr>
          <a:xfrm>
            <a:off x="932669" y="5019253"/>
            <a:ext cx="2047875" cy="695325"/>
          </a:xfrm>
          <a:prstGeom prst="rect">
            <a:avLst/>
          </a:prstGeom>
          <a:ln w="19050">
            <a:solidFill>
              <a:schemeClr val="accent2"/>
            </a:solidFill>
          </a:ln>
          <a:effectLst>
            <a:outerShdw blurRad="50800" dist="38100" dir="2700000" algn="tl" rotWithShape="0">
              <a:prstClr val="black">
                <a:alpha val="40000"/>
              </a:prstClr>
            </a:outerShdw>
          </a:effectLst>
        </p:spPr>
      </p:pic>
      <p:pic>
        <p:nvPicPr>
          <p:cNvPr id="31" name="Picture 30">
            <a:extLst>
              <a:ext uri="{FF2B5EF4-FFF2-40B4-BE49-F238E27FC236}">
                <a16:creationId xmlns:a16="http://schemas.microsoft.com/office/drawing/2014/main" id="{390E94A7-C006-DB42-4067-A10E31E7404D}"/>
              </a:ext>
            </a:extLst>
          </p:cNvPr>
          <p:cNvPicPr>
            <a:picLocks noChangeAspect="1"/>
          </p:cNvPicPr>
          <p:nvPr/>
        </p:nvPicPr>
        <p:blipFill>
          <a:blip r:embed="rId10"/>
          <a:stretch>
            <a:fillRect/>
          </a:stretch>
        </p:blipFill>
        <p:spPr>
          <a:xfrm>
            <a:off x="1313669" y="3524151"/>
            <a:ext cx="1285875" cy="1162050"/>
          </a:xfrm>
          <a:prstGeom prst="rect">
            <a:avLst/>
          </a:prstGeom>
          <a:ln w="19050">
            <a:solidFill>
              <a:schemeClr val="accent2"/>
            </a:solidFill>
          </a:ln>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34117873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decel="100000" fill="hold" grpId="0" nodeType="with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1500" fill="hold"/>
                                        <p:tgtEl>
                                          <p:spTgt spid="12"/>
                                        </p:tgtEl>
                                        <p:attrNameLst>
                                          <p:attrName>ppt_x</p:attrName>
                                        </p:attrNameLst>
                                      </p:cBhvr>
                                      <p:tavLst>
                                        <p:tav tm="0">
                                          <p:val>
                                            <p:strVal val="1+#ppt_w/2"/>
                                          </p:val>
                                        </p:tav>
                                        <p:tav tm="100000">
                                          <p:val>
                                            <p:strVal val="#ppt_x"/>
                                          </p:val>
                                        </p:tav>
                                      </p:tavLst>
                                    </p:anim>
                                    <p:anim calcmode="lin" valueType="num">
                                      <p:cBhvr additive="base">
                                        <p:cTn id="8" dur="1500" fill="hold"/>
                                        <p:tgtEl>
                                          <p:spTgt spid="12"/>
                                        </p:tgtEl>
                                        <p:attrNameLst>
                                          <p:attrName>ppt_y</p:attrName>
                                        </p:attrNameLst>
                                      </p:cBhvr>
                                      <p:tavLst>
                                        <p:tav tm="0">
                                          <p:val>
                                            <p:strVal val="#ppt_y"/>
                                          </p:val>
                                        </p:tav>
                                        <p:tav tm="100000">
                                          <p:val>
                                            <p:strVal val="#ppt_y"/>
                                          </p:val>
                                        </p:tav>
                                      </p:tavLst>
                                    </p:anim>
                                  </p:childTnLst>
                                </p:cTn>
                              </p:par>
                              <p:par>
                                <p:cTn id="9" presetID="2" presetClass="entr" presetSubtype="2" decel="100000" fill="hold" nodeType="with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1500" fill="hold"/>
                                        <p:tgtEl>
                                          <p:spTgt spid="8"/>
                                        </p:tgtEl>
                                        <p:attrNameLst>
                                          <p:attrName>ppt_x</p:attrName>
                                        </p:attrNameLst>
                                      </p:cBhvr>
                                      <p:tavLst>
                                        <p:tav tm="0">
                                          <p:val>
                                            <p:strVal val="1+#ppt_w/2"/>
                                          </p:val>
                                        </p:tav>
                                        <p:tav tm="100000">
                                          <p:val>
                                            <p:strVal val="#ppt_x"/>
                                          </p:val>
                                        </p:tav>
                                      </p:tavLst>
                                    </p:anim>
                                    <p:anim calcmode="lin" valueType="num">
                                      <p:cBhvr additive="base">
                                        <p:cTn id="12" dur="1500" fill="hold"/>
                                        <p:tgtEl>
                                          <p:spTgt spid="8"/>
                                        </p:tgtEl>
                                        <p:attrNameLst>
                                          <p:attrName>ppt_y</p:attrName>
                                        </p:attrNameLst>
                                      </p:cBhvr>
                                      <p:tavLst>
                                        <p:tav tm="0">
                                          <p:val>
                                            <p:strVal val="#ppt_y"/>
                                          </p:val>
                                        </p:tav>
                                        <p:tav tm="100000">
                                          <p:val>
                                            <p:strVal val="#ppt_y"/>
                                          </p:val>
                                        </p:tav>
                                      </p:tavLst>
                                    </p:anim>
                                  </p:childTnLst>
                                </p:cTn>
                              </p:par>
                              <p:par>
                                <p:cTn id="13" presetID="2" presetClass="entr" presetSubtype="2" decel="100000" fill="hold" nodeType="withEffect">
                                  <p:stCondLst>
                                    <p:cond delay="0"/>
                                  </p:stCondLst>
                                  <p:childTnLst>
                                    <p:set>
                                      <p:cBhvr>
                                        <p:cTn id="14" dur="1" fill="hold">
                                          <p:stCondLst>
                                            <p:cond delay="0"/>
                                          </p:stCondLst>
                                        </p:cTn>
                                        <p:tgtEl>
                                          <p:spTgt spid="26"/>
                                        </p:tgtEl>
                                        <p:attrNameLst>
                                          <p:attrName>style.visibility</p:attrName>
                                        </p:attrNameLst>
                                      </p:cBhvr>
                                      <p:to>
                                        <p:strVal val="visible"/>
                                      </p:to>
                                    </p:set>
                                    <p:anim calcmode="lin" valueType="num">
                                      <p:cBhvr additive="base">
                                        <p:cTn id="15" dur="1500" fill="hold"/>
                                        <p:tgtEl>
                                          <p:spTgt spid="26"/>
                                        </p:tgtEl>
                                        <p:attrNameLst>
                                          <p:attrName>ppt_x</p:attrName>
                                        </p:attrNameLst>
                                      </p:cBhvr>
                                      <p:tavLst>
                                        <p:tav tm="0">
                                          <p:val>
                                            <p:strVal val="1+#ppt_w/2"/>
                                          </p:val>
                                        </p:tav>
                                        <p:tav tm="100000">
                                          <p:val>
                                            <p:strVal val="#ppt_x"/>
                                          </p:val>
                                        </p:tav>
                                      </p:tavLst>
                                    </p:anim>
                                    <p:anim calcmode="lin" valueType="num">
                                      <p:cBhvr additive="base">
                                        <p:cTn id="16" dur="1500" fill="hold"/>
                                        <p:tgtEl>
                                          <p:spTgt spid="26"/>
                                        </p:tgtEl>
                                        <p:attrNameLst>
                                          <p:attrName>ppt_y</p:attrName>
                                        </p:attrNameLst>
                                      </p:cBhvr>
                                      <p:tavLst>
                                        <p:tav tm="0">
                                          <p:val>
                                            <p:strVal val="#ppt_y"/>
                                          </p:val>
                                        </p:tav>
                                        <p:tav tm="100000">
                                          <p:val>
                                            <p:strVal val="#ppt_y"/>
                                          </p:val>
                                        </p:tav>
                                      </p:tavLst>
                                    </p:anim>
                                  </p:childTnLst>
                                </p:cTn>
                              </p:par>
                              <p:par>
                                <p:cTn id="17" presetID="2" presetClass="entr" presetSubtype="2" decel="100000" fill="hold" nodeType="with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additive="base">
                                        <p:cTn id="19" dur="1500" fill="hold"/>
                                        <p:tgtEl>
                                          <p:spTgt spid="4"/>
                                        </p:tgtEl>
                                        <p:attrNameLst>
                                          <p:attrName>ppt_x</p:attrName>
                                        </p:attrNameLst>
                                      </p:cBhvr>
                                      <p:tavLst>
                                        <p:tav tm="0">
                                          <p:val>
                                            <p:strVal val="1+#ppt_w/2"/>
                                          </p:val>
                                        </p:tav>
                                        <p:tav tm="100000">
                                          <p:val>
                                            <p:strVal val="#ppt_x"/>
                                          </p:val>
                                        </p:tav>
                                      </p:tavLst>
                                    </p:anim>
                                    <p:anim calcmode="lin" valueType="num">
                                      <p:cBhvr additive="base">
                                        <p:cTn id="20" dur="1500" fill="hold"/>
                                        <p:tgtEl>
                                          <p:spTgt spid="4"/>
                                        </p:tgtEl>
                                        <p:attrNameLst>
                                          <p:attrName>ppt_y</p:attrName>
                                        </p:attrNameLst>
                                      </p:cBhvr>
                                      <p:tavLst>
                                        <p:tav tm="0">
                                          <p:val>
                                            <p:strVal val="#ppt_y"/>
                                          </p:val>
                                        </p:tav>
                                        <p:tav tm="100000">
                                          <p:val>
                                            <p:strVal val="#ppt_y"/>
                                          </p:val>
                                        </p:tav>
                                      </p:tavLst>
                                    </p:anim>
                                  </p:childTnLst>
                                </p:cTn>
                              </p:par>
                              <p:par>
                                <p:cTn id="21" presetID="2" presetClass="entr" presetSubtype="2" decel="100000" fill="hold" nodeType="withEffect">
                                  <p:stCondLst>
                                    <p:cond delay="500"/>
                                  </p:stCondLst>
                                  <p:childTnLst>
                                    <p:set>
                                      <p:cBhvr>
                                        <p:cTn id="22" dur="1" fill="hold">
                                          <p:stCondLst>
                                            <p:cond delay="0"/>
                                          </p:stCondLst>
                                        </p:cTn>
                                        <p:tgtEl>
                                          <p:spTgt spid="5"/>
                                        </p:tgtEl>
                                        <p:attrNameLst>
                                          <p:attrName>style.visibility</p:attrName>
                                        </p:attrNameLst>
                                      </p:cBhvr>
                                      <p:to>
                                        <p:strVal val="visible"/>
                                      </p:to>
                                    </p:set>
                                    <p:anim calcmode="lin" valueType="num">
                                      <p:cBhvr additive="base">
                                        <p:cTn id="23" dur="1000" fill="hold"/>
                                        <p:tgtEl>
                                          <p:spTgt spid="5"/>
                                        </p:tgtEl>
                                        <p:attrNameLst>
                                          <p:attrName>ppt_x</p:attrName>
                                        </p:attrNameLst>
                                      </p:cBhvr>
                                      <p:tavLst>
                                        <p:tav tm="0">
                                          <p:val>
                                            <p:strVal val="1+#ppt_w/2"/>
                                          </p:val>
                                        </p:tav>
                                        <p:tav tm="100000">
                                          <p:val>
                                            <p:strVal val="#ppt_x"/>
                                          </p:val>
                                        </p:tav>
                                      </p:tavLst>
                                    </p:anim>
                                    <p:anim calcmode="lin" valueType="num">
                                      <p:cBhvr additive="base">
                                        <p:cTn id="24" dur="1000" fill="hold"/>
                                        <p:tgtEl>
                                          <p:spTgt spid="5"/>
                                        </p:tgtEl>
                                        <p:attrNameLst>
                                          <p:attrName>ppt_y</p:attrName>
                                        </p:attrNameLst>
                                      </p:cBhvr>
                                      <p:tavLst>
                                        <p:tav tm="0">
                                          <p:val>
                                            <p:strVal val="#ppt_y"/>
                                          </p:val>
                                        </p:tav>
                                        <p:tav tm="100000">
                                          <p:val>
                                            <p:strVal val="#ppt_y"/>
                                          </p:val>
                                        </p:tav>
                                      </p:tavLst>
                                    </p:anim>
                                  </p:childTnLst>
                                </p:cTn>
                              </p:par>
                              <p:par>
                                <p:cTn id="25" presetID="2" presetClass="entr" presetSubtype="2" decel="100000" fill="hold" nodeType="withEffect">
                                  <p:stCondLst>
                                    <p:cond delay="500"/>
                                  </p:stCondLst>
                                  <p:childTnLst>
                                    <p:set>
                                      <p:cBhvr>
                                        <p:cTn id="26" dur="1" fill="hold">
                                          <p:stCondLst>
                                            <p:cond delay="0"/>
                                          </p:stCondLst>
                                        </p:cTn>
                                        <p:tgtEl>
                                          <p:spTgt spid="31"/>
                                        </p:tgtEl>
                                        <p:attrNameLst>
                                          <p:attrName>style.visibility</p:attrName>
                                        </p:attrNameLst>
                                      </p:cBhvr>
                                      <p:to>
                                        <p:strVal val="visible"/>
                                      </p:to>
                                    </p:set>
                                    <p:anim calcmode="lin" valueType="num">
                                      <p:cBhvr additive="base">
                                        <p:cTn id="27" dur="1000" fill="hold"/>
                                        <p:tgtEl>
                                          <p:spTgt spid="31"/>
                                        </p:tgtEl>
                                        <p:attrNameLst>
                                          <p:attrName>ppt_x</p:attrName>
                                        </p:attrNameLst>
                                      </p:cBhvr>
                                      <p:tavLst>
                                        <p:tav tm="0">
                                          <p:val>
                                            <p:strVal val="1+#ppt_w/2"/>
                                          </p:val>
                                        </p:tav>
                                        <p:tav tm="100000">
                                          <p:val>
                                            <p:strVal val="#ppt_x"/>
                                          </p:val>
                                        </p:tav>
                                      </p:tavLst>
                                    </p:anim>
                                    <p:anim calcmode="lin" valueType="num">
                                      <p:cBhvr additive="base">
                                        <p:cTn id="28" dur="1000" fill="hold"/>
                                        <p:tgtEl>
                                          <p:spTgt spid="31"/>
                                        </p:tgtEl>
                                        <p:attrNameLst>
                                          <p:attrName>ppt_y</p:attrName>
                                        </p:attrNameLst>
                                      </p:cBhvr>
                                      <p:tavLst>
                                        <p:tav tm="0">
                                          <p:val>
                                            <p:strVal val="#ppt_y"/>
                                          </p:val>
                                        </p:tav>
                                        <p:tav tm="100000">
                                          <p:val>
                                            <p:strVal val="#ppt_y"/>
                                          </p:val>
                                        </p:tav>
                                      </p:tavLst>
                                    </p:anim>
                                  </p:childTnLst>
                                </p:cTn>
                              </p:par>
                              <p:par>
                                <p:cTn id="29" presetID="2" presetClass="entr" presetSubtype="2" decel="100000" fill="hold" nodeType="withEffect">
                                  <p:stCondLst>
                                    <p:cond delay="500"/>
                                  </p:stCondLst>
                                  <p:childTnLst>
                                    <p:set>
                                      <p:cBhvr>
                                        <p:cTn id="30" dur="1" fill="hold">
                                          <p:stCondLst>
                                            <p:cond delay="0"/>
                                          </p:stCondLst>
                                        </p:cTn>
                                        <p:tgtEl>
                                          <p:spTgt spid="11"/>
                                        </p:tgtEl>
                                        <p:attrNameLst>
                                          <p:attrName>style.visibility</p:attrName>
                                        </p:attrNameLst>
                                      </p:cBhvr>
                                      <p:to>
                                        <p:strVal val="visible"/>
                                      </p:to>
                                    </p:set>
                                    <p:anim calcmode="lin" valueType="num">
                                      <p:cBhvr additive="base">
                                        <p:cTn id="31" dur="1000" fill="hold"/>
                                        <p:tgtEl>
                                          <p:spTgt spid="11"/>
                                        </p:tgtEl>
                                        <p:attrNameLst>
                                          <p:attrName>ppt_x</p:attrName>
                                        </p:attrNameLst>
                                      </p:cBhvr>
                                      <p:tavLst>
                                        <p:tav tm="0">
                                          <p:val>
                                            <p:strVal val="1+#ppt_w/2"/>
                                          </p:val>
                                        </p:tav>
                                        <p:tav tm="100000">
                                          <p:val>
                                            <p:strVal val="#ppt_x"/>
                                          </p:val>
                                        </p:tav>
                                      </p:tavLst>
                                    </p:anim>
                                    <p:anim calcmode="lin" valueType="num">
                                      <p:cBhvr additive="base">
                                        <p:cTn id="32" dur="1000" fill="hold"/>
                                        <p:tgtEl>
                                          <p:spTgt spid="11"/>
                                        </p:tgtEl>
                                        <p:attrNameLst>
                                          <p:attrName>ppt_y</p:attrName>
                                        </p:attrNameLst>
                                      </p:cBhvr>
                                      <p:tavLst>
                                        <p:tav tm="0">
                                          <p:val>
                                            <p:strVal val="#ppt_y"/>
                                          </p:val>
                                        </p:tav>
                                        <p:tav tm="100000">
                                          <p:val>
                                            <p:strVal val="#ppt_y"/>
                                          </p:val>
                                        </p:tav>
                                      </p:tavLst>
                                    </p:anim>
                                  </p:childTnLst>
                                </p:cTn>
                              </p:par>
                              <p:par>
                                <p:cTn id="33" presetID="2" presetClass="entr" presetSubtype="2" decel="100000" fill="hold" grpId="0" nodeType="withEffect">
                                  <p:stCondLst>
                                    <p:cond delay="500"/>
                                  </p:stCondLst>
                                  <p:childTnLst>
                                    <p:set>
                                      <p:cBhvr>
                                        <p:cTn id="34" dur="1" fill="hold">
                                          <p:stCondLst>
                                            <p:cond delay="0"/>
                                          </p:stCondLst>
                                        </p:cTn>
                                        <p:tgtEl>
                                          <p:spTgt spid="2"/>
                                        </p:tgtEl>
                                        <p:attrNameLst>
                                          <p:attrName>style.visibility</p:attrName>
                                        </p:attrNameLst>
                                      </p:cBhvr>
                                      <p:to>
                                        <p:strVal val="visible"/>
                                      </p:to>
                                    </p:set>
                                    <p:anim calcmode="lin" valueType="num">
                                      <p:cBhvr additive="base">
                                        <p:cTn id="35" dur="1000" fill="hold"/>
                                        <p:tgtEl>
                                          <p:spTgt spid="2"/>
                                        </p:tgtEl>
                                        <p:attrNameLst>
                                          <p:attrName>ppt_x</p:attrName>
                                        </p:attrNameLst>
                                      </p:cBhvr>
                                      <p:tavLst>
                                        <p:tav tm="0">
                                          <p:val>
                                            <p:strVal val="1+#ppt_w/2"/>
                                          </p:val>
                                        </p:tav>
                                        <p:tav tm="100000">
                                          <p:val>
                                            <p:strVal val="#ppt_x"/>
                                          </p:val>
                                        </p:tav>
                                      </p:tavLst>
                                    </p:anim>
                                    <p:anim calcmode="lin" valueType="num">
                                      <p:cBhvr additive="base">
                                        <p:cTn id="36" dur="1000" fill="hold"/>
                                        <p:tgtEl>
                                          <p:spTgt spid="2"/>
                                        </p:tgtEl>
                                        <p:attrNameLst>
                                          <p:attrName>ppt_y</p:attrName>
                                        </p:attrNameLst>
                                      </p:cBhvr>
                                      <p:tavLst>
                                        <p:tav tm="0">
                                          <p:val>
                                            <p:strVal val="#ppt_y"/>
                                          </p:val>
                                        </p:tav>
                                        <p:tav tm="100000">
                                          <p:val>
                                            <p:strVal val="#ppt_y"/>
                                          </p:val>
                                        </p:tav>
                                      </p:tavLst>
                                    </p:anim>
                                  </p:childTnLst>
                                </p:cTn>
                              </p:par>
                              <p:par>
                                <p:cTn id="37" presetID="2" presetClass="entr" presetSubtype="2" decel="100000" fill="hold" nodeType="withEffect">
                                  <p:stCondLst>
                                    <p:cond delay="500"/>
                                  </p:stCondLst>
                                  <p:childTnLst>
                                    <p:set>
                                      <p:cBhvr>
                                        <p:cTn id="38" dur="1" fill="hold">
                                          <p:stCondLst>
                                            <p:cond delay="0"/>
                                          </p:stCondLst>
                                        </p:cTn>
                                        <p:tgtEl>
                                          <p:spTgt spid="13"/>
                                        </p:tgtEl>
                                        <p:attrNameLst>
                                          <p:attrName>style.visibility</p:attrName>
                                        </p:attrNameLst>
                                      </p:cBhvr>
                                      <p:to>
                                        <p:strVal val="visible"/>
                                      </p:to>
                                    </p:set>
                                    <p:anim calcmode="lin" valueType="num">
                                      <p:cBhvr additive="base">
                                        <p:cTn id="39" dur="1000" fill="hold"/>
                                        <p:tgtEl>
                                          <p:spTgt spid="13"/>
                                        </p:tgtEl>
                                        <p:attrNameLst>
                                          <p:attrName>ppt_x</p:attrName>
                                        </p:attrNameLst>
                                      </p:cBhvr>
                                      <p:tavLst>
                                        <p:tav tm="0">
                                          <p:val>
                                            <p:strVal val="1+#ppt_w/2"/>
                                          </p:val>
                                        </p:tav>
                                        <p:tav tm="100000">
                                          <p:val>
                                            <p:strVal val="#ppt_x"/>
                                          </p:val>
                                        </p:tav>
                                      </p:tavLst>
                                    </p:anim>
                                    <p:anim calcmode="lin" valueType="num">
                                      <p:cBhvr additive="base">
                                        <p:cTn id="40" dur="1000" fill="hold"/>
                                        <p:tgtEl>
                                          <p:spTgt spid="1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2"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gradFill>
          <a:gsLst>
            <a:gs pos="0">
              <a:schemeClr val="accent5">
                <a:lumMod val="50000"/>
              </a:schemeClr>
            </a:gs>
            <a:gs pos="100000">
              <a:srgbClr val="191919"/>
            </a:gs>
          </a:gsLst>
          <a:lin ang="5400000" scaled="1"/>
        </a:gradFill>
        <a:effectLst/>
      </p:bgPr>
    </p:bg>
    <p:spTree>
      <p:nvGrpSpPr>
        <p:cNvPr id="1" name=""/>
        <p:cNvGrpSpPr/>
        <p:nvPr/>
      </p:nvGrpSpPr>
      <p:grpSpPr>
        <a:xfrm>
          <a:off x="0" y="0"/>
          <a:ext cx="0" cy="0"/>
          <a:chOff x="0" y="0"/>
          <a:chExt cx="0" cy="0"/>
        </a:xfrm>
      </p:grpSpPr>
      <p:pic>
        <p:nvPicPr>
          <p:cNvPr id="4" name="Graphic 3">
            <a:extLst>
              <a:ext uri="{FF2B5EF4-FFF2-40B4-BE49-F238E27FC236}">
                <a16:creationId xmlns:a16="http://schemas.microsoft.com/office/drawing/2014/main" id="{B8CB4F5F-2152-544F-439B-BF32B7E55122}"/>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792040" y="1491084"/>
            <a:ext cx="11956937" cy="4949339"/>
          </a:xfrm>
          <a:prstGeom prst="rect">
            <a:avLst/>
          </a:prstGeom>
          <a:effectLst>
            <a:outerShdw blurRad="317500" dist="317500" dir="2700000" algn="l" rotWithShape="0">
              <a:prstClr val="black">
                <a:alpha val="15000"/>
              </a:prstClr>
            </a:outerShdw>
          </a:effectLst>
        </p:spPr>
      </p:pic>
      <p:sp>
        <p:nvSpPr>
          <p:cNvPr id="12" name="What is?">
            <a:extLst>
              <a:ext uri="{FF2B5EF4-FFF2-40B4-BE49-F238E27FC236}">
                <a16:creationId xmlns:a16="http://schemas.microsoft.com/office/drawing/2014/main" id="{D9599360-BEB7-F7B6-0FD1-5F6793B8F18B}"/>
              </a:ext>
            </a:extLst>
          </p:cNvPr>
          <p:cNvSpPr txBox="1"/>
          <p:nvPr/>
        </p:nvSpPr>
        <p:spPr>
          <a:xfrm>
            <a:off x="1896111" y="417577"/>
            <a:ext cx="8129238" cy="707886"/>
          </a:xfrm>
          <a:prstGeom prst="rect">
            <a:avLst/>
          </a:prstGeom>
          <a:noFill/>
          <a:effectLst/>
        </p:spPr>
        <p:txBody>
          <a:bodyPr wrap="square" rtlCol="0">
            <a:spAutoFit/>
          </a:bodyPr>
          <a:lstStyle>
            <a:defPPr>
              <a:defRPr lang="en-US"/>
            </a:defPPr>
            <a:lvl1pPr>
              <a:defRPr sz="4000" cap="all">
                <a:solidFill>
                  <a:schemeClr val="bg2"/>
                </a:solidFill>
                <a:latin typeface="+mj-lt"/>
              </a:defRPr>
            </a:lvl1pPr>
          </a:lstStyle>
          <a:p>
            <a:r>
              <a:rPr lang="en-US" dirty="0">
                <a:solidFill>
                  <a:schemeClr val="tx1">
                    <a:lumMod val="20000"/>
                    <a:lumOff val="80000"/>
                  </a:schemeClr>
                </a:solidFill>
              </a:rPr>
              <a:t>AI Analysts &amp; Document Chat</a:t>
            </a:r>
          </a:p>
        </p:txBody>
      </p:sp>
      <p:grpSp>
        <p:nvGrpSpPr>
          <p:cNvPr id="26" name="Group 25">
            <a:extLst>
              <a:ext uri="{FF2B5EF4-FFF2-40B4-BE49-F238E27FC236}">
                <a16:creationId xmlns:a16="http://schemas.microsoft.com/office/drawing/2014/main" id="{010A5947-8A8A-0D22-5B7E-FB4BBB5D3698}"/>
              </a:ext>
            </a:extLst>
          </p:cNvPr>
          <p:cNvGrpSpPr/>
          <p:nvPr/>
        </p:nvGrpSpPr>
        <p:grpSpPr>
          <a:xfrm>
            <a:off x="-617767" y="293967"/>
            <a:ext cx="12285892" cy="958821"/>
            <a:chOff x="-617767" y="293967"/>
            <a:chExt cx="12285892" cy="958821"/>
          </a:xfrm>
        </p:grpSpPr>
        <p:cxnSp>
          <p:nvCxnSpPr>
            <p:cNvPr id="10" name="Straight Connector 9">
              <a:extLst>
                <a:ext uri="{FF2B5EF4-FFF2-40B4-BE49-F238E27FC236}">
                  <a16:creationId xmlns:a16="http://schemas.microsoft.com/office/drawing/2014/main" id="{1C697595-85EA-387A-37B3-89B7396BE585}"/>
                </a:ext>
              </a:extLst>
            </p:cNvPr>
            <p:cNvCxnSpPr>
              <a:cxnSpLocks/>
            </p:cNvCxnSpPr>
            <p:nvPr/>
          </p:nvCxnSpPr>
          <p:spPr>
            <a:xfrm>
              <a:off x="1262743" y="1200155"/>
              <a:ext cx="10405382" cy="0"/>
            </a:xfrm>
            <a:prstGeom prst="line">
              <a:avLst/>
            </a:prstGeom>
            <a:ln w="15875">
              <a:solidFill>
                <a:schemeClr val="bg2">
                  <a:lumMod val="50000"/>
                </a:schemeClr>
              </a:soli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pic>
          <p:nvPicPr>
            <p:cNvPr id="24" name="Graphic 23">
              <a:extLst>
                <a:ext uri="{FF2B5EF4-FFF2-40B4-BE49-F238E27FC236}">
                  <a16:creationId xmlns:a16="http://schemas.microsoft.com/office/drawing/2014/main" id="{EBB16BE6-C74A-E145-4C1C-E1E9E32B3038}"/>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617767" y="293967"/>
              <a:ext cx="2332267" cy="958821"/>
            </a:xfrm>
            <a:prstGeom prst="rect">
              <a:avLst/>
            </a:prstGeom>
            <a:effectLst>
              <a:outerShdw blurRad="317500" dist="317500" dir="2700000" algn="l" rotWithShape="0">
                <a:prstClr val="black">
                  <a:alpha val="15000"/>
                </a:prstClr>
              </a:outerShdw>
            </a:effectLst>
          </p:spPr>
        </p:pic>
      </p:grpSp>
      <p:pic>
        <p:nvPicPr>
          <p:cNvPr id="8" name="Grooper G" descr="Logo, icon&#10;&#10;Description automatically generated">
            <a:extLst>
              <a:ext uri="{FF2B5EF4-FFF2-40B4-BE49-F238E27FC236}">
                <a16:creationId xmlns:a16="http://schemas.microsoft.com/office/drawing/2014/main" id="{2515A8FD-AFB9-FC16-44F3-D1CDACA56FFC}"/>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01650" y="342904"/>
            <a:ext cx="651511" cy="857251"/>
          </a:xfrm>
          <a:prstGeom prst="rect">
            <a:avLst/>
          </a:prstGeom>
          <a:effectLst>
            <a:outerShdw blurRad="63500" dist="63500" dir="2700000" algn="tl" rotWithShape="0">
              <a:prstClr val="black">
                <a:alpha val="25000"/>
              </a:prstClr>
            </a:outerShdw>
          </a:effectLst>
        </p:spPr>
      </p:pic>
      <p:grpSp>
        <p:nvGrpSpPr>
          <p:cNvPr id="13" name="Group 12">
            <a:extLst>
              <a:ext uri="{FF2B5EF4-FFF2-40B4-BE49-F238E27FC236}">
                <a16:creationId xmlns:a16="http://schemas.microsoft.com/office/drawing/2014/main" id="{3F9814EA-061D-7D83-197D-E74BE5D37F25}"/>
              </a:ext>
            </a:extLst>
          </p:cNvPr>
          <p:cNvGrpSpPr/>
          <p:nvPr/>
        </p:nvGrpSpPr>
        <p:grpSpPr>
          <a:xfrm>
            <a:off x="912325" y="1537604"/>
            <a:ext cx="3637642" cy="523220"/>
            <a:chOff x="2697480" y="1704407"/>
            <a:chExt cx="5829300" cy="523220"/>
          </a:xfrm>
          <a:effectLst>
            <a:outerShdw blurRad="50800" dist="38100" dir="2700000" algn="tl" rotWithShape="0">
              <a:prstClr val="black">
                <a:alpha val="40000"/>
              </a:prstClr>
            </a:outerShdw>
          </a:effectLst>
        </p:grpSpPr>
        <p:sp>
          <p:nvSpPr>
            <p:cNvPr id="14" name="TextBox 13">
              <a:extLst>
                <a:ext uri="{FF2B5EF4-FFF2-40B4-BE49-F238E27FC236}">
                  <a16:creationId xmlns:a16="http://schemas.microsoft.com/office/drawing/2014/main" id="{844E6FE2-D1AA-DF85-C47F-9407E76F4916}"/>
                </a:ext>
              </a:extLst>
            </p:cNvPr>
            <p:cNvSpPr txBox="1"/>
            <p:nvPr/>
          </p:nvSpPr>
          <p:spPr>
            <a:xfrm>
              <a:off x="2697480" y="1704407"/>
              <a:ext cx="5829300" cy="523220"/>
            </a:xfrm>
            <a:prstGeom prst="rect">
              <a:avLst/>
            </a:prstGeom>
            <a:noFill/>
          </p:spPr>
          <p:txBody>
            <a:bodyPr wrap="square" rtlCol="0">
              <a:spAutoFit/>
            </a:bodyPr>
            <a:lstStyle/>
            <a:p>
              <a:pPr algn="ctr"/>
              <a:r>
                <a:rPr lang="en-US" sz="2800" cap="small" dirty="0">
                  <a:latin typeface="Roboto Bk" pitchFamily="2" charset="0"/>
                  <a:ea typeface="Roboto Bk" pitchFamily="2" charset="0"/>
                </a:rPr>
                <a:t>The Chat Viewer</a:t>
              </a:r>
            </a:p>
          </p:txBody>
        </p:sp>
        <p:cxnSp>
          <p:nvCxnSpPr>
            <p:cNvPr id="15" name="Straight Connector 14">
              <a:extLst>
                <a:ext uri="{FF2B5EF4-FFF2-40B4-BE49-F238E27FC236}">
                  <a16:creationId xmlns:a16="http://schemas.microsoft.com/office/drawing/2014/main" id="{DAE4B82B-BE51-0969-CE2A-C12BF83E7A6F}"/>
                </a:ext>
              </a:extLst>
            </p:cNvPr>
            <p:cNvCxnSpPr>
              <a:cxnSpLocks/>
            </p:cNvCxnSpPr>
            <p:nvPr/>
          </p:nvCxnSpPr>
          <p:spPr>
            <a:xfrm>
              <a:off x="2697480" y="2227627"/>
              <a:ext cx="5829300" cy="0"/>
            </a:xfrm>
            <a:prstGeom prst="line">
              <a:avLst/>
            </a:prstGeom>
            <a:ln w="22225">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2" name="Content Placeholder 2">
            <a:extLst>
              <a:ext uri="{FF2B5EF4-FFF2-40B4-BE49-F238E27FC236}">
                <a16:creationId xmlns:a16="http://schemas.microsoft.com/office/drawing/2014/main" id="{91FE6A58-1069-81AD-39F0-4D96D9DC8359}"/>
              </a:ext>
            </a:extLst>
          </p:cNvPr>
          <p:cNvSpPr txBox="1">
            <a:spLocks/>
          </p:cNvSpPr>
          <p:nvPr/>
        </p:nvSpPr>
        <p:spPr>
          <a:xfrm>
            <a:off x="412738" y="2327394"/>
            <a:ext cx="4504495" cy="4768962"/>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600"/>
              </a:spcBef>
              <a:buNone/>
            </a:pPr>
            <a:r>
              <a:rPr lang="en-US" sz="1800" dirty="0">
                <a:solidFill>
                  <a:schemeClr val="tx1">
                    <a:lumMod val="20000"/>
                    <a:lumOff val="80000"/>
                  </a:schemeClr>
                </a:solidFill>
              </a:rPr>
              <a:t>Displays a chat session on the left with documents on the right.</a:t>
            </a:r>
          </a:p>
          <a:p>
            <a:pPr>
              <a:spcBef>
                <a:spcPts val="600"/>
              </a:spcBef>
            </a:pPr>
            <a:r>
              <a:rPr lang="en-US" sz="1600" dirty="0">
                <a:solidFill>
                  <a:schemeClr val="tx1">
                    <a:lumMod val="20000"/>
                    <a:lumOff val="80000"/>
                  </a:schemeClr>
                </a:solidFill>
              </a:rPr>
              <a:t>Chat questions are entered in the bottom of the left panel and answered above it.</a:t>
            </a:r>
          </a:p>
          <a:p>
            <a:pPr>
              <a:spcBef>
                <a:spcPts val="600"/>
              </a:spcBef>
            </a:pPr>
            <a:r>
              <a:rPr lang="en-US" sz="1600" dirty="0">
                <a:solidFill>
                  <a:schemeClr val="tx1">
                    <a:lumMod val="20000"/>
                    <a:lumOff val="80000"/>
                  </a:schemeClr>
                </a:solidFill>
              </a:rPr>
              <a:t>The orange footnotes are references back to the source content.*  Can be clicked to navigate to the source document in the Document Viewer</a:t>
            </a:r>
          </a:p>
          <a:p>
            <a:pPr marL="0" indent="0">
              <a:spcBef>
                <a:spcPts val="1200"/>
              </a:spcBef>
              <a:buNone/>
            </a:pPr>
            <a:r>
              <a:rPr lang="en-US" sz="1800" dirty="0">
                <a:solidFill>
                  <a:schemeClr val="tx1">
                    <a:lumMod val="20000"/>
                    <a:lumOff val="80000"/>
                  </a:schemeClr>
                </a:solidFill>
              </a:rPr>
              <a:t>The Chat Viewer is accessible in four ways:</a:t>
            </a:r>
          </a:p>
          <a:p>
            <a:pPr marL="342900" indent="-342900">
              <a:spcBef>
                <a:spcPts val="600"/>
              </a:spcBef>
              <a:buFont typeface="+mj-lt"/>
              <a:buAutoNum type="arabicPeriod"/>
            </a:pPr>
            <a:r>
              <a:rPr lang="en-US" sz="1600" dirty="0">
                <a:solidFill>
                  <a:schemeClr val="tx1">
                    <a:lumMod val="20000"/>
                    <a:lumOff val="80000"/>
                  </a:schemeClr>
                </a:solidFill>
              </a:rPr>
              <a:t>After using the “Discuss” command </a:t>
            </a:r>
          </a:p>
          <a:p>
            <a:pPr marL="342900" indent="-342900">
              <a:spcBef>
                <a:spcPts val="600"/>
              </a:spcBef>
              <a:buFont typeface="+mj-lt"/>
              <a:buAutoNum type="arabicPeriod"/>
            </a:pPr>
            <a:r>
              <a:rPr lang="en-US" sz="1600" dirty="0">
                <a:solidFill>
                  <a:schemeClr val="tx1">
                    <a:lumMod val="20000"/>
                    <a:lumOff val="80000"/>
                  </a:schemeClr>
                </a:solidFill>
              </a:rPr>
              <a:t>From Review as a Viewer tab</a:t>
            </a:r>
          </a:p>
          <a:p>
            <a:pPr marL="342900" indent="-342900">
              <a:spcBef>
                <a:spcPts val="600"/>
              </a:spcBef>
              <a:buFont typeface="+mj-lt"/>
              <a:buAutoNum type="arabicPeriod"/>
            </a:pPr>
            <a:r>
              <a:rPr lang="en-US" sz="1600" dirty="0">
                <a:solidFill>
                  <a:schemeClr val="tx1">
                    <a:lumMod val="20000"/>
                    <a:lumOff val="80000"/>
                  </a:schemeClr>
                </a:solidFill>
              </a:rPr>
              <a:t>From an existing Chat Session node’s “Chat” tab (to continue a chat)</a:t>
            </a:r>
          </a:p>
          <a:p>
            <a:pPr marL="342900" indent="-342900">
              <a:spcBef>
                <a:spcPts val="600"/>
              </a:spcBef>
              <a:buFont typeface="+mj-lt"/>
              <a:buAutoNum type="arabicPeriod"/>
            </a:pPr>
            <a:r>
              <a:rPr lang="en-US" sz="1600" dirty="0">
                <a:solidFill>
                  <a:schemeClr val="tx1">
                    <a:lumMod val="20000"/>
                    <a:lumOff val="80000"/>
                  </a:schemeClr>
                </a:solidFill>
              </a:rPr>
              <a:t>Using the Chat page (to continue a chat)</a:t>
            </a:r>
          </a:p>
          <a:p>
            <a:pPr marL="800100" lvl="1" indent="-342900">
              <a:spcBef>
                <a:spcPts val="600"/>
              </a:spcBef>
              <a:buFont typeface="+mj-lt"/>
              <a:buAutoNum type="arabicPeriod"/>
            </a:pPr>
            <a:endParaRPr lang="en-US" sz="1800" dirty="0">
              <a:solidFill>
                <a:schemeClr val="tx1">
                  <a:lumMod val="20000"/>
                  <a:lumOff val="80000"/>
                </a:schemeClr>
              </a:solidFill>
            </a:endParaRPr>
          </a:p>
          <a:p>
            <a:pPr marL="800100" lvl="1" indent="-342900">
              <a:spcBef>
                <a:spcPts val="600"/>
              </a:spcBef>
              <a:buFont typeface="+mj-lt"/>
              <a:buAutoNum type="arabicPeriod"/>
            </a:pPr>
            <a:endParaRPr lang="en-US" sz="1800" dirty="0">
              <a:solidFill>
                <a:schemeClr val="tx1">
                  <a:lumMod val="20000"/>
                  <a:lumOff val="80000"/>
                </a:schemeClr>
              </a:solidFill>
            </a:endParaRPr>
          </a:p>
        </p:txBody>
      </p:sp>
      <p:pic>
        <p:nvPicPr>
          <p:cNvPr id="5" name="Picture 4">
            <a:extLst>
              <a:ext uri="{FF2B5EF4-FFF2-40B4-BE49-F238E27FC236}">
                <a16:creationId xmlns:a16="http://schemas.microsoft.com/office/drawing/2014/main" id="{897966AA-B993-A90F-01CD-B3D15936448A}"/>
              </a:ext>
            </a:extLst>
          </p:cNvPr>
          <p:cNvPicPr>
            <a:picLocks noChangeAspect="1"/>
          </p:cNvPicPr>
          <p:nvPr/>
        </p:nvPicPr>
        <p:blipFill>
          <a:blip r:embed="rId8"/>
          <a:stretch>
            <a:fillRect/>
          </a:stretch>
        </p:blipFill>
        <p:spPr>
          <a:xfrm>
            <a:off x="5085184" y="1415078"/>
            <a:ext cx="6826162" cy="4929737"/>
          </a:xfrm>
          <a:prstGeom prst="rect">
            <a:avLst/>
          </a:prstGeom>
          <a:solidFill>
            <a:schemeClr val="accent5">
              <a:lumMod val="50000"/>
            </a:schemeClr>
          </a:solidFill>
          <a:ln w="19050">
            <a:solidFill>
              <a:schemeClr val="accent2"/>
            </a:solidFill>
          </a:ln>
          <a:effectLst>
            <a:outerShdw blurRad="127000" dist="127000" dir="2700000" algn="tl" rotWithShape="0">
              <a:prstClr val="black">
                <a:alpha val="15000"/>
              </a:prstClr>
            </a:outerShdw>
          </a:effectLst>
        </p:spPr>
      </p:pic>
    </p:spTree>
    <p:extLst>
      <p:ext uri="{BB962C8B-B14F-4D97-AF65-F5344CB8AC3E}">
        <p14:creationId xmlns:p14="http://schemas.microsoft.com/office/powerpoint/2010/main" val="2354313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decel="100000" fill="hold" grpId="0" nodeType="with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1500" fill="hold"/>
                                        <p:tgtEl>
                                          <p:spTgt spid="12"/>
                                        </p:tgtEl>
                                        <p:attrNameLst>
                                          <p:attrName>ppt_x</p:attrName>
                                        </p:attrNameLst>
                                      </p:cBhvr>
                                      <p:tavLst>
                                        <p:tav tm="0">
                                          <p:val>
                                            <p:strVal val="1+#ppt_w/2"/>
                                          </p:val>
                                        </p:tav>
                                        <p:tav tm="100000">
                                          <p:val>
                                            <p:strVal val="#ppt_x"/>
                                          </p:val>
                                        </p:tav>
                                      </p:tavLst>
                                    </p:anim>
                                    <p:anim calcmode="lin" valueType="num">
                                      <p:cBhvr additive="base">
                                        <p:cTn id="8" dur="1500" fill="hold"/>
                                        <p:tgtEl>
                                          <p:spTgt spid="12"/>
                                        </p:tgtEl>
                                        <p:attrNameLst>
                                          <p:attrName>ppt_y</p:attrName>
                                        </p:attrNameLst>
                                      </p:cBhvr>
                                      <p:tavLst>
                                        <p:tav tm="0">
                                          <p:val>
                                            <p:strVal val="#ppt_y"/>
                                          </p:val>
                                        </p:tav>
                                        <p:tav tm="100000">
                                          <p:val>
                                            <p:strVal val="#ppt_y"/>
                                          </p:val>
                                        </p:tav>
                                      </p:tavLst>
                                    </p:anim>
                                  </p:childTnLst>
                                </p:cTn>
                              </p:par>
                              <p:par>
                                <p:cTn id="9" presetID="2" presetClass="entr" presetSubtype="2" decel="100000" fill="hold" nodeType="with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1500" fill="hold"/>
                                        <p:tgtEl>
                                          <p:spTgt spid="8"/>
                                        </p:tgtEl>
                                        <p:attrNameLst>
                                          <p:attrName>ppt_x</p:attrName>
                                        </p:attrNameLst>
                                      </p:cBhvr>
                                      <p:tavLst>
                                        <p:tav tm="0">
                                          <p:val>
                                            <p:strVal val="1+#ppt_w/2"/>
                                          </p:val>
                                        </p:tav>
                                        <p:tav tm="100000">
                                          <p:val>
                                            <p:strVal val="#ppt_x"/>
                                          </p:val>
                                        </p:tav>
                                      </p:tavLst>
                                    </p:anim>
                                    <p:anim calcmode="lin" valueType="num">
                                      <p:cBhvr additive="base">
                                        <p:cTn id="12" dur="1500" fill="hold"/>
                                        <p:tgtEl>
                                          <p:spTgt spid="8"/>
                                        </p:tgtEl>
                                        <p:attrNameLst>
                                          <p:attrName>ppt_y</p:attrName>
                                        </p:attrNameLst>
                                      </p:cBhvr>
                                      <p:tavLst>
                                        <p:tav tm="0">
                                          <p:val>
                                            <p:strVal val="#ppt_y"/>
                                          </p:val>
                                        </p:tav>
                                        <p:tav tm="100000">
                                          <p:val>
                                            <p:strVal val="#ppt_y"/>
                                          </p:val>
                                        </p:tav>
                                      </p:tavLst>
                                    </p:anim>
                                  </p:childTnLst>
                                </p:cTn>
                              </p:par>
                              <p:par>
                                <p:cTn id="13" presetID="2" presetClass="entr" presetSubtype="2" decel="100000" fill="hold" nodeType="withEffect">
                                  <p:stCondLst>
                                    <p:cond delay="0"/>
                                  </p:stCondLst>
                                  <p:childTnLst>
                                    <p:set>
                                      <p:cBhvr>
                                        <p:cTn id="14" dur="1" fill="hold">
                                          <p:stCondLst>
                                            <p:cond delay="0"/>
                                          </p:stCondLst>
                                        </p:cTn>
                                        <p:tgtEl>
                                          <p:spTgt spid="26"/>
                                        </p:tgtEl>
                                        <p:attrNameLst>
                                          <p:attrName>style.visibility</p:attrName>
                                        </p:attrNameLst>
                                      </p:cBhvr>
                                      <p:to>
                                        <p:strVal val="visible"/>
                                      </p:to>
                                    </p:set>
                                    <p:anim calcmode="lin" valueType="num">
                                      <p:cBhvr additive="base">
                                        <p:cTn id="15" dur="1500" fill="hold"/>
                                        <p:tgtEl>
                                          <p:spTgt spid="26"/>
                                        </p:tgtEl>
                                        <p:attrNameLst>
                                          <p:attrName>ppt_x</p:attrName>
                                        </p:attrNameLst>
                                      </p:cBhvr>
                                      <p:tavLst>
                                        <p:tav tm="0">
                                          <p:val>
                                            <p:strVal val="1+#ppt_w/2"/>
                                          </p:val>
                                        </p:tav>
                                        <p:tav tm="100000">
                                          <p:val>
                                            <p:strVal val="#ppt_x"/>
                                          </p:val>
                                        </p:tav>
                                      </p:tavLst>
                                    </p:anim>
                                    <p:anim calcmode="lin" valueType="num">
                                      <p:cBhvr additive="base">
                                        <p:cTn id="16" dur="1500" fill="hold"/>
                                        <p:tgtEl>
                                          <p:spTgt spid="26"/>
                                        </p:tgtEl>
                                        <p:attrNameLst>
                                          <p:attrName>ppt_y</p:attrName>
                                        </p:attrNameLst>
                                      </p:cBhvr>
                                      <p:tavLst>
                                        <p:tav tm="0">
                                          <p:val>
                                            <p:strVal val="#ppt_y"/>
                                          </p:val>
                                        </p:tav>
                                        <p:tav tm="100000">
                                          <p:val>
                                            <p:strVal val="#ppt_y"/>
                                          </p:val>
                                        </p:tav>
                                      </p:tavLst>
                                    </p:anim>
                                  </p:childTnLst>
                                </p:cTn>
                              </p:par>
                              <p:par>
                                <p:cTn id="17" presetID="2" presetClass="entr" presetSubtype="2" decel="100000" fill="hold" nodeType="with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additive="base">
                                        <p:cTn id="19" dur="1500" fill="hold"/>
                                        <p:tgtEl>
                                          <p:spTgt spid="4"/>
                                        </p:tgtEl>
                                        <p:attrNameLst>
                                          <p:attrName>ppt_x</p:attrName>
                                        </p:attrNameLst>
                                      </p:cBhvr>
                                      <p:tavLst>
                                        <p:tav tm="0">
                                          <p:val>
                                            <p:strVal val="1+#ppt_w/2"/>
                                          </p:val>
                                        </p:tav>
                                        <p:tav tm="100000">
                                          <p:val>
                                            <p:strVal val="#ppt_x"/>
                                          </p:val>
                                        </p:tav>
                                      </p:tavLst>
                                    </p:anim>
                                    <p:anim calcmode="lin" valueType="num">
                                      <p:cBhvr additive="base">
                                        <p:cTn id="20" dur="1500" fill="hold"/>
                                        <p:tgtEl>
                                          <p:spTgt spid="4"/>
                                        </p:tgtEl>
                                        <p:attrNameLst>
                                          <p:attrName>ppt_y</p:attrName>
                                        </p:attrNameLst>
                                      </p:cBhvr>
                                      <p:tavLst>
                                        <p:tav tm="0">
                                          <p:val>
                                            <p:strVal val="#ppt_y"/>
                                          </p:val>
                                        </p:tav>
                                        <p:tav tm="100000">
                                          <p:val>
                                            <p:strVal val="#ppt_y"/>
                                          </p:val>
                                        </p:tav>
                                      </p:tavLst>
                                    </p:anim>
                                  </p:childTnLst>
                                </p:cTn>
                              </p:par>
                              <p:par>
                                <p:cTn id="21" presetID="2" presetClass="entr" presetSubtype="2" decel="100000" fill="hold" grpId="0" nodeType="withEffect">
                                  <p:stCondLst>
                                    <p:cond delay="500"/>
                                  </p:stCondLst>
                                  <p:childTnLst>
                                    <p:set>
                                      <p:cBhvr>
                                        <p:cTn id="22" dur="1" fill="hold">
                                          <p:stCondLst>
                                            <p:cond delay="0"/>
                                          </p:stCondLst>
                                        </p:cTn>
                                        <p:tgtEl>
                                          <p:spTgt spid="2"/>
                                        </p:tgtEl>
                                        <p:attrNameLst>
                                          <p:attrName>style.visibility</p:attrName>
                                        </p:attrNameLst>
                                      </p:cBhvr>
                                      <p:to>
                                        <p:strVal val="visible"/>
                                      </p:to>
                                    </p:set>
                                    <p:anim calcmode="lin" valueType="num">
                                      <p:cBhvr additive="base">
                                        <p:cTn id="23" dur="1000" fill="hold"/>
                                        <p:tgtEl>
                                          <p:spTgt spid="2"/>
                                        </p:tgtEl>
                                        <p:attrNameLst>
                                          <p:attrName>ppt_x</p:attrName>
                                        </p:attrNameLst>
                                      </p:cBhvr>
                                      <p:tavLst>
                                        <p:tav tm="0">
                                          <p:val>
                                            <p:strVal val="1+#ppt_w/2"/>
                                          </p:val>
                                        </p:tav>
                                        <p:tav tm="100000">
                                          <p:val>
                                            <p:strVal val="#ppt_x"/>
                                          </p:val>
                                        </p:tav>
                                      </p:tavLst>
                                    </p:anim>
                                    <p:anim calcmode="lin" valueType="num">
                                      <p:cBhvr additive="base">
                                        <p:cTn id="24" dur="1000" fill="hold"/>
                                        <p:tgtEl>
                                          <p:spTgt spid="2"/>
                                        </p:tgtEl>
                                        <p:attrNameLst>
                                          <p:attrName>ppt_y</p:attrName>
                                        </p:attrNameLst>
                                      </p:cBhvr>
                                      <p:tavLst>
                                        <p:tav tm="0">
                                          <p:val>
                                            <p:strVal val="#ppt_y"/>
                                          </p:val>
                                        </p:tav>
                                        <p:tav tm="100000">
                                          <p:val>
                                            <p:strVal val="#ppt_y"/>
                                          </p:val>
                                        </p:tav>
                                      </p:tavLst>
                                    </p:anim>
                                  </p:childTnLst>
                                </p:cTn>
                              </p:par>
                              <p:par>
                                <p:cTn id="25" presetID="2" presetClass="entr" presetSubtype="2" decel="100000" fill="hold" nodeType="withEffect">
                                  <p:stCondLst>
                                    <p:cond delay="500"/>
                                  </p:stCondLst>
                                  <p:childTnLst>
                                    <p:set>
                                      <p:cBhvr>
                                        <p:cTn id="26" dur="1" fill="hold">
                                          <p:stCondLst>
                                            <p:cond delay="0"/>
                                          </p:stCondLst>
                                        </p:cTn>
                                        <p:tgtEl>
                                          <p:spTgt spid="13"/>
                                        </p:tgtEl>
                                        <p:attrNameLst>
                                          <p:attrName>style.visibility</p:attrName>
                                        </p:attrNameLst>
                                      </p:cBhvr>
                                      <p:to>
                                        <p:strVal val="visible"/>
                                      </p:to>
                                    </p:set>
                                    <p:anim calcmode="lin" valueType="num">
                                      <p:cBhvr additive="base">
                                        <p:cTn id="27" dur="1000" fill="hold"/>
                                        <p:tgtEl>
                                          <p:spTgt spid="13"/>
                                        </p:tgtEl>
                                        <p:attrNameLst>
                                          <p:attrName>ppt_x</p:attrName>
                                        </p:attrNameLst>
                                      </p:cBhvr>
                                      <p:tavLst>
                                        <p:tav tm="0">
                                          <p:val>
                                            <p:strVal val="1+#ppt_w/2"/>
                                          </p:val>
                                        </p:tav>
                                        <p:tav tm="100000">
                                          <p:val>
                                            <p:strVal val="#ppt_x"/>
                                          </p:val>
                                        </p:tav>
                                      </p:tavLst>
                                    </p:anim>
                                    <p:anim calcmode="lin" valueType="num">
                                      <p:cBhvr additive="base">
                                        <p:cTn id="28" dur="1000" fill="hold"/>
                                        <p:tgtEl>
                                          <p:spTgt spid="13"/>
                                        </p:tgtEl>
                                        <p:attrNameLst>
                                          <p:attrName>ppt_y</p:attrName>
                                        </p:attrNameLst>
                                      </p:cBhvr>
                                      <p:tavLst>
                                        <p:tav tm="0">
                                          <p:val>
                                            <p:strVal val="#ppt_y"/>
                                          </p:val>
                                        </p:tav>
                                        <p:tav tm="100000">
                                          <p:val>
                                            <p:strVal val="#ppt_y"/>
                                          </p:val>
                                        </p:tav>
                                      </p:tavLst>
                                    </p:anim>
                                  </p:childTnLst>
                                </p:cTn>
                              </p:par>
                              <p:par>
                                <p:cTn id="29" presetID="2" presetClass="entr" presetSubtype="2" decel="100000" fill="hold" nodeType="withEffect">
                                  <p:stCondLst>
                                    <p:cond delay="500"/>
                                  </p:stCondLst>
                                  <p:childTnLst>
                                    <p:set>
                                      <p:cBhvr>
                                        <p:cTn id="30" dur="1" fill="hold">
                                          <p:stCondLst>
                                            <p:cond delay="0"/>
                                          </p:stCondLst>
                                        </p:cTn>
                                        <p:tgtEl>
                                          <p:spTgt spid="5"/>
                                        </p:tgtEl>
                                        <p:attrNameLst>
                                          <p:attrName>style.visibility</p:attrName>
                                        </p:attrNameLst>
                                      </p:cBhvr>
                                      <p:to>
                                        <p:strVal val="visible"/>
                                      </p:to>
                                    </p:set>
                                    <p:anim calcmode="lin" valueType="num">
                                      <p:cBhvr additive="base">
                                        <p:cTn id="31" dur="1000" fill="hold"/>
                                        <p:tgtEl>
                                          <p:spTgt spid="5"/>
                                        </p:tgtEl>
                                        <p:attrNameLst>
                                          <p:attrName>ppt_x</p:attrName>
                                        </p:attrNameLst>
                                      </p:cBhvr>
                                      <p:tavLst>
                                        <p:tav tm="0">
                                          <p:val>
                                            <p:strVal val="1+#ppt_w/2"/>
                                          </p:val>
                                        </p:tav>
                                        <p:tav tm="100000">
                                          <p:val>
                                            <p:strVal val="#ppt_x"/>
                                          </p:val>
                                        </p:tav>
                                      </p:tavLst>
                                    </p:anim>
                                    <p:anim calcmode="lin" valueType="num">
                                      <p:cBhvr additive="base">
                                        <p:cTn id="32" dur="1000" fill="hold"/>
                                        <p:tgtEl>
                                          <p:spTgt spid="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2"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gradFill>
          <a:gsLst>
            <a:gs pos="0">
              <a:schemeClr val="accent5">
                <a:lumMod val="50000"/>
              </a:schemeClr>
            </a:gs>
            <a:gs pos="100000">
              <a:srgbClr val="191919"/>
            </a:gs>
          </a:gsLst>
          <a:lin ang="5400000" scaled="1"/>
        </a:gradFill>
        <a:effectLst/>
      </p:bgPr>
    </p:bg>
    <p:spTree>
      <p:nvGrpSpPr>
        <p:cNvPr id="1" name=""/>
        <p:cNvGrpSpPr/>
        <p:nvPr/>
      </p:nvGrpSpPr>
      <p:grpSpPr>
        <a:xfrm>
          <a:off x="0" y="0"/>
          <a:ext cx="0" cy="0"/>
          <a:chOff x="0" y="0"/>
          <a:chExt cx="0" cy="0"/>
        </a:xfrm>
      </p:grpSpPr>
      <p:pic>
        <p:nvPicPr>
          <p:cNvPr id="4" name="Graphic 3">
            <a:extLst>
              <a:ext uri="{FF2B5EF4-FFF2-40B4-BE49-F238E27FC236}">
                <a16:creationId xmlns:a16="http://schemas.microsoft.com/office/drawing/2014/main" id="{B8CB4F5F-2152-544F-439B-BF32B7E55122}"/>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516508" y="1505598"/>
            <a:ext cx="11956937" cy="4949339"/>
          </a:xfrm>
          <a:prstGeom prst="rect">
            <a:avLst/>
          </a:prstGeom>
          <a:effectLst>
            <a:outerShdw blurRad="317500" dist="317500" dir="2700000" algn="l" rotWithShape="0">
              <a:prstClr val="black">
                <a:alpha val="15000"/>
              </a:prstClr>
            </a:outerShdw>
          </a:effectLst>
        </p:spPr>
      </p:pic>
      <p:sp>
        <p:nvSpPr>
          <p:cNvPr id="12" name="What is?">
            <a:extLst>
              <a:ext uri="{FF2B5EF4-FFF2-40B4-BE49-F238E27FC236}">
                <a16:creationId xmlns:a16="http://schemas.microsoft.com/office/drawing/2014/main" id="{D9599360-BEB7-F7B6-0FD1-5F6793B8F18B}"/>
              </a:ext>
            </a:extLst>
          </p:cNvPr>
          <p:cNvSpPr txBox="1"/>
          <p:nvPr/>
        </p:nvSpPr>
        <p:spPr>
          <a:xfrm>
            <a:off x="1896111" y="417577"/>
            <a:ext cx="8129238" cy="707886"/>
          </a:xfrm>
          <a:prstGeom prst="rect">
            <a:avLst/>
          </a:prstGeom>
          <a:noFill/>
          <a:effectLst/>
        </p:spPr>
        <p:txBody>
          <a:bodyPr wrap="square" rtlCol="0">
            <a:spAutoFit/>
          </a:bodyPr>
          <a:lstStyle>
            <a:defPPr>
              <a:defRPr lang="en-US"/>
            </a:defPPr>
            <a:lvl1pPr>
              <a:defRPr sz="4000" cap="all">
                <a:solidFill>
                  <a:schemeClr val="bg2"/>
                </a:solidFill>
                <a:latin typeface="+mj-lt"/>
              </a:defRPr>
            </a:lvl1pPr>
          </a:lstStyle>
          <a:p>
            <a:r>
              <a:rPr lang="en-US" dirty="0">
                <a:solidFill>
                  <a:schemeClr val="tx1">
                    <a:lumMod val="20000"/>
                    <a:lumOff val="80000"/>
                  </a:schemeClr>
                </a:solidFill>
              </a:rPr>
              <a:t>AI Analysts &amp; Document Chat</a:t>
            </a:r>
          </a:p>
        </p:txBody>
      </p:sp>
      <p:grpSp>
        <p:nvGrpSpPr>
          <p:cNvPr id="26" name="Group 25">
            <a:extLst>
              <a:ext uri="{FF2B5EF4-FFF2-40B4-BE49-F238E27FC236}">
                <a16:creationId xmlns:a16="http://schemas.microsoft.com/office/drawing/2014/main" id="{010A5947-8A8A-0D22-5B7E-FB4BBB5D3698}"/>
              </a:ext>
            </a:extLst>
          </p:cNvPr>
          <p:cNvGrpSpPr/>
          <p:nvPr/>
        </p:nvGrpSpPr>
        <p:grpSpPr>
          <a:xfrm>
            <a:off x="-617767" y="293967"/>
            <a:ext cx="12285892" cy="958821"/>
            <a:chOff x="-617767" y="293967"/>
            <a:chExt cx="12285892" cy="958821"/>
          </a:xfrm>
        </p:grpSpPr>
        <p:cxnSp>
          <p:nvCxnSpPr>
            <p:cNvPr id="10" name="Straight Connector 9">
              <a:extLst>
                <a:ext uri="{FF2B5EF4-FFF2-40B4-BE49-F238E27FC236}">
                  <a16:creationId xmlns:a16="http://schemas.microsoft.com/office/drawing/2014/main" id="{1C697595-85EA-387A-37B3-89B7396BE585}"/>
                </a:ext>
              </a:extLst>
            </p:cNvPr>
            <p:cNvCxnSpPr>
              <a:cxnSpLocks/>
            </p:cNvCxnSpPr>
            <p:nvPr/>
          </p:nvCxnSpPr>
          <p:spPr>
            <a:xfrm>
              <a:off x="1262743" y="1200155"/>
              <a:ext cx="10405382" cy="0"/>
            </a:xfrm>
            <a:prstGeom prst="line">
              <a:avLst/>
            </a:prstGeom>
            <a:ln w="15875">
              <a:solidFill>
                <a:schemeClr val="bg2">
                  <a:lumMod val="50000"/>
                </a:schemeClr>
              </a:soli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pic>
          <p:nvPicPr>
            <p:cNvPr id="24" name="Graphic 23">
              <a:extLst>
                <a:ext uri="{FF2B5EF4-FFF2-40B4-BE49-F238E27FC236}">
                  <a16:creationId xmlns:a16="http://schemas.microsoft.com/office/drawing/2014/main" id="{EBB16BE6-C74A-E145-4C1C-E1E9E32B3038}"/>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617767" y="293967"/>
              <a:ext cx="2332267" cy="958821"/>
            </a:xfrm>
            <a:prstGeom prst="rect">
              <a:avLst/>
            </a:prstGeom>
            <a:effectLst>
              <a:outerShdw blurRad="317500" dist="317500" dir="2700000" algn="l" rotWithShape="0">
                <a:prstClr val="black">
                  <a:alpha val="15000"/>
                </a:prstClr>
              </a:outerShdw>
            </a:effectLst>
          </p:spPr>
        </p:pic>
      </p:grpSp>
      <p:pic>
        <p:nvPicPr>
          <p:cNvPr id="8" name="Grooper G" descr="Logo, icon&#10;&#10;Description automatically generated">
            <a:extLst>
              <a:ext uri="{FF2B5EF4-FFF2-40B4-BE49-F238E27FC236}">
                <a16:creationId xmlns:a16="http://schemas.microsoft.com/office/drawing/2014/main" id="{2515A8FD-AFB9-FC16-44F3-D1CDACA56FFC}"/>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01650" y="342904"/>
            <a:ext cx="651511" cy="857251"/>
          </a:xfrm>
          <a:prstGeom prst="rect">
            <a:avLst/>
          </a:prstGeom>
          <a:effectLst>
            <a:outerShdw blurRad="63500" dist="63500" dir="2700000" algn="tl" rotWithShape="0">
              <a:prstClr val="black">
                <a:alpha val="25000"/>
              </a:prstClr>
            </a:outerShdw>
          </a:effectLst>
        </p:spPr>
      </p:pic>
      <p:grpSp>
        <p:nvGrpSpPr>
          <p:cNvPr id="13" name="Group 12">
            <a:extLst>
              <a:ext uri="{FF2B5EF4-FFF2-40B4-BE49-F238E27FC236}">
                <a16:creationId xmlns:a16="http://schemas.microsoft.com/office/drawing/2014/main" id="{3F9814EA-061D-7D83-197D-E74BE5D37F25}"/>
              </a:ext>
            </a:extLst>
          </p:cNvPr>
          <p:cNvGrpSpPr/>
          <p:nvPr/>
        </p:nvGrpSpPr>
        <p:grpSpPr>
          <a:xfrm>
            <a:off x="4646613" y="1594099"/>
            <a:ext cx="3637642" cy="523220"/>
            <a:chOff x="2697480" y="1704407"/>
            <a:chExt cx="5829300" cy="523220"/>
          </a:xfrm>
          <a:effectLst>
            <a:outerShdw blurRad="50800" dist="38100" dir="2700000" algn="tl" rotWithShape="0">
              <a:prstClr val="black">
                <a:alpha val="40000"/>
              </a:prstClr>
            </a:outerShdw>
          </a:effectLst>
        </p:grpSpPr>
        <p:sp>
          <p:nvSpPr>
            <p:cNvPr id="14" name="TextBox 13">
              <a:extLst>
                <a:ext uri="{FF2B5EF4-FFF2-40B4-BE49-F238E27FC236}">
                  <a16:creationId xmlns:a16="http://schemas.microsoft.com/office/drawing/2014/main" id="{844E6FE2-D1AA-DF85-C47F-9407E76F4916}"/>
                </a:ext>
              </a:extLst>
            </p:cNvPr>
            <p:cNvSpPr txBox="1"/>
            <p:nvPr/>
          </p:nvSpPr>
          <p:spPr>
            <a:xfrm>
              <a:off x="2697480" y="1704407"/>
              <a:ext cx="5829300" cy="523220"/>
            </a:xfrm>
            <a:prstGeom prst="rect">
              <a:avLst/>
            </a:prstGeom>
            <a:noFill/>
          </p:spPr>
          <p:txBody>
            <a:bodyPr wrap="square" rtlCol="0">
              <a:spAutoFit/>
            </a:bodyPr>
            <a:lstStyle/>
            <a:p>
              <a:pPr algn="ctr"/>
              <a:r>
                <a:rPr lang="en-US" sz="2800" cap="small" dirty="0">
                  <a:latin typeface="Roboto Bk" pitchFamily="2" charset="0"/>
                  <a:ea typeface="Roboto Bk" pitchFamily="2" charset="0"/>
                </a:rPr>
                <a:t>The Chat Page</a:t>
              </a:r>
            </a:p>
          </p:txBody>
        </p:sp>
        <p:cxnSp>
          <p:nvCxnSpPr>
            <p:cNvPr id="15" name="Straight Connector 14">
              <a:extLst>
                <a:ext uri="{FF2B5EF4-FFF2-40B4-BE49-F238E27FC236}">
                  <a16:creationId xmlns:a16="http://schemas.microsoft.com/office/drawing/2014/main" id="{DAE4B82B-BE51-0969-CE2A-C12BF83E7A6F}"/>
                </a:ext>
              </a:extLst>
            </p:cNvPr>
            <p:cNvCxnSpPr>
              <a:cxnSpLocks/>
            </p:cNvCxnSpPr>
            <p:nvPr/>
          </p:nvCxnSpPr>
          <p:spPr>
            <a:xfrm>
              <a:off x="2697480" y="2227627"/>
              <a:ext cx="5829300" cy="0"/>
            </a:xfrm>
            <a:prstGeom prst="line">
              <a:avLst/>
            </a:prstGeom>
            <a:ln w="22225">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6" name="Group 15">
            <a:extLst>
              <a:ext uri="{FF2B5EF4-FFF2-40B4-BE49-F238E27FC236}">
                <a16:creationId xmlns:a16="http://schemas.microsoft.com/office/drawing/2014/main" id="{2E446F78-2201-E145-9960-2EC095B1AD64}"/>
              </a:ext>
            </a:extLst>
          </p:cNvPr>
          <p:cNvGrpSpPr/>
          <p:nvPr/>
        </p:nvGrpSpPr>
        <p:grpSpPr>
          <a:xfrm>
            <a:off x="439223" y="2312815"/>
            <a:ext cx="8004687" cy="3962400"/>
            <a:chOff x="439223" y="2312815"/>
            <a:chExt cx="8004687" cy="3962400"/>
          </a:xfrm>
        </p:grpSpPr>
        <p:pic>
          <p:nvPicPr>
            <p:cNvPr id="3" name="Picture 2">
              <a:extLst>
                <a:ext uri="{FF2B5EF4-FFF2-40B4-BE49-F238E27FC236}">
                  <a16:creationId xmlns:a16="http://schemas.microsoft.com/office/drawing/2014/main" id="{5163FD96-401C-1123-08A6-F0AA4A51E8F5}"/>
                </a:ext>
              </a:extLst>
            </p:cNvPr>
            <p:cNvPicPr>
              <a:picLocks noChangeAspect="1"/>
            </p:cNvPicPr>
            <p:nvPr/>
          </p:nvPicPr>
          <p:blipFill>
            <a:blip r:embed="rId8"/>
            <a:stretch>
              <a:fillRect/>
            </a:stretch>
          </p:blipFill>
          <p:spPr>
            <a:xfrm>
              <a:off x="439223" y="2312815"/>
              <a:ext cx="8004687" cy="3962400"/>
            </a:xfrm>
            <a:prstGeom prst="rect">
              <a:avLst/>
            </a:prstGeom>
            <a:solidFill>
              <a:schemeClr val="accent5">
                <a:lumMod val="50000"/>
              </a:schemeClr>
            </a:solidFill>
            <a:ln w="19050">
              <a:solidFill>
                <a:schemeClr val="accent2"/>
              </a:solidFill>
            </a:ln>
            <a:effectLst>
              <a:outerShdw blurRad="50800" dist="38100" dir="2700000" algn="tl" rotWithShape="0">
                <a:prstClr val="black">
                  <a:alpha val="40000"/>
                </a:prstClr>
              </a:outerShdw>
            </a:effectLst>
          </p:spPr>
        </p:pic>
        <p:sp>
          <p:nvSpPr>
            <p:cNvPr id="6" name="Rectangle 5">
              <a:extLst>
                <a:ext uri="{FF2B5EF4-FFF2-40B4-BE49-F238E27FC236}">
                  <a16:creationId xmlns:a16="http://schemas.microsoft.com/office/drawing/2014/main" id="{BA8ACD9F-7CB9-5BD9-A5D8-E908CC83C578}"/>
                </a:ext>
              </a:extLst>
            </p:cNvPr>
            <p:cNvSpPr/>
            <p:nvPr/>
          </p:nvSpPr>
          <p:spPr>
            <a:xfrm>
              <a:off x="2137294" y="2341245"/>
              <a:ext cx="234431" cy="204129"/>
            </a:xfrm>
            <a:prstGeom prst="rect">
              <a:avLst/>
            </a:prstGeom>
            <a:noFill/>
            <a:ln w="25400">
              <a:solidFill>
                <a:srgbClr val="FFFF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ln>
                  <a:solidFill>
                    <a:srgbClr val="FFFF00"/>
                  </a:solidFill>
                </a:ln>
                <a:noFill/>
              </a:endParaRPr>
            </a:p>
          </p:txBody>
        </p:sp>
      </p:grpSp>
      <p:sp>
        <p:nvSpPr>
          <p:cNvPr id="9" name="TextBox 8">
            <a:extLst>
              <a:ext uri="{FF2B5EF4-FFF2-40B4-BE49-F238E27FC236}">
                <a16:creationId xmlns:a16="http://schemas.microsoft.com/office/drawing/2014/main" id="{3F8F6B4D-21EC-2D04-EF18-4A080400986B}"/>
              </a:ext>
            </a:extLst>
          </p:cNvPr>
          <p:cNvSpPr txBox="1"/>
          <p:nvPr/>
        </p:nvSpPr>
        <p:spPr>
          <a:xfrm>
            <a:off x="8788400" y="2307933"/>
            <a:ext cx="3124032" cy="2159566"/>
          </a:xfrm>
          <a:prstGeom prst="rect">
            <a:avLst/>
          </a:prstGeom>
          <a:noFill/>
        </p:spPr>
        <p:txBody>
          <a:bodyPr wrap="square">
            <a:spAutoFit/>
          </a:bodyPr>
          <a:lstStyle/>
          <a:p>
            <a:pPr marR="0" algn="l" defTabSz="914400" rtl="0" eaLnBrk="1" fontAlgn="auto" latinLnBrk="0" hangingPunct="1">
              <a:lnSpc>
                <a:spcPct val="100000"/>
              </a:lnSpc>
              <a:spcBef>
                <a:spcPts val="0"/>
              </a:spcBef>
              <a:spcAft>
                <a:spcPts val="500"/>
              </a:spcAft>
              <a:buClrTx/>
              <a:buSzTx/>
              <a:tabLst/>
            </a:pPr>
            <a:r>
              <a:rPr kumimoji="0" lang="en-US" sz="1800" b="0" i="0" u="none" strike="noStrike" kern="1200" cap="none" spc="0" normalizeH="0" baseline="0" noProof="0" dirty="0">
                <a:ln>
                  <a:noFill/>
                </a:ln>
                <a:solidFill>
                  <a:srgbClr val="36B0A7">
                    <a:lumMod val="20000"/>
                    <a:lumOff val="80000"/>
                  </a:srgbClr>
                </a:solidFill>
                <a:effectLst/>
                <a:uLnTx/>
                <a:uFillTx/>
                <a:latin typeface="Roboto Cn"/>
                <a:ea typeface="+mn-ea"/>
                <a:cs typeface="+mn-cs"/>
              </a:rPr>
              <a:t>Allows users easy access to previous chat conversations.</a:t>
            </a:r>
          </a:p>
          <a:p>
            <a:pPr marL="285750" indent="-285750">
              <a:spcAft>
                <a:spcPts val="500"/>
              </a:spcAft>
              <a:buFont typeface="Arial" panose="020B0604020202020204" pitchFamily="34" charset="0"/>
              <a:buChar char="•"/>
            </a:pPr>
            <a:r>
              <a:rPr kumimoji="0" lang="en-US" sz="1800" b="0" i="0" u="none" strike="noStrike" kern="1200" cap="none" spc="0" normalizeH="0" baseline="0" noProof="0" dirty="0">
                <a:ln>
                  <a:noFill/>
                </a:ln>
                <a:solidFill>
                  <a:srgbClr val="36B0A7">
                    <a:lumMod val="20000"/>
                    <a:lumOff val="80000"/>
                  </a:srgbClr>
                </a:solidFill>
                <a:effectLst/>
                <a:uLnTx/>
                <a:uFillTx/>
                <a:latin typeface="Roboto Cn"/>
                <a:ea typeface="+mn-ea"/>
                <a:cs typeface="+mn-cs"/>
              </a:rPr>
              <a:t>Users can select an AI Analyst to view and continue a Chat Session.</a:t>
            </a:r>
            <a:endParaRPr lang="en-US" dirty="0">
              <a:solidFill>
                <a:srgbClr val="36B0A7">
                  <a:lumMod val="20000"/>
                  <a:lumOff val="80000"/>
                </a:srgbClr>
              </a:solidFill>
              <a:latin typeface="Roboto Cn"/>
            </a:endParaRPr>
          </a:p>
          <a:p>
            <a:pPr marL="285750" marR="0" indent="-285750" algn="l" defTabSz="914400" rtl="0" eaLnBrk="1" fontAlgn="auto" latinLnBrk="0" hangingPunct="1">
              <a:lnSpc>
                <a:spcPct val="100000"/>
              </a:lnSpc>
              <a:spcBef>
                <a:spcPts val="0"/>
              </a:spcBef>
              <a:spcAft>
                <a:spcPts val="500"/>
              </a:spcAft>
              <a:buClrTx/>
              <a:buSzTx/>
              <a:buFont typeface="Arial" panose="020B0604020202020204" pitchFamily="34" charset="0"/>
              <a:buChar char="•"/>
              <a:tabLst/>
            </a:pPr>
            <a:r>
              <a:rPr lang="en-US" dirty="0">
                <a:solidFill>
                  <a:srgbClr val="36B0A7">
                    <a:lumMod val="20000"/>
                    <a:lumOff val="80000"/>
                  </a:srgbClr>
                </a:solidFill>
                <a:latin typeface="Roboto Cn"/>
              </a:rPr>
              <a:t>Users only have access to their chats.</a:t>
            </a:r>
          </a:p>
        </p:txBody>
      </p:sp>
      <p:sp>
        <p:nvSpPr>
          <p:cNvPr id="11" name="TextBox 10">
            <a:extLst>
              <a:ext uri="{FF2B5EF4-FFF2-40B4-BE49-F238E27FC236}">
                <a16:creationId xmlns:a16="http://schemas.microsoft.com/office/drawing/2014/main" id="{304126CA-D555-9AED-32E8-F30555BAAB94}"/>
              </a:ext>
            </a:extLst>
          </p:cNvPr>
          <p:cNvSpPr txBox="1"/>
          <p:nvPr/>
        </p:nvSpPr>
        <p:spPr>
          <a:xfrm>
            <a:off x="8788400" y="4499292"/>
            <a:ext cx="3124032" cy="1882567"/>
          </a:xfrm>
          <a:prstGeom prst="rect">
            <a:avLst/>
          </a:prstGeom>
          <a:noFill/>
        </p:spPr>
        <p:txBody>
          <a:bodyPr wrap="square">
            <a:spAutoFit/>
          </a:bodyPr>
          <a:lstStyle/>
          <a:p>
            <a:pPr marR="0" algn="l" defTabSz="914400" rtl="0" eaLnBrk="1" fontAlgn="auto" latinLnBrk="0" hangingPunct="1">
              <a:lnSpc>
                <a:spcPct val="100000"/>
              </a:lnSpc>
              <a:spcBef>
                <a:spcPts val="0"/>
              </a:spcBef>
              <a:spcAft>
                <a:spcPts val="500"/>
              </a:spcAft>
              <a:buClrTx/>
              <a:buSzTx/>
              <a:tabLst/>
            </a:pPr>
            <a:r>
              <a:rPr kumimoji="0" lang="en-US" sz="1800" b="0" i="0" u="none" strike="noStrike" kern="1200" cap="none" spc="0" normalizeH="0" baseline="0" noProof="0" dirty="0">
                <a:ln>
                  <a:noFill/>
                </a:ln>
                <a:solidFill>
                  <a:srgbClr val="36B0A7">
                    <a:lumMod val="20000"/>
                    <a:lumOff val="80000"/>
                  </a:srgbClr>
                </a:solidFill>
                <a:effectLst/>
                <a:uLnTx/>
                <a:uFillTx/>
                <a:latin typeface="Roboto Cn"/>
                <a:ea typeface="+mn-ea"/>
                <a:cs typeface="+mn-cs"/>
              </a:rPr>
              <a:t>Be aware:</a:t>
            </a:r>
          </a:p>
          <a:p>
            <a:pPr marL="285750" indent="-285750">
              <a:spcAft>
                <a:spcPts val="500"/>
              </a:spcAft>
              <a:buFont typeface="Arial" panose="020B0604020202020204" pitchFamily="34" charset="0"/>
              <a:buChar char="•"/>
            </a:pPr>
            <a:r>
              <a:rPr kumimoji="0" lang="en-US" sz="1800" b="0" i="0" u="none" strike="noStrike" kern="1200" cap="none" spc="0" normalizeH="0" baseline="0" noProof="0" dirty="0">
                <a:ln>
                  <a:noFill/>
                </a:ln>
                <a:solidFill>
                  <a:srgbClr val="36B0A7">
                    <a:lumMod val="20000"/>
                    <a:lumOff val="80000"/>
                  </a:srgbClr>
                </a:solidFill>
                <a:effectLst/>
                <a:uLnTx/>
                <a:uFillTx/>
                <a:latin typeface="Roboto Cn"/>
                <a:ea typeface="+mn-ea"/>
                <a:cs typeface="+mn-cs"/>
              </a:rPr>
              <a:t>The Chat page is disabled until an LLM Connector is added to the Grooper root</a:t>
            </a:r>
            <a:endParaRPr lang="en-US" dirty="0">
              <a:solidFill>
                <a:srgbClr val="36B0A7">
                  <a:lumMod val="20000"/>
                  <a:lumOff val="80000"/>
                </a:srgbClr>
              </a:solidFill>
              <a:latin typeface="Roboto Cn"/>
            </a:endParaRPr>
          </a:p>
          <a:p>
            <a:pPr marL="285750" marR="0" indent="-285750" algn="l" defTabSz="914400" rtl="0" eaLnBrk="1" fontAlgn="auto" latinLnBrk="0" hangingPunct="1">
              <a:lnSpc>
                <a:spcPct val="100000"/>
              </a:lnSpc>
              <a:spcBef>
                <a:spcPts val="0"/>
              </a:spcBef>
              <a:spcAft>
                <a:spcPts val="500"/>
              </a:spcAft>
              <a:buClrTx/>
              <a:buSzTx/>
              <a:buFont typeface="Arial" panose="020B0604020202020204" pitchFamily="34" charset="0"/>
              <a:buChar char="•"/>
              <a:tabLst/>
            </a:pPr>
            <a:r>
              <a:rPr lang="en-US" dirty="0">
                <a:solidFill>
                  <a:srgbClr val="36B0A7">
                    <a:lumMod val="20000"/>
                    <a:lumOff val="80000"/>
                  </a:srgbClr>
                </a:solidFill>
                <a:latin typeface="Roboto Cn"/>
              </a:rPr>
              <a:t>Users cannot start </a:t>
            </a:r>
            <a:r>
              <a:rPr lang="en-US" i="1" dirty="0">
                <a:solidFill>
                  <a:srgbClr val="36B0A7">
                    <a:lumMod val="20000"/>
                    <a:lumOff val="80000"/>
                  </a:srgbClr>
                </a:solidFill>
                <a:latin typeface="Roboto Cn"/>
              </a:rPr>
              <a:t>new</a:t>
            </a:r>
            <a:r>
              <a:rPr lang="en-US" dirty="0">
                <a:solidFill>
                  <a:srgbClr val="36B0A7">
                    <a:lumMod val="20000"/>
                    <a:lumOff val="80000"/>
                  </a:srgbClr>
                </a:solidFill>
                <a:latin typeface="Roboto Cn"/>
              </a:rPr>
              <a:t> chats from the Chat page</a:t>
            </a:r>
          </a:p>
        </p:txBody>
      </p:sp>
    </p:spTree>
    <p:extLst>
      <p:ext uri="{BB962C8B-B14F-4D97-AF65-F5344CB8AC3E}">
        <p14:creationId xmlns:p14="http://schemas.microsoft.com/office/powerpoint/2010/main" val="31175047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decel="100000" fill="hold" grpId="0" nodeType="with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1500" fill="hold"/>
                                        <p:tgtEl>
                                          <p:spTgt spid="12"/>
                                        </p:tgtEl>
                                        <p:attrNameLst>
                                          <p:attrName>ppt_x</p:attrName>
                                        </p:attrNameLst>
                                      </p:cBhvr>
                                      <p:tavLst>
                                        <p:tav tm="0">
                                          <p:val>
                                            <p:strVal val="1+#ppt_w/2"/>
                                          </p:val>
                                        </p:tav>
                                        <p:tav tm="100000">
                                          <p:val>
                                            <p:strVal val="#ppt_x"/>
                                          </p:val>
                                        </p:tav>
                                      </p:tavLst>
                                    </p:anim>
                                    <p:anim calcmode="lin" valueType="num">
                                      <p:cBhvr additive="base">
                                        <p:cTn id="8" dur="1500" fill="hold"/>
                                        <p:tgtEl>
                                          <p:spTgt spid="12"/>
                                        </p:tgtEl>
                                        <p:attrNameLst>
                                          <p:attrName>ppt_y</p:attrName>
                                        </p:attrNameLst>
                                      </p:cBhvr>
                                      <p:tavLst>
                                        <p:tav tm="0">
                                          <p:val>
                                            <p:strVal val="#ppt_y"/>
                                          </p:val>
                                        </p:tav>
                                        <p:tav tm="100000">
                                          <p:val>
                                            <p:strVal val="#ppt_y"/>
                                          </p:val>
                                        </p:tav>
                                      </p:tavLst>
                                    </p:anim>
                                  </p:childTnLst>
                                </p:cTn>
                              </p:par>
                              <p:par>
                                <p:cTn id="9" presetID="2" presetClass="entr" presetSubtype="2" decel="100000" fill="hold" nodeType="with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1500" fill="hold"/>
                                        <p:tgtEl>
                                          <p:spTgt spid="8"/>
                                        </p:tgtEl>
                                        <p:attrNameLst>
                                          <p:attrName>ppt_x</p:attrName>
                                        </p:attrNameLst>
                                      </p:cBhvr>
                                      <p:tavLst>
                                        <p:tav tm="0">
                                          <p:val>
                                            <p:strVal val="1+#ppt_w/2"/>
                                          </p:val>
                                        </p:tav>
                                        <p:tav tm="100000">
                                          <p:val>
                                            <p:strVal val="#ppt_x"/>
                                          </p:val>
                                        </p:tav>
                                      </p:tavLst>
                                    </p:anim>
                                    <p:anim calcmode="lin" valueType="num">
                                      <p:cBhvr additive="base">
                                        <p:cTn id="12" dur="1500" fill="hold"/>
                                        <p:tgtEl>
                                          <p:spTgt spid="8"/>
                                        </p:tgtEl>
                                        <p:attrNameLst>
                                          <p:attrName>ppt_y</p:attrName>
                                        </p:attrNameLst>
                                      </p:cBhvr>
                                      <p:tavLst>
                                        <p:tav tm="0">
                                          <p:val>
                                            <p:strVal val="#ppt_y"/>
                                          </p:val>
                                        </p:tav>
                                        <p:tav tm="100000">
                                          <p:val>
                                            <p:strVal val="#ppt_y"/>
                                          </p:val>
                                        </p:tav>
                                      </p:tavLst>
                                    </p:anim>
                                  </p:childTnLst>
                                </p:cTn>
                              </p:par>
                              <p:par>
                                <p:cTn id="13" presetID="2" presetClass="entr" presetSubtype="2" decel="100000" fill="hold" nodeType="withEffect">
                                  <p:stCondLst>
                                    <p:cond delay="0"/>
                                  </p:stCondLst>
                                  <p:childTnLst>
                                    <p:set>
                                      <p:cBhvr>
                                        <p:cTn id="14" dur="1" fill="hold">
                                          <p:stCondLst>
                                            <p:cond delay="0"/>
                                          </p:stCondLst>
                                        </p:cTn>
                                        <p:tgtEl>
                                          <p:spTgt spid="26"/>
                                        </p:tgtEl>
                                        <p:attrNameLst>
                                          <p:attrName>style.visibility</p:attrName>
                                        </p:attrNameLst>
                                      </p:cBhvr>
                                      <p:to>
                                        <p:strVal val="visible"/>
                                      </p:to>
                                    </p:set>
                                    <p:anim calcmode="lin" valueType="num">
                                      <p:cBhvr additive="base">
                                        <p:cTn id="15" dur="1500" fill="hold"/>
                                        <p:tgtEl>
                                          <p:spTgt spid="26"/>
                                        </p:tgtEl>
                                        <p:attrNameLst>
                                          <p:attrName>ppt_x</p:attrName>
                                        </p:attrNameLst>
                                      </p:cBhvr>
                                      <p:tavLst>
                                        <p:tav tm="0">
                                          <p:val>
                                            <p:strVal val="1+#ppt_w/2"/>
                                          </p:val>
                                        </p:tav>
                                        <p:tav tm="100000">
                                          <p:val>
                                            <p:strVal val="#ppt_x"/>
                                          </p:val>
                                        </p:tav>
                                      </p:tavLst>
                                    </p:anim>
                                    <p:anim calcmode="lin" valueType="num">
                                      <p:cBhvr additive="base">
                                        <p:cTn id="16" dur="1500" fill="hold"/>
                                        <p:tgtEl>
                                          <p:spTgt spid="26"/>
                                        </p:tgtEl>
                                        <p:attrNameLst>
                                          <p:attrName>ppt_y</p:attrName>
                                        </p:attrNameLst>
                                      </p:cBhvr>
                                      <p:tavLst>
                                        <p:tav tm="0">
                                          <p:val>
                                            <p:strVal val="#ppt_y"/>
                                          </p:val>
                                        </p:tav>
                                        <p:tav tm="100000">
                                          <p:val>
                                            <p:strVal val="#ppt_y"/>
                                          </p:val>
                                        </p:tav>
                                      </p:tavLst>
                                    </p:anim>
                                  </p:childTnLst>
                                </p:cTn>
                              </p:par>
                              <p:par>
                                <p:cTn id="17" presetID="2" presetClass="entr" presetSubtype="2" decel="100000" fill="hold" nodeType="with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additive="base">
                                        <p:cTn id="19" dur="1500" fill="hold"/>
                                        <p:tgtEl>
                                          <p:spTgt spid="4"/>
                                        </p:tgtEl>
                                        <p:attrNameLst>
                                          <p:attrName>ppt_x</p:attrName>
                                        </p:attrNameLst>
                                      </p:cBhvr>
                                      <p:tavLst>
                                        <p:tav tm="0">
                                          <p:val>
                                            <p:strVal val="1+#ppt_w/2"/>
                                          </p:val>
                                        </p:tav>
                                        <p:tav tm="100000">
                                          <p:val>
                                            <p:strVal val="#ppt_x"/>
                                          </p:val>
                                        </p:tav>
                                      </p:tavLst>
                                    </p:anim>
                                    <p:anim calcmode="lin" valueType="num">
                                      <p:cBhvr additive="base">
                                        <p:cTn id="20" dur="1500" fill="hold"/>
                                        <p:tgtEl>
                                          <p:spTgt spid="4"/>
                                        </p:tgtEl>
                                        <p:attrNameLst>
                                          <p:attrName>ppt_y</p:attrName>
                                        </p:attrNameLst>
                                      </p:cBhvr>
                                      <p:tavLst>
                                        <p:tav tm="0">
                                          <p:val>
                                            <p:strVal val="#ppt_y"/>
                                          </p:val>
                                        </p:tav>
                                        <p:tav tm="100000">
                                          <p:val>
                                            <p:strVal val="#ppt_y"/>
                                          </p:val>
                                        </p:tav>
                                      </p:tavLst>
                                    </p:anim>
                                  </p:childTnLst>
                                </p:cTn>
                              </p:par>
                              <p:par>
                                <p:cTn id="21" presetID="2" presetClass="entr" presetSubtype="2" decel="100000" fill="hold" nodeType="withEffect">
                                  <p:stCondLst>
                                    <p:cond delay="50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1+#ppt_w/2"/>
                                          </p:val>
                                        </p:tav>
                                        <p:tav tm="100000">
                                          <p:val>
                                            <p:strVal val="#ppt_x"/>
                                          </p:val>
                                        </p:tav>
                                      </p:tavLst>
                                    </p:anim>
                                    <p:anim calcmode="lin" valueType="num">
                                      <p:cBhvr additive="base">
                                        <p:cTn id="24" dur="1000" fill="hold"/>
                                        <p:tgtEl>
                                          <p:spTgt spid="13"/>
                                        </p:tgtEl>
                                        <p:attrNameLst>
                                          <p:attrName>ppt_y</p:attrName>
                                        </p:attrNameLst>
                                      </p:cBhvr>
                                      <p:tavLst>
                                        <p:tav tm="0">
                                          <p:val>
                                            <p:strVal val="#ppt_y"/>
                                          </p:val>
                                        </p:tav>
                                        <p:tav tm="100000">
                                          <p:val>
                                            <p:strVal val="#ppt_y"/>
                                          </p:val>
                                        </p:tav>
                                      </p:tavLst>
                                    </p:anim>
                                  </p:childTnLst>
                                </p:cTn>
                              </p:par>
                              <p:par>
                                <p:cTn id="25" presetID="2" presetClass="entr" presetSubtype="2" decel="100000" fill="hold" grpId="0" nodeType="withEffect">
                                  <p:stCondLst>
                                    <p:cond delay="500"/>
                                  </p:stCondLst>
                                  <p:childTnLst>
                                    <p:set>
                                      <p:cBhvr>
                                        <p:cTn id="26" dur="1" fill="hold">
                                          <p:stCondLst>
                                            <p:cond delay="0"/>
                                          </p:stCondLst>
                                        </p:cTn>
                                        <p:tgtEl>
                                          <p:spTgt spid="9"/>
                                        </p:tgtEl>
                                        <p:attrNameLst>
                                          <p:attrName>style.visibility</p:attrName>
                                        </p:attrNameLst>
                                      </p:cBhvr>
                                      <p:to>
                                        <p:strVal val="visible"/>
                                      </p:to>
                                    </p:set>
                                    <p:anim calcmode="lin" valueType="num">
                                      <p:cBhvr additive="base">
                                        <p:cTn id="27" dur="1000" fill="hold"/>
                                        <p:tgtEl>
                                          <p:spTgt spid="9"/>
                                        </p:tgtEl>
                                        <p:attrNameLst>
                                          <p:attrName>ppt_x</p:attrName>
                                        </p:attrNameLst>
                                      </p:cBhvr>
                                      <p:tavLst>
                                        <p:tav tm="0">
                                          <p:val>
                                            <p:strVal val="1+#ppt_w/2"/>
                                          </p:val>
                                        </p:tav>
                                        <p:tav tm="100000">
                                          <p:val>
                                            <p:strVal val="#ppt_x"/>
                                          </p:val>
                                        </p:tav>
                                      </p:tavLst>
                                    </p:anim>
                                    <p:anim calcmode="lin" valueType="num">
                                      <p:cBhvr additive="base">
                                        <p:cTn id="28" dur="1000" fill="hold"/>
                                        <p:tgtEl>
                                          <p:spTgt spid="9"/>
                                        </p:tgtEl>
                                        <p:attrNameLst>
                                          <p:attrName>ppt_y</p:attrName>
                                        </p:attrNameLst>
                                      </p:cBhvr>
                                      <p:tavLst>
                                        <p:tav tm="0">
                                          <p:val>
                                            <p:strVal val="#ppt_y"/>
                                          </p:val>
                                        </p:tav>
                                        <p:tav tm="100000">
                                          <p:val>
                                            <p:strVal val="#ppt_y"/>
                                          </p:val>
                                        </p:tav>
                                      </p:tavLst>
                                    </p:anim>
                                  </p:childTnLst>
                                </p:cTn>
                              </p:par>
                              <p:par>
                                <p:cTn id="29" presetID="2" presetClass="entr" presetSubtype="2" decel="100000" fill="hold" grpId="0" nodeType="withEffect">
                                  <p:stCondLst>
                                    <p:cond delay="500"/>
                                  </p:stCondLst>
                                  <p:childTnLst>
                                    <p:set>
                                      <p:cBhvr>
                                        <p:cTn id="30" dur="1" fill="hold">
                                          <p:stCondLst>
                                            <p:cond delay="0"/>
                                          </p:stCondLst>
                                        </p:cTn>
                                        <p:tgtEl>
                                          <p:spTgt spid="11"/>
                                        </p:tgtEl>
                                        <p:attrNameLst>
                                          <p:attrName>style.visibility</p:attrName>
                                        </p:attrNameLst>
                                      </p:cBhvr>
                                      <p:to>
                                        <p:strVal val="visible"/>
                                      </p:to>
                                    </p:set>
                                    <p:anim calcmode="lin" valueType="num">
                                      <p:cBhvr additive="base">
                                        <p:cTn id="31" dur="1000" fill="hold"/>
                                        <p:tgtEl>
                                          <p:spTgt spid="11"/>
                                        </p:tgtEl>
                                        <p:attrNameLst>
                                          <p:attrName>ppt_x</p:attrName>
                                        </p:attrNameLst>
                                      </p:cBhvr>
                                      <p:tavLst>
                                        <p:tav tm="0">
                                          <p:val>
                                            <p:strVal val="1+#ppt_w/2"/>
                                          </p:val>
                                        </p:tav>
                                        <p:tav tm="100000">
                                          <p:val>
                                            <p:strVal val="#ppt_x"/>
                                          </p:val>
                                        </p:tav>
                                      </p:tavLst>
                                    </p:anim>
                                    <p:anim calcmode="lin" valueType="num">
                                      <p:cBhvr additive="base">
                                        <p:cTn id="32" dur="1000" fill="hold"/>
                                        <p:tgtEl>
                                          <p:spTgt spid="11"/>
                                        </p:tgtEl>
                                        <p:attrNameLst>
                                          <p:attrName>ppt_y</p:attrName>
                                        </p:attrNameLst>
                                      </p:cBhvr>
                                      <p:tavLst>
                                        <p:tav tm="0">
                                          <p:val>
                                            <p:strVal val="#ppt_y"/>
                                          </p:val>
                                        </p:tav>
                                        <p:tav tm="100000">
                                          <p:val>
                                            <p:strVal val="#ppt_y"/>
                                          </p:val>
                                        </p:tav>
                                      </p:tavLst>
                                    </p:anim>
                                  </p:childTnLst>
                                </p:cTn>
                              </p:par>
                              <p:par>
                                <p:cTn id="33" presetID="2" presetClass="entr" presetSubtype="2" decel="100000" fill="hold" nodeType="withEffect">
                                  <p:stCondLst>
                                    <p:cond delay="50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1+#ppt_w/2"/>
                                          </p:val>
                                        </p:tav>
                                        <p:tav tm="100000">
                                          <p:val>
                                            <p:strVal val="#ppt_x"/>
                                          </p:val>
                                        </p:tav>
                                      </p:tavLst>
                                    </p:anim>
                                    <p:anim calcmode="lin" valueType="num">
                                      <p:cBhvr additive="base">
                                        <p:cTn id="36" dur="1000" fill="hold"/>
                                        <p:tgtEl>
                                          <p:spTgt spid="1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9" grpId="0"/>
      <p:bldP spid="11"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gradFill>
          <a:gsLst>
            <a:gs pos="0">
              <a:schemeClr val="accent5">
                <a:lumMod val="50000"/>
              </a:schemeClr>
            </a:gs>
            <a:gs pos="100000">
              <a:srgbClr val="191919"/>
            </a:gs>
          </a:gsLst>
          <a:lin ang="5400000" scaled="1"/>
        </a:gradFill>
        <a:effectLst/>
      </p:bgPr>
    </p:bg>
    <p:spTree>
      <p:nvGrpSpPr>
        <p:cNvPr id="1" name=""/>
        <p:cNvGrpSpPr/>
        <p:nvPr/>
      </p:nvGrpSpPr>
      <p:grpSpPr>
        <a:xfrm>
          <a:off x="0" y="0"/>
          <a:ext cx="0" cy="0"/>
          <a:chOff x="0" y="0"/>
          <a:chExt cx="0" cy="0"/>
        </a:xfrm>
      </p:grpSpPr>
      <p:pic>
        <p:nvPicPr>
          <p:cNvPr id="17" name="Graphic 16">
            <a:extLst>
              <a:ext uri="{FF2B5EF4-FFF2-40B4-BE49-F238E27FC236}">
                <a16:creationId xmlns:a16="http://schemas.microsoft.com/office/drawing/2014/main" id="{A25A1CE9-9179-6AFF-AEBD-1BE672271CD0}"/>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310672" y="1523065"/>
            <a:ext cx="11956937" cy="4949339"/>
          </a:xfrm>
          <a:prstGeom prst="rect">
            <a:avLst/>
          </a:prstGeom>
          <a:effectLst>
            <a:outerShdw blurRad="317500" dist="317500" dir="2700000" algn="l" rotWithShape="0">
              <a:prstClr val="black">
                <a:alpha val="15000"/>
              </a:prstClr>
            </a:outerShdw>
          </a:effectLst>
        </p:spPr>
      </p:pic>
      <p:grpSp>
        <p:nvGrpSpPr>
          <p:cNvPr id="60" name="Group 59">
            <a:extLst>
              <a:ext uri="{FF2B5EF4-FFF2-40B4-BE49-F238E27FC236}">
                <a16:creationId xmlns:a16="http://schemas.microsoft.com/office/drawing/2014/main" id="{515B83BE-3255-AB5F-E712-ADEE9F97B05E}"/>
              </a:ext>
            </a:extLst>
          </p:cNvPr>
          <p:cNvGrpSpPr/>
          <p:nvPr/>
        </p:nvGrpSpPr>
        <p:grpSpPr>
          <a:xfrm>
            <a:off x="-617767" y="293967"/>
            <a:ext cx="12285892" cy="958821"/>
            <a:chOff x="-617767" y="293967"/>
            <a:chExt cx="12285892" cy="958821"/>
          </a:xfrm>
        </p:grpSpPr>
        <p:cxnSp>
          <p:nvCxnSpPr>
            <p:cNvPr id="61" name="Straight Connector 60">
              <a:extLst>
                <a:ext uri="{FF2B5EF4-FFF2-40B4-BE49-F238E27FC236}">
                  <a16:creationId xmlns:a16="http://schemas.microsoft.com/office/drawing/2014/main" id="{C51B5240-1040-CB19-1E01-C0E9E85D041E}"/>
                </a:ext>
              </a:extLst>
            </p:cNvPr>
            <p:cNvCxnSpPr>
              <a:cxnSpLocks/>
            </p:cNvCxnSpPr>
            <p:nvPr/>
          </p:nvCxnSpPr>
          <p:spPr>
            <a:xfrm>
              <a:off x="1262743" y="1200155"/>
              <a:ext cx="10405382" cy="0"/>
            </a:xfrm>
            <a:prstGeom prst="line">
              <a:avLst/>
            </a:prstGeom>
            <a:ln w="15875">
              <a:solidFill>
                <a:schemeClr val="bg2">
                  <a:lumMod val="50000"/>
                </a:schemeClr>
              </a:soli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pic>
          <p:nvPicPr>
            <p:cNvPr id="62" name="Graphic 61">
              <a:extLst>
                <a:ext uri="{FF2B5EF4-FFF2-40B4-BE49-F238E27FC236}">
                  <a16:creationId xmlns:a16="http://schemas.microsoft.com/office/drawing/2014/main" id="{66546C42-9E61-F2E9-56F4-6BC7491C3F31}"/>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617767" y="293967"/>
              <a:ext cx="2332267" cy="958821"/>
            </a:xfrm>
            <a:prstGeom prst="rect">
              <a:avLst/>
            </a:prstGeom>
            <a:effectLst>
              <a:outerShdw blurRad="317500" dist="317500" dir="2700000" algn="l" rotWithShape="0">
                <a:prstClr val="black">
                  <a:alpha val="15000"/>
                </a:prstClr>
              </a:outerShdw>
            </a:effectLst>
          </p:spPr>
        </p:pic>
      </p:grpSp>
      <p:sp>
        <p:nvSpPr>
          <p:cNvPr id="55" name="Facilitating">
            <a:extLst>
              <a:ext uri="{FF2B5EF4-FFF2-40B4-BE49-F238E27FC236}">
                <a16:creationId xmlns:a16="http://schemas.microsoft.com/office/drawing/2014/main" id="{240B806E-E5A0-4CE9-2287-FDB7CFE03027}"/>
              </a:ext>
            </a:extLst>
          </p:cNvPr>
          <p:cNvSpPr txBox="1"/>
          <p:nvPr/>
        </p:nvSpPr>
        <p:spPr>
          <a:xfrm>
            <a:off x="1896111" y="423899"/>
            <a:ext cx="9033146" cy="707886"/>
          </a:xfrm>
          <a:prstGeom prst="rect">
            <a:avLst/>
          </a:prstGeom>
          <a:noFill/>
          <a:effectLst/>
        </p:spPr>
        <p:txBody>
          <a:bodyPr wrap="square" rtlCol="0">
            <a:spAutoFit/>
          </a:bodyPr>
          <a:lstStyle>
            <a:defPPr>
              <a:defRPr lang="en-US"/>
            </a:defPPr>
            <a:lvl1pPr>
              <a:defRPr sz="4000" cap="all">
                <a:solidFill>
                  <a:schemeClr val="bg2"/>
                </a:solidFill>
                <a:latin typeface="+mj-lt"/>
              </a:defRPr>
            </a:lvl1pPr>
          </a:lstStyle>
          <a:p>
            <a:r>
              <a:rPr lang="en-US" dirty="0">
                <a:solidFill>
                  <a:schemeClr val="tx1">
                    <a:lumMod val="20000"/>
                    <a:lumOff val="80000"/>
                  </a:schemeClr>
                </a:solidFill>
              </a:rPr>
              <a:t>Committed to Web Development</a:t>
            </a:r>
          </a:p>
        </p:txBody>
      </p:sp>
      <p:pic>
        <p:nvPicPr>
          <p:cNvPr id="59" name="Grooper G" descr="Logo, icon&#10;&#10;Description automatically generated">
            <a:extLst>
              <a:ext uri="{FF2B5EF4-FFF2-40B4-BE49-F238E27FC236}">
                <a16:creationId xmlns:a16="http://schemas.microsoft.com/office/drawing/2014/main" id="{9A936D06-55A6-3CA7-326C-F853909E924F}"/>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01650" y="342904"/>
            <a:ext cx="651511" cy="857251"/>
          </a:xfrm>
          <a:prstGeom prst="rect">
            <a:avLst/>
          </a:prstGeom>
          <a:effectLst>
            <a:outerShdw blurRad="63500" dist="63500" dir="2700000" algn="tl" rotWithShape="0">
              <a:prstClr val="black">
                <a:alpha val="25000"/>
              </a:prstClr>
            </a:outerShdw>
          </a:effectLst>
        </p:spPr>
      </p:pic>
      <p:grpSp>
        <p:nvGrpSpPr>
          <p:cNvPr id="3" name="Group 2">
            <a:extLst>
              <a:ext uri="{FF2B5EF4-FFF2-40B4-BE49-F238E27FC236}">
                <a16:creationId xmlns:a16="http://schemas.microsoft.com/office/drawing/2014/main" id="{0BAD6CA2-3B9D-46ED-E21F-C24696A43555}"/>
              </a:ext>
            </a:extLst>
          </p:cNvPr>
          <p:cNvGrpSpPr/>
          <p:nvPr/>
        </p:nvGrpSpPr>
        <p:grpSpPr>
          <a:xfrm>
            <a:off x="2876199" y="1844734"/>
            <a:ext cx="4725679" cy="523220"/>
            <a:chOff x="2697480" y="1704407"/>
            <a:chExt cx="5829300" cy="523220"/>
          </a:xfrm>
          <a:effectLst>
            <a:outerShdw blurRad="50800" dist="38100" dir="2700000" algn="tl" rotWithShape="0">
              <a:prstClr val="black">
                <a:alpha val="40000"/>
              </a:prstClr>
            </a:outerShdw>
          </a:effectLst>
        </p:grpSpPr>
        <p:sp>
          <p:nvSpPr>
            <p:cNvPr id="4" name="TextBox 3">
              <a:extLst>
                <a:ext uri="{FF2B5EF4-FFF2-40B4-BE49-F238E27FC236}">
                  <a16:creationId xmlns:a16="http://schemas.microsoft.com/office/drawing/2014/main" id="{2D9D3B69-826D-5237-65F8-1BA084C3D23D}"/>
                </a:ext>
              </a:extLst>
            </p:cNvPr>
            <p:cNvSpPr txBox="1"/>
            <p:nvPr/>
          </p:nvSpPr>
          <p:spPr>
            <a:xfrm>
              <a:off x="2697480" y="1704407"/>
              <a:ext cx="5829300" cy="523220"/>
            </a:xfrm>
            <a:prstGeom prst="rect">
              <a:avLst/>
            </a:prstGeom>
            <a:noFill/>
          </p:spPr>
          <p:txBody>
            <a:bodyPr wrap="square" rtlCol="0">
              <a:spAutoFit/>
            </a:bodyPr>
            <a:lstStyle/>
            <a:p>
              <a:pPr algn="ctr"/>
              <a:r>
                <a:rPr lang="en-US" sz="2800" cap="small" dirty="0">
                  <a:latin typeface="Roboto Bk" pitchFamily="2" charset="0"/>
                  <a:ea typeface="Roboto Bk" pitchFamily="2" charset="0"/>
                </a:rPr>
                <a:t>Web app advantages</a:t>
              </a:r>
            </a:p>
          </p:txBody>
        </p:sp>
        <p:cxnSp>
          <p:nvCxnSpPr>
            <p:cNvPr id="6" name="Straight Connector 5">
              <a:extLst>
                <a:ext uri="{FF2B5EF4-FFF2-40B4-BE49-F238E27FC236}">
                  <a16:creationId xmlns:a16="http://schemas.microsoft.com/office/drawing/2014/main" id="{D38FC99E-9C63-CE7E-B96E-8CA6529922D8}"/>
                </a:ext>
              </a:extLst>
            </p:cNvPr>
            <p:cNvCxnSpPr>
              <a:cxnSpLocks/>
            </p:cNvCxnSpPr>
            <p:nvPr/>
          </p:nvCxnSpPr>
          <p:spPr>
            <a:xfrm>
              <a:off x="2697480" y="2227627"/>
              <a:ext cx="5829300" cy="0"/>
            </a:xfrm>
            <a:prstGeom prst="line">
              <a:avLst/>
            </a:prstGeom>
            <a:ln w="22225">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14" name="TextBox 13">
            <a:extLst>
              <a:ext uri="{FF2B5EF4-FFF2-40B4-BE49-F238E27FC236}">
                <a16:creationId xmlns:a16="http://schemas.microsoft.com/office/drawing/2014/main" id="{A0E8D06C-9A82-F489-D3A8-8CB27861A994}"/>
              </a:ext>
            </a:extLst>
          </p:cNvPr>
          <p:cNvSpPr txBox="1"/>
          <p:nvPr/>
        </p:nvSpPr>
        <p:spPr>
          <a:xfrm>
            <a:off x="827405" y="2638231"/>
            <a:ext cx="8823266" cy="2862322"/>
          </a:xfrm>
          <a:prstGeom prst="rect">
            <a:avLst/>
          </a:prstGeom>
          <a:noFill/>
        </p:spPr>
        <p:txBody>
          <a:bodyPr wrap="square">
            <a:spAutoFit/>
          </a:bodyPr>
          <a:lstStyle/>
          <a:p>
            <a:pPr>
              <a:spcAft>
                <a:spcPts val="600"/>
              </a:spcAft>
            </a:pPr>
            <a:r>
              <a:rPr lang="en-US" sz="2000" dirty="0">
                <a:solidFill>
                  <a:schemeClr val="tx1">
                    <a:lumMod val="20000"/>
                    <a:lumOff val="80000"/>
                  </a:schemeClr>
                </a:solidFill>
              </a:rPr>
              <a:t>The Grooper web client has several advantages:</a:t>
            </a:r>
          </a:p>
          <a:p>
            <a:pPr marL="800100" lvl="1" indent="-342900">
              <a:spcAft>
                <a:spcPts val="600"/>
              </a:spcAft>
              <a:buFont typeface="Arial" panose="020B0604020202020204" pitchFamily="34" charset="0"/>
              <a:buChar char="•"/>
            </a:pPr>
            <a:r>
              <a:rPr lang="en-US" sz="2000" u="sng" dirty="0">
                <a:solidFill>
                  <a:schemeClr val="tx1">
                    <a:lumMod val="20000"/>
                    <a:lumOff val="80000"/>
                  </a:schemeClr>
                </a:solidFill>
              </a:rPr>
              <a:t>Deployment</a:t>
            </a:r>
            <a:r>
              <a:rPr lang="en-US" sz="2000" dirty="0">
                <a:solidFill>
                  <a:schemeClr val="tx1">
                    <a:lumMod val="20000"/>
                    <a:lumOff val="80000"/>
                  </a:schemeClr>
                </a:solidFill>
              </a:rPr>
              <a:t>:  Easier to deploy for larger environments with multiple client machines.  Easier to scale in cloud-based architectures.</a:t>
            </a:r>
          </a:p>
          <a:p>
            <a:pPr marL="800100" lvl="1" indent="-342900">
              <a:spcAft>
                <a:spcPts val="600"/>
              </a:spcAft>
              <a:buFont typeface="Arial" panose="020B0604020202020204" pitchFamily="34" charset="0"/>
              <a:buChar char="•"/>
            </a:pPr>
            <a:r>
              <a:rPr lang="en-US" sz="2000" u="sng" dirty="0">
                <a:solidFill>
                  <a:schemeClr val="tx1">
                    <a:lumMod val="20000"/>
                    <a:lumOff val="80000"/>
                  </a:schemeClr>
                </a:solidFill>
              </a:rPr>
              <a:t>Scalability</a:t>
            </a:r>
            <a:r>
              <a:rPr lang="en-US" sz="2000" dirty="0">
                <a:solidFill>
                  <a:schemeClr val="tx1">
                    <a:lumMod val="20000"/>
                    <a:lumOff val="80000"/>
                  </a:schemeClr>
                </a:solidFill>
              </a:rPr>
              <a:t>:  Hardware needs for end users is minimal.</a:t>
            </a:r>
          </a:p>
          <a:p>
            <a:pPr marL="800100" lvl="1" indent="-342900">
              <a:spcAft>
                <a:spcPts val="600"/>
              </a:spcAft>
              <a:buFont typeface="Arial" panose="020B0604020202020204" pitchFamily="34" charset="0"/>
              <a:buChar char="•"/>
            </a:pPr>
            <a:r>
              <a:rPr lang="en-US" sz="2000" u="sng" dirty="0">
                <a:solidFill>
                  <a:schemeClr val="tx1">
                    <a:lumMod val="20000"/>
                    <a:lumOff val="80000"/>
                  </a:schemeClr>
                </a:solidFill>
              </a:rPr>
              <a:t>Security</a:t>
            </a:r>
            <a:r>
              <a:rPr lang="en-US" sz="2000" dirty="0">
                <a:solidFill>
                  <a:schemeClr val="tx1">
                    <a:lumMod val="20000"/>
                    <a:lumOff val="80000"/>
                  </a:schemeClr>
                </a:solidFill>
              </a:rPr>
              <a:t>:  Fewer users need access to the Grooper database and file store.  Further security principles are easily managed with Grooper Permission Sets.</a:t>
            </a:r>
          </a:p>
          <a:p>
            <a:pPr marL="800100" lvl="1" indent="-342900">
              <a:spcAft>
                <a:spcPts val="600"/>
              </a:spcAft>
              <a:buFont typeface="Arial" panose="020B0604020202020204" pitchFamily="34" charset="0"/>
              <a:buChar char="•"/>
            </a:pPr>
            <a:r>
              <a:rPr lang="en-US" sz="2000" u="sng" dirty="0">
                <a:solidFill>
                  <a:schemeClr val="tx1">
                    <a:lumMod val="20000"/>
                    <a:lumOff val="80000"/>
                  </a:schemeClr>
                </a:solidFill>
              </a:rPr>
              <a:t>Development</a:t>
            </a:r>
            <a:r>
              <a:rPr lang="en-US" sz="2000" dirty="0">
                <a:solidFill>
                  <a:schemeClr val="tx1">
                    <a:lumMod val="20000"/>
                    <a:lumOff val="80000"/>
                  </a:schemeClr>
                </a:solidFill>
              </a:rPr>
              <a:t>:  Web based design opens Grooper up to new development possibilities and more efficient development.</a:t>
            </a:r>
          </a:p>
        </p:txBody>
      </p:sp>
      <p:grpSp>
        <p:nvGrpSpPr>
          <p:cNvPr id="16" name="Group 15">
            <a:extLst>
              <a:ext uri="{FF2B5EF4-FFF2-40B4-BE49-F238E27FC236}">
                <a16:creationId xmlns:a16="http://schemas.microsoft.com/office/drawing/2014/main" id="{CE6B341C-9DDF-A7B2-7A67-23132918A840}"/>
              </a:ext>
            </a:extLst>
          </p:cNvPr>
          <p:cNvGrpSpPr/>
          <p:nvPr/>
        </p:nvGrpSpPr>
        <p:grpSpPr>
          <a:xfrm>
            <a:off x="9424082" y="1532836"/>
            <a:ext cx="2264462" cy="2264462"/>
            <a:chOff x="9201506" y="1345065"/>
            <a:chExt cx="1940513" cy="1940513"/>
          </a:xfrm>
        </p:grpSpPr>
        <p:pic>
          <p:nvPicPr>
            <p:cNvPr id="9" name="Graphic 8" descr="Internet with solid fill">
              <a:extLst>
                <a:ext uri="{FF2B5EF4-FFF2-40B4-BE49-F238E27FC236}">
                  <a16:creationId xmlns:a16="http://schemas.microsoft.com/office/drawing/2014/main" id="{0FFDD5E2-BB91-2202-9E2D-DC35A7F7CAA2}"/>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9201506" y="1345065"/>
              <a:ext cx="1940513" cy="1940513"/>
            </a:xfrm>
            <a:prstGeom prst="rect">
              <a:avLst/>
            </a:prstGeom>
          </p:spPr>
        </p:pic>
        <p:sp>
          <p:nvSpPr>
            <p:cNvPr id="15" name="Freeform: Shape 14">
              <a:extLst>
                <a:ext uri="{FF2B5EF4-FFF2-40B4-BE49-F238E27FC236}">
                  <a16:creationId xmlns:a16="http://schemas.microsoft.com/office/drawing/2014/main" id="{BF360BD6-5405-0F25-C525-A8FB4D1789F0}"/>
                </a:ext>
              </a:extLst>
            </p:cNvPr>
            <p:cNvSpPr/>
            <p:nvPr/>
          </p:nvSpPr>
          <p:spPr>
            <a:xfrm>
              <a:off x="9888771" y="1934730"/>
              <a:ext cx="565982" cy="565982"/>
            </a:xfrm>
            <a:custGeom>
              <a:avLst/>
              <a:gdLst>
                <a:gd name="connsiteX0" fmla="*/ 282991 w 565982"/>
                <a:gd name="connsiteY0" fmla="*/ 0 h 565982"/>
                <a:gd name="connsiteX1" fmla="*/ 0 w 565982"/>
                <a:gd name="connsiteY1" fmla="*/ 282991 h 565982"/>
                <a:gd name="connsiteX2" fmla="*/ 282991 w 565982"/>
                <a:gd name="connsiteY2" fmla="*/ 565983 h 565982"/>
                <a:gd name="connsiteX3" fmla="*/ 565983 w 565982"/>
                <a:gd name="connsiteY3" fmla="*/ 282991 h 565982"/>
                <a:gd name="connsiteX4" fmla="*/ 282991 w 565982"/>
                <a:gd name="connsiteY4" fmla="*/ 0 h 565982"/>
                <a:gd name="connsiteX5" fmla="*/ 303205 w 565982"/>
                <a:gd name="connsiteY5" fmla="*/ 303205 h 565982"/>
                <a:gd name="connsiteX6" fmla="*/ 395986 w 565982"/>
                <a:gd name="connsiteY6" fmla="*/ 303205 h 565982"/>
                <a:gd name="connsiteX7" fmla="*/ 303205 w 565982"/>
                <a:gd name="connsiteY7" fmla="*/ 487352 h 565982"/>
                <a:gd name="connsiteX8" fmla="*/ 303205 w 565982"/>
                <a:gd name="connsiteY8" fmla="*/ 262778 h 565982"/>
                <a:gd name="connsiteX9" fmla="*/ 303205 w 565982"/>
                <a:gd name="connsiteY9" fmla="*/ 78429 h 565982"/>
                <a:gd name="connsiteX10" fmla="*/ 395986 w 565982"/>
                <a:gd name="connsiteY10" fmla="*/ 262778 h 565982"/>
                <a:gd name="connsiteX11" fmla="*/ 262778 w 565982"/>
                <a:gd name="connsiteY11" fmla="*/ 262778 h 565982"/>
                <a:gd name="connsiteX12" fmla="*/ 173029 w 565982"/>
                <a:gd name="connsiteY12" fmla="*/ 262778 h 565982"/>
                <a:gd name="connsiteX13" fmla="*/ 262778 w 565982"/>
                <a:gd name="connsiteY13" fmla="*/ 80855 h 565982"/>
                <a:gd name="connsiteX14" fmla="*/ 262778 w 565982"/>
                <a:gd name="connsiteY14" fmla="*/ 303205 h 565982"/>
                <a:gd name="connsiteX15" fmla="*/ 262778 w 565982"/>
                <a:gd name="connsiteY15" fmla="*/ 485128 h 565982"/>
                <a:gd name="connsiteX16" fmla="*/ 173029 w 565982"/>
                <a:gd name="connsiteY16" fmla="*/ 303205 h 565982"/>
                <a:gd name="connsiteX17" fmla="*/ 132400 w 565982"/>
                <a:gd name="connsiteY17" fmla="*/ 262778 h 565982"/>
                <a:gd name="connsiteX18" fmla="*/ 45885 w 565982"/>
                <a:gd name="connsiteY18" fmla="*/ 262778 h 565982"/>
                <a:gd name="connsiteX19" fmla="*/ 237309 w 565982"/>
                <a:gd name="connsiteY19" fmla="*/ 49524 h 565982"/>
                <a:gd name="connsiteX20" fmla="*/ 132400 w 565982"/>
                <a:gd name="connsiteY20" fmla="*/ 262778 h 565982"/>
                <a:gd name="connsiteX21" fmla="*/ 132400 w 565982"/>
                <a:gd name="connsiteY21" fmla="*/ 303205 h 565982"/>
                <a:gd name="connsiteX22" fmla="*/ 237713 w 565982"/>
                <a:gd name="connsiteY22" fmla="*/ 516662 h 565982"/>
                <a:gd name="connsiteX23" fmla="*/ 45885 w 565982"/>
                <a:gd name="connsiteY23" fmla="*/ 303205 h 565982"/>
                <a:gd name="connsiteX24" fmla="*/ 436615 w 565982"/>
                <a:gd name="connsiteY24" fmla="*/ 303205 h 565982"/>
                <a:gd name="connsiteX25" fmla="*/ 520098 w 565982"/>
                <a:gd name="connsiteY25" fmla="*/ 303205 h 565982"/>
                <a:gd name="connsiteX26" fmla="*/ 331909 w 565982"/>
                <a:gd name="connsiteY26" fmla="*/ 515853 h 565982"/>
                <a:gd name="connsiteX27" fmla="*/ 436615 w 565982"/>
                <a:gd name="connsiteY27" fmla="*/ 303205 h 565982"/>
                <a:gd name="connsiteX28" fmla="*/ 436615 w 565982"/>
                <a:gd name="connsiteY28" fmla="*/ 262778 h 565982"/>
                <a:gd name="connsiteX29" fmla="*/ 332515 w 565982"/>
                <a:gd name="connsiteY29" fmla="*/ 50332 h 565982"/>
                <a:gd name="connsiteX30" fmla="*/ 520098 w 565982"/>
                <a:gd name="connsiteY30" fmla="*/ 262778 h 5659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565982" h="565982">
                  <a:moveTo>
                    <a:pt x="282991" y="0"/>
                  </a:moveTo>
                  <a:cubicBezTo>
                    <a:pt x="126699" y="0"/>
                    <a:pt x="0" y="126699"/>
                    <a:pt x="0" y="282991"/>
                  </a:cubicBezTo>
                  <a:cubicBezTo>
                    <a:pt x="0" y="439284"/>
                    <a:pt x="126699" y="565983"/>
                    <a:pt x="282991" y="565983"/>
                  </a:cubicBezTo>
                  <a:cubicBezTo>
                    <a:pt x="439284" y="565983"/>
                    <a:pt x="565983" y="439284"/>
                    <a:pt x="565983" y="282991"/>
                  </a:cubicBezTo>
                  <a:cubicBezTo>
                    <a:pt x="565983" y="126699"/>
                    <a:pt x="439284" y="0"/>
                    <a:pt x="282991" y="0"/>
                  </a:cubicBezTo>
                  <a:close/>
                  <a:moveTo>
                    <a:pt x="303205" y="303205"/>
                  </a:moveTo>
                  <a:lnTo>
                    <a:pt x="395986" y="303205"/>
                  </a:lnTo>
                  <a:cubicBezTo>
                    <a:pt x="385420" y="372890"/>
                    <a:pt x="352921" y="437394"/>
                    <a:pt x="303205" y="487352"/>
                  </a:cubicBezTo>
                  <a:close/>
                  <a:moveTo>
                    <a:pt x="303205" y="262778"/>
                  </a:moveTo>
                  <a:lnTo>
                    <a:pt x="303205" y="78429"/>
                  </a:lnTo>
                  <a:cubicBezTo>
                    <a:pt x="352971" y="128434"/>
                    <a:pt x="385475" y="193016"/>
                    <a:pt x="395986" y="262778"/>
                  </a:cubicBezTo>
                  <a:close/>
                  <a:moveTo>
                    <a:pt x="262778" y="262778"/>
                  </a:moveTo>
                  <a:lnTo>
                    <a:pt x="173029" y="262778"/>
                  </a:lnTo>
                  <a:cubicBezTo>
                    <a:pt x="183081" y="194211"/>
                    <a:pt x="214485" y="130556"/>
                    <a:pt x="262778" y="80855"/>
                  </a:cubicBezTo>
                  <a:close/>
                  <a:moveTo>
                    <a:pt x="262778" y="303205"/>
                  </a:moveTo>
                  <a:lnTo>
                    <a:pt x="262778" y="485128"/>
                  </a:lnTo>
                  <a:cubicBezTo>
                    <a:pt x="214576" y="435362"/>
                    <a:pt x="183186" y="371740"/>
                    <a:pt x="173029" y="303205"/>
                  </a:cubicBezTo>
                  <a:close/>
                  <a:moveTo>
                    <a:pt x="132400" y="262778"/>
                  </a:moveTo>
                  <a:lnTo>
                    <a:pt x="45885" y="262778"/>
                  </a:lnTo>
                  <a:cubicBezTo>
                    <a:pt x="54858" y="156899"/>
                    <a:pt x="133010" y="69836"/>
                    <a:pt x="237309" y="49524"/>
                  </a:cubicBezTo>
                  <a:cubicBezTo>
                    <a:pt x="179683" y="107025"/>
                    <a:pt x="142783" y="182034"/>
                    <a:pt x="132400" y="262778"/>
                  </a:cubicBezTo>
                  <a:close/>
                  <a:moveTo>
                    <a:pt x="132400" y="303205"/>
                  </a:moveTo>
                  <a:cubicBezTo>
                    <a:pt x="142791" y="384088"/>
                    <a:pt x="179849" y="459200"/>
                    <a:pt x="237713" y="516662"/>
                  </a:cubicBezTo>
                  <a:cubicBezTo>
                    <a:pt x="133259" y="496363"/>
                    <a:pt x="54951" y="409226"/>
                    <a:pt x="45885" y="303205"/>
                  </a:cubicBezTo>
                  <a:close/>
                  <a:moveTo>
                    <a:pt x="436615" y="303205"/>
                  </a:moveTo>
                  <a:lnTo>
                    <a:pt x="520098" y="303205"/>
                  </a:lnTo>
                  <a:cubicBezTo>
                    <a:pt x="511246" y="407884"/>
                    <a:pt x="434736" y="494340"/>
                    <a:pt x="331909" y="515853"/>
                  </a:cubicBezTo>
                  <a:cubicBezTo>
                    <a:pt x="389503" y="458600"/>
                    <a:pt x="426351" y="383765"/>
                    <a:pt x="436615" y="303205"/>
                  </a:cubicBezTo>
                  <a:close/>
                  <a:moveTo>
                    <a:pt x="436615" y="262778"/>
                  </a:moveTo>
                  <a:cubicBezTo>
                    <a:pt x="426268" y="182428"/>
                    <a:pt x="389671" y="107745"/>
                    <a:pt x="332515" y="50332"/>
                  </a:cubicBezTo>
                  <a:cubicBezTo>
                    <a:pt x="435037" y="72058"/>
                    <a:pt x="511234" y="158356"/>
                    <a:pt x="520098" y="262778"/>
                  </a:cubicBezTo>
                  <a:close/>
                </a:path>
              </a:pathLst>
            </a:custGeom>
            <a:solidFill>
              <a:schemeClr val="accent2"/>
            </a:solidFill>
            <a:ln w="20141" cap="flat">
              <a:noFill/>
              <a:prstDash val="solid"/>
              <a:miter/>
            </a:ln>
          </p:spPr>
          <p:txBody>
            <a:bodyPr rtlCol="0" anchor="ctr"/>
            <a:lstStyle/>
            <a:p>
              <a:endParaRPr lang="en-US"/>
            </a:p>
          </p:txBody>
        </p:sp>
      </p:grpSp>
    </p:spTree>
    <p:extLst>
      <p:ext uri="{BB962C8B-B14F-4D97-AF65-F5344CB8AC3E}">
        <p14:creationId xmlns:p14="http://schemas.microsoft.com/office/powerpoint/2010/main" val="3403334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decel="100000" fill="hold" nodeType="withEffect">
                                  <p:stCondLst>
                                    <p:cond delay="0"/>
                                  </p:stCondLst>
                                  <p:childTnLst>
                                    <p:set>
                                      <p:cBhvr>
                                        <p:cTn id="6" dur="1" fill="hold">
                                          <p:stCondLst>
                                            <p:cond delay="0"/>
                                          </p:stCondLst>
                                        </p:cTn>
                                        <p:tgtEl>
                                          <p:spTgt spid="60"/>
                                        </p:tgtEl>
                                        <p:attrNameLst>
                                          <p:attrName>style.visibility</p:attrName>
                                        </p:attrNameLst>
                                      </p:cBhvr>
                                      <p:to>
                                        <p:strVal val="visible"/>
                                      </p:to>
                                    </p:set>
                                    <p:anim calcmode="lin" valueType="num">
                                      <p:cBhvr additive="base">
                                        <p:cTn id="7" dur="1500" fill="hold"/>
                                        <p:tgtEl>
                                          <p:spTgt spid="60"/>
                                        </p:tgtEl>
                                        <p:attrNameLst>
                                          <p:attrName>ppt_x</p:attrName>
                                        </p:attrNameLst>
                                      </p:cBhvr>
                                      <p:tavLst>
                                        <p:tav tm="0">
                                          <p:val>
                                            <p:strVal val="1+#ppt_w/2"/>
                                          </p:val>
                                        </p:tav>
                                        <p:tav tm="100000">
                                          <p:val>
                                            <p:strVal val="#ppt_x"/>
                                          </p:val>
                                        </p:tav>
                                      </p:tavLst>
                                    </p:anim>
                                    <p:anim calcmode="lin" valueType="num">
                                      <p:cBhvr additive="base">
                                        <p:cTn id="8" dur="1500" fill="hold"/>
                                        <p:tgtEl>
                                          <p:spTgt spid="60"/>
                                        </p:tgtEl>
                                        <p:attrNameLst>
                                          <p:attrName>ppt_y</p:attrName>
                                        </p:attrNameLst>
                                      </p:cBhvr>
                                      <p:tavLst>
                                        <p:tav tm="0">
                                          <p:val>
                                            <p:strVal val="#ppt_y"/>
                                          </p:val>
                                        </p:tav>
                                        <p:tav tm="100000">
                                          <p:val>
                                            <p:strVal val="#ppt_y"/>
                                          </p:val>
                                        </p:tav>
                                      </p:tavLst>
                                    </p:anim>
                                  </p:childTnLst>
                                </p:cTn>
                              </p:par>
                              <p:par>
                                <p:cTn id="9" presetID="2" presetClass="entr" presetSubtype="2" decel="100000" fill="hold" grpId="0" nodeType="withEffect">
                                  <p:stCondLst>
                                    <p:cond delay="0"/>
                                  </p:stCondLst>
                                  <p:childTnLst>
                                    <p:set>
                                      <p:cBhvr>
                                        <p:cTn id="10" dur="1" fill="hold">
                                          <p:stCondLst>
                                            <p:cond delay="0"/>
                                          </p:stCondLst>
                                        </p:cTn>
                                        <p:tgtEl>
                                          <p:spTgt spid="55"/>
                                        </p:tgtEl>
                                        <p:attrNameLst>
                                          <p:attrName>style.visibility</p:attrName>
                                        </p:attrNameLst>
                                      </p:cBhvr>
                                      <p:to>
                                        <p:strVal val="visible"/>
                                      </p:to>
                                    </p:set>
                                    <p:anim calcmode="lin" valueType="num">
                                      <p:cBhvr additive="base">
                                        <p:cTn id="11" dur="1500" fill="hold"/>
                                        <p:tgtEl>
                                          <p:spTgt spid="55"/>
                                        </p:tgtEl>
                                        <p:attrNameLst>
                                          <p:attrName>ppt_x</p:attrName>
                                        </p:attrNameLst>
                                      </p:cBhvr>
                                      <p:tavLst>
                                        <p:tav tm="0">
                                          <p:val>
                                            <p:strVal val="1+#ppt_w/2"/>
                                          </p:val>
                                        </p:tav>
                                        <p:tav tm="100000">
                                          <p:val>
                                            <p:strVal val="#ppt_x"/>
                                          </p:val>
                                        </p:tav>
                                      </p:tavLst>
                                    </p:anim>
                                    <p:anim calcmode="lin" valueType="num">
                                      <p:cBhvr additive="base">
                                        <p:cTn id="12" dur="1500" fill="hold"/>
                                        <p:tgtEl>
                                          <p:spTgt spid="55"/>
                                        </p:tgtEl>
                                        <p:attrNameLst>
                                          <p:attrName>ppt_y</p:attrName>
                                        </p:attrNameLst>
                                      </p:cBhvr>
                                      <p:tavLst>
                                        <p:tav tm="0">
                                          <p:val>
                                            <p:strVal val="#ppt_y"/>
                                          </p:val>
                                        </p:tav>
                                        <p:tav tm="100000">
                                          <p:val>
                                            <p:strVal val="#ppt_y"/>
                                          </p:val>
                                        </p:tav>
                                      </p:tavLst>
                                    </p:anim>
                                  </p:childTnLst>
                                </p:cTn>
                              </p:par>
                              <p:par>
                                <p:cTn id="13" presetID="2" presetClass="entr" presetSubtype="2" decel="100000" fill="hold" nodeType="withEffect">
                                  <p:stCondLst>
                                    <p:cond delay="0"/>
                                  </p:stCondLst>
                                  <p:childTnLst>
                                    <p:set>
                                      <p:cBhvr>
                                        <p:cTn id="14" dur="1" fill="hold">
                                          <p:stCondLst>
                                            <p:cond delay="0"/>
                                          </p:stCondLst>
                                        </p:cTn>
                                        <p:tgtEl>
                                          <p:spTgt spid="59"/>
                                        </p:tgtEl>
                                        <p:attrNameLst>
                                          <p:attrName>style.visibility</p:attrName>
                                        </p:attrNameLst>
                                      </p:cBhvr>
                                      <p:to>
                                        <p:strVal val="visible"/>
                                      </p:to>
                                    </p:set>
                                    <p:anim calcmode="lin" valueType="num">
                                      <p:cBhvr additive="base">
                                        <p:cTn id="15" dur="1500" fill="hold"/>
                                        <p:tgtEl>
                                          <p:spTgt spid="59"/>
                                        </p:tgtEl>
                                        <p:attrNameLst>
                                          <p:attrName>ppt_x</p:attrName>
                                        </p:attrNameLst>
                                      </p:cBhvr>
                                      <p:tavLst>
                                        <p:tav tm="0">
                                          <p:val>
                                            <p:strVal val="1+#ppt_w/2"/>
                                          </p:val>
                                        </p:tav>
                                        <p:tav tm="100000">
                                          <p:val>
                                            <p:strVal val="#ppt_x"/>
                                          </p:val>
                                        </p:tav>
                                      </p:tavLst>
                                    </p:anim>
                                    <p:anim calcmode="lin" valueType="num">
                                      <p:cBhvr additive="base">
                                        <p:cTn id="16" dur="1500" fill="hold"/>
                                        <p:tgtEl>
                                          <p:spTgt spid="59"/>
                                        </p:tgtEl>
                                        <p:attrNameLst>
                                          <p:attrName>ppt_y</p:attrName>
                                        </p:attrNameLst>
                                      </p:cBhvr>
                                      <p:tavLst>
                                        <p:tav tm="0">
                                          <p:val>
                                            <p:strVal val="#ppt_y"/>
                                          </p:val>
                                        </p:tav>
                                        <p:tav tm="100000">
                                          <p:val>
                                            <p:strVal val="#ppt_y"/>
                                          </p:val>
                                        </p:tav>
                                      </p:tavLst>
                                    </p:anim>
                                  </p:childTnLst>
                                </p:cTn>
                              </p:par>
                              <p:par>
                                <p:cTn id="17" presetID="2" presetClass="entr" presetSubtype="2" decel="100000" fill="hold" nodeType="withEffect">
                                  <p:stCondLst>
                                    <p:cond delay="0"/>
                                  </p:stCondLst>
                                  <p:childTnLst>
                                    <p:set>
                                      <p:cBhvr>
                                        <p:cTn id="18" dur="1" fill="hold">
                                          <p:stCondLst>
                                            <p:cond delay="0"/>
                                          </p:stCondLst>
                                        </p:cTn>
                                        <p:tgtEl>
                                          <p:spTgt spid="17"/>
                                        </p:tgtEl>
                                        <p:attrNameLst>
                                          <p:attrName>style.visibility</p:attrName>
                                        </p:attrNameLst>
                                      </p:cBhvr>
                                      <p:to>
                                        <p:strVal val="visible"/>
                                      </p:to>
                                    </p:set>
                                    <p:anim calcmode="lin" valueType="num">
                                      <p:cBhvr additive="base">
                                        <p:cTn id="19" dur="1500" fill="hold"/>
                                        <p:tgtEl>
                                          <p:spTgt spid="17"/>
                                        </p:tgtEl>
                                        <p:attrNameLst>
                                          <p:attrName>ppt_x</p:attrName>
                                        </p:attrNameLst>
                                      </p:cBhvr>
                                      <p:tavLst>
                                        <p:tav tm="0">
                                          <p:val>
                                            <p:strVal val="1+#ppt_w/2"/>
                                          </p:val>
                                        </p:tav>
                                        <p:tav tm="100000">
                                          <p:val>
                                            <p:strVal val="#ppt_x"/>
                                          </p:val>
                                        </p:tav>
                                      </p:tavLst>
                                    </p:anim>
                                    <p:anim calcmode="lin" valueType="num">
                                      <p:cBhvr additive="base">
                                        <p:cTn id="20" dur="1500" fill="hold"/>
                                        <p:tgtEl>
                                          <p:spTgt spid="17"/>
                                        </p:tgtEl>
                                        <p:attrNameLst>
                                          <p:attrName>ppt_y</p:attrName>
                                        </p:attrNameLst>
                                      </p:cBhvr>
                                      <p:tavLst>
                                        <p:tav tm="0">
                                          <p:val>
                                            <p:strVal val="#ppt_y"/>
                                          </p:val>
                                        </p:tav>
                                        <p:tav tm="100000">
                                          <p:val>
                                            <p:strVal val="#ppt_y"/>
                                          </p:val>
                                        </p:tav>
                                      </p:tavLst>
                                    </p:anim>
                                  </p:childTnLst>
                                </p:cTn>
                              </p:par>
                              <p:par>
                                <p:cTn id="21" presetID="2" presetClass="entr" presetSubtype="2" decel="100000" fill="hold" grpId="1" nodeType="withEffect">
                                  <p:stCondLst>
                                    <p:cond delay="0"/>
                                  </p:stCondLst>
                                  <p:childTnLst>
                                    <p:set>
                                      <p:cBhvr>
                                        <p:cTn id="22" dur="1" fill="hold">
                                          <p:stCondLst>
                                            <p:cond delay="0"/>
                                          </p:stCondLst>
                                        </p:cTn>
                                        <p:tgtEl>
                                          <p:spTgt spid="14"/>
                                        </p:tgtEl>
                                        <p:attrNameLst>
                                          <p:attrName>style.visibility</p:attrName>
                                        </p:attrNameLst>
                                      </p:cBhvr>
                                      <p:to>
                                        <p:strVal val="visible"/>
                                      </p:to>
                                    </p:set>
                                    <p:anim calcmode="lin" valueType="num">
                                      <p:cBhvr additive="base">
                                        <p:cTn id="23" dur="1500" fill="hold"/>
                                        <p:tgtEl>
                                          <p:spTgt spid="14"/>
                                        </p:tgtEl>
                                        <p:attrNameLst>
                                          <p:attrName>ppt_x</p:attrName>
                                        </p:attrNameLst>
                                      </p:cBhvr>
                                      <p:tavLst>
                                        <p:tav tm="0">
                                          <p:val>
                                            <p:strVal val="1+#ppt_w/2"/>
                                          </p:val>
                                        </p:tav>
                                        <p:tav tm="100000">
                                          <p:val>
                                            <p:strVal val="#ppt_x"/>
                                          </p:val>
                                        </p:tav>
                                      </p:tavLst>
                                    </p:anim>
                                    <p:anim calcmode="lin" valueType="num">
                                      <p:cBhvr additive="base">
                                        <p:cTn id="24" dur="1500" fill="hold"/>
                                        <p:tgtEl>
                                          <p:spTgt spid="14"/>
                                        </p:tgtEl>
                                        <p:attrNameLst>
                                          <p:attrName>ppt_y</p:attrName>
                                        </p:attrNameLst>
                                      </p:cBhvr>
                                      <p:tavLst>
                                        <p:tav tm="0">
                                          <p:val>
                                            <p:strVal val="#ppt_y"/>
                                          </p:val>
                                        </p:tav>
                                        <p:tav tm="100000">
                                          <p:val>
                                            <p:strVal val="#ppt_y"/>
                                          </p:val>
                                        </p:tav>
                                      </p:tavLst>
                                    </p:anim>
                                  </p:childTnLst>
                                </p:cTn>
                              </p:par>
                              <p:par>
                                <p:cTn id="25" presetID="2" presetClass="entr" presetSubtype="2" decel="100000" fill="hold" nodeType="withEffect">
                                  <p:stCondLst>
                                    <p:cond delay="0"/>
                                  </p:stCondLst>
                                  <p:childTnLst>
                                    <p:set>
                                      <p:cBhvr>
                                        <p:cTn id="26" dur="1" fill="hold">
                                          <p:stCondLst>
                                            <p:cond delay="0"/>
                                          </p:stCondLst>
                                        </p:cTn>
                                        <p:tgtEl>
                                          <p:spTgt spid="3"/>
                                        </p:tgtEl>
                                        <p:attrNameLst>
                                          <p:attrName>style.visibility</p:attrName>
                                        </p:attrNameLst>
                                      </p:cBhvr>
                                      <p:to>
                                        <p:strVal val="visible"/>
                                      </p:to>
                                    </p:set>
                                    <p:anim calcmode="lin" valueType="num">
                                      <p:cBhvr additive="base">
                                        <p:cTn id="27" dur="1500" fill="hold"/>
                                        <p:tgtEl>
                                          <p:spTgt spid="3"/>
                                        </p:tgtEl>
                                        <p:attrNameLst>
                                          <p:attrName>ppt_x</p:attrName>
                                        </p:attrNameLst>
                                      </p:cBhvr>
                                      <p:tavLst>
                                        <p:tav tm="0">
                                          <p:val>
                                            <p:strVal val="1+#ppt_w/2"/>
                                          </p:val>
                                        </p:tav>
                                        <p:tav tm="100000">
                                          <p:val>
                                            <p:strVal val="#ppt_x"/>
                                          </p:val>
                                        </p:tav>
                                      </p:tavLst>
                                    </p:anim>
                                    <p:anim calcmode="lin" valueType="num">
                                      <p:cBhvr additive="base">
                                        <p:cTn id="28" dur="1500" fill="hold"/>
                                        <p:tgtEl>
                                          <p:spTgt spid="3"/>
                                        </p:tgtEl>
                                        <p:attrNameLst>
                                          <p:attrName>ppt_y</p:attrName>
                                        </p:attrNameLst>
                                      </p:cBhvr>
                                      <p:tavLst>
                                        <p:tav tm="0">
                                          <p:val>
                                            <p:strVal val="#ppt_y"/>
                                          </p:val>
                                        </p:tav>
                                        <p:tav tm="100000">
                                          <p:val>
                                            <p:strVal val="#ppt_y"/>
                                          </p:val>
                                        </p:tav>
                                      </p:tavLst>
                                    </p:anim>
                                  </p:childTnLst>
                                </p:cTn>
                              </p:par>
                              <p:par>
                                <p:cTn id="29" presetID="2" presetClass="entr" presetSubtype="2" decel="100000" fill="hold" nodeType="withEffect">
                                  <p:stCondLst>
                                    <p:cond delay="500"/>
                                  </p:stCondLst>
                                  <p:childTnLst>
                                    <p:set>
                                      <p:cBhvr>
                                        <p:cTn id="30" dur="1" fill="hold">
                                          <p:stCondLst>
                                            <p:cond delay="0"/>
                                          </p:stCondLst>
                                        </p:cTn>
                                        <p:tgtEl>
                                          <p:spTgt spid="16"/>
                                        </p:tgtEl>
                                        <p:attrNameLst>
                                          <p:attrName>style.visibility</p:attrName>
                                        </p:attrNameLst>
                                      </p:cBhvr>
                                      <p:to>
                                        <p:strVal val="visible"/>
                                      </p:to>
                                    </p:set>
                                    <p:anim calcmode="lin" valueType="num">
                                      <p:cBhvr additive="base">
                                        <p:cTn id="31" dur="1000" fill="hold"/>
                                        <p:tgtEl>
                                          <p:spTgt spid="16"/>
                                        </p:tgtEl>
                                        <p:attrNameLst>
                                          <p:attrName>ppt_x</p:attrName>
                                        </p:attrNameLst>
                                      </p:cBhvr>
                                      <p:tavLst>
                                        <p:tav tm="0">
                                          <p:val>
                                            <p:strVal val="1+#ppt_w/2"/>
                                          </p:val>
                                        </p:tav>
                                        <p:tav tm="100000">
                                          <p:val>
                                            <p:strVal val="#ppt_x"/>
                                          </p:val>
                                        </p:tav>
                                      </p:tavLst>
                                    </p:anim>
                                    <p:anim calcmode="lin" valueType="num">
                                      <p:cBhvr additive="base">
                                        <p:cTn id="32" dur="1000" fill="hold"/>
                                        <p:tgtEl>
                                          <p:spTgt spid="1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 grpId="0"/>
      <p:bldP spid="14" grpId="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gradFill>
          <a:gsLst>
            <a:gs pos="0">
              <a:schemeClr val="accent5">
                <a:lumMod val="50000"/>
              </a:schemeClr>
            </a:gs>
            <a:gs pos="100000">
              <a:srgbClr val="191919"/>
            </a:gs>
          </a:gsLst>
          <a:lin ang="5400000" scaled="1"/>
        </a:gradFill>
        <a:effectLst/>
      </p:bgPr>
    </p:bg>
    <p:spTree>
      <p:nvGrpSpPr>
        <p:cNvPr id="1" name=""/>
        <p:cNvGrpSpPr/>
        <p:nvPr/>
      </p:nvGrpSpPr>
      <p:grpSpPr>
        <a:xfrm>
          <a:off x="0" y="0"/>
          <a:ext cx="0" cy="0"/>
          <a:chOff x="0" y="0"/>
          <a:chExt cx="0" cy="0"/>
        </a:xfrm>
      </p:grpSpPr>
      <p:pic>
        <p:nvPicPr>
          <p:cNvPr id="4" name="Graphic 3">
            <a:extLst>
              <a:ext uri="{FF2B5EF4-FFF2-40B4-BE49-F238E27FC236}">
                <a16:creationId xmlns:a16="http://schemas.microsoft.com/office/drawing/2014/main" id="{B8CB4F5F-2152-544F-439B-BF32B7E55122}"/>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501650" y="1491084"/>
            <a:ext cx="11956937" cy="4949339"/>
          </a:xfrm>
          <a:prstGeom prst="rect">
            <a:avLst/>
          </a:prstGeom>
          <a:effectLst>
            <a:outerShdw blurRad="317500" dist="317500" dir="2700000" algn="l" rotWithShape="0">
              <a:prstClr val="black">
                <a:alpha val="15000"/>
              </a:prstClr>
            </a:outerShdw>
          </a:effectLst>
        </p:spPr>
      </p:pic>
      <p:sp>
        <p:nvSpPr>
          <p:cNvPr id="12" name="What is?">
            <a:extLst>
              <a:ext uri="{FF2B5EF4-FFF2-40B4-BE49-F238E27FC236}">
                <a16:creationId xmlns:a16="http://schemas.microsoft.com/office/drawing/2014/main" id="{D9599360-BEB7-F7B6-0FD1-5F6793B8F18B}"/>
              </a:ext>
            </a:extLst>
          </p:cNvPr>
          <p:cNvSpPr txBox="1"/>
          <p:nvPr/>
        </p:nvSpPr>
        <p:spPr>
          <a:xfrm>
            <a:off x="1896111" y="417577"/>
            <a:ext cx="8129238" cy="707886"/>
          </a:xfrm>
          <a:prstGeom prst="rect">
            <a:avLst/>
          </a:prstGeom>
          <a:noFill/>
          <a:effectLst/>
        </p:spPr>
        <p:txBody>
          <a:bodyPr wrap="square" rtlCol="0">
            <a:spAutoFit/>
          </a:bodyPr>
          <a:lstStyle>
            <a:defPPr>
              <a:defRPr lang="en-US"/>
            </a:defPPr>
            <a:lvl1pPr>
              <a:defRPr sz="4000" cap="all">
                <a:solidFill>
                  <a:schemeClr val="bg2"/>
                </a:solidFill>
                <a:latin typeface="+mj-lt"/>
              </a:defRPr>
            </a:lvl1pPr>
          </a:lstStyle>
          <a:p>
            <a:r>
              <a:rPr lang="en-US" dirty="0">
                <a:solidFill>
                  <a:schemeClr val="tx1">
                    <a:lumMod val="20000"/>
                    <a:lumOff val="80000"/>
                  </a:schemeClr>
                </a:solidFill>
              </a:rPr>
              <a:t>Grooper Roadmap</a:t>
            </a:r>
          </a:p>
        </p:txBody>
      </p:sp>
      <p:grpSp>
        <p:nvGrpSpPr>
          <p:cNvPr id="26" name="Group 25">
            <a:extLst>
              <a:ext uri="{FF2B5EF4-FFF2-40B4-BE49-F238E27FC236}">
                <a16:creationId xmlns:a16="http://schemas.microsoft.com/office/drawing/2014/main" id="{010A5947-8A8A-0D22-5B7E-FB4BBB5D3698}"/>
              </a:ext>
            </a:extLst>
          </p:cNvPr>
          <p:cNvGrpSpPr/>
          <p:nvPr/>
        </p:nvGrpSpPr>
        <p:grpSpPr>
          <a:xfrm>
            <a:off x="-617767" y="293967"/>
            <a:ext cx="12285892" cy="958821"/>
            <a:chOff x="-617767" y="293967"/>
            <a:chExt cx="12285892" cy="958821"/>
          </a:xfrm>
        </p:grpSpPr>
        <p:cxnSp>
          <p:nvCxnSpPr>
            <p:cNvPr id="10" name="Straight Connector 9">
              <a:extLst>
                <a:ext uri="{FF2B5EF4-FFF2-40B4-BE49-F238E27FC236}">
                  <a16:creationId xmlns:a16="http://schemas.microsoft.com/office/drawing/2014/main" id="{1C697595-85EA-387A-37B3-89B7396BE585}"/>
                </a:ext>
              </a:extLst>
            </p:cNvPr>
            <p:cNvCxnSpPr>
              <a:cxnSpLocks/>
            </p:cNvCxnSpPr>
            <p:nvPr/>
          </p:nvCxnSpPr>
          <p:spPr>
            <a:xfrm>
              <a:off x="1262743" y="1200155"/>
              <a:ext cx="10405382" cy="0"/>
            </a:xfrm>
            <a:prstGeom prst="line">
              <a:avLst/>
            </a:prstGeom>
            <a:ln w="15875">
              <a:solidFill>
                <a:schemeClr val="bg2">
                  <a:lumMod val="50000"/>
                </a:schemeClr>
              </a:soli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pic>
          <p:nvPicPr>
            <p:cNvPr id="24" name="Graphic 23">
              <a:extLst>
                <a:ext uri="{FF2B5EF4-FFF2-40B4-BE49-F238E27FC236}">
                  <a16:creationId xmlns:a16="http://schemas.microsoft.com/office/drawing/2014/main" id="{EBB16BE6-C74A-E145-4C1C-E1E9E32B3038}"/>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617767" y="293967"/>
              <a:ext cx="2332267" cy="958821"/>
            </a:xfrm>
            <a:prstGeom prst="rect">
              <a:avLst/>
            </a:prstGeom>
            <a:effectLst>
              <a:outerShdw blurRad="317500" dist="317500" dir="2700000" algn="l" rotWithShape="0">
                <a:prstClr val="black">
                  <a:alpha val="15000"/>
                </a:prstClr>
              </a:outerShdw>
            </a:effectLst>
          </p:spPr>
        </p:pic>
      </p:grpSp>
      <p:pic>
        <p:nvPicPr>
          <p:cNvPr id="8" name="Grooper G" descr="Logo, icon&#10;&#10;Description automatically generated">
            <a:extLst>
              <a:ext uri="{FF2B5EF4-FFF2-40B4-BE49-F238E27FC236}">
                <a16:creationId xmlns:a16="http://schemas.microsoft.com/office/drawing/2014/main" id="{2515A8FD-AFB9-FC16-44F3-D1CDACA56FFC}"/>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01650" y="342904"/>
            <a:ext cx="651511" cy="857251"/>
          </a:xfrm>
          <a:prstGeom prst="rect">
            <a:avLst/>
          </a:prstGeom>
          <a:effectLst>
            <a:outerShdw blurRad="63500" dist="63500" dir="2700000" algn="tl" rotWithShape="0">
              <a:prstClr val="black">
                <a:alpha val="25000"/>
              </a:prstClr>
            </a:outerShdw>
          </a:effectLst>
        </p:spPr>
      </p:pic>
      <p:grpSp>
        <p:nvGrpSpPr>
          <p:cNvPr id="2" name="Group 1">
            <a:extLst>
              <a:ext uri="{FF2B5EF4-FFF2-40B4-BE49-F238E27FC236}">
                <a16:creationId xmlns:a16="http://schemas.microsoft.com/office/drawing/2014/main" id="{9EC54054-D4FB-D415-263E-4B71CA9130CA}"/>
              </a:ext>
            </a:extLst>
          </p:cNvPr>
          <p:cNvGrpSpPr/>
          <p:nvPr/>
        </p:nvGrpSpPr>
        <p:grpSpPr>
          <a:xfrm>
            <a:off x="3810645" y="1819862"/>
            <a:ext cx="6019981" cy="954107"/>
            <a:chOff x="2697480" y="1704407"/>
            <a:chExt cx="5829300" cy="954107"/>
          </a:xfrm>
          <a:effectLst>
            <a:outerShdw blurRad="50800" dist="38100" dir="2700000" algn="tl" rotWithShape="0">
              <a:prstClr val="black">
                <a:alpha val="40000"/>
              </a:prstClr>
            </a:outerShdw>
          </a:effectLst>
        </p:grpSpPr>
        <p:sp>
          <p:nvSpPr>
            <p:cNvPr id="3" name="TextBox 2">
              <a:extLst>
                <a:ext uri="{FF2B5EF4-FFF2-40B4-BE49-F238E27FC236}">
                  <a16:creationId xmlns:a16="http://schemas.microsoft.com/office/drawing/2014/main" id="{51669B94-7A80-7217-0C53-7BFD905F9DA6}"/>
                </a:ext>
              </a:extLst>
            </p:cNvPr>
            <p:cNvSpPr txBox="1"/>
            <p:nvPr/>
          </p:nvSpPr>
          <p:spPr>
            <a:xfrm>
              <a:off x="2697480" y="1704407"/>
              <a:ext cx="5829300" cy="954107"/>
            </a:xfrm>
            <a:prstGeom prst="rect">
              <a:avLst/>
            </a:prstGeom>
            <a:noFill/>
          </p:spPr>
          <p:txBody>
            <a:bodyPr wrap="square" rtlCol="0">
              <a:spAutoFit/>
            </a:bodyPr>
            <a:lstStyle/>
            <a:p>
              <a:pPr algn="ctr"/>
              <a:r>
                <a:rPr lang="en-US" sz="2800" cap="small" dirty="0">
                  <a:latin typeface="Roboto Bk" pitchFamily="2" charset="0"/>
                  <a:ea typeface="Roboto Bk" pitchFamily="2" charset="0"/>
                </a:rPr>
                <a:t>Grooper as a document repository</a:t>
              </a:r>
            </a:p>
          </p:txBody>
        </p:sp>
        <p:cxnSp>
          <p:nvCxnSpPr>
            <p:cNvPr id="5" name="Straight Connector 4">
              <a:extLst>
                <a:ext uri="{FF2B5EF4-FFF2-40B4-BE49-F238E27FC236}">
                  <a16:creationId xmlns:a16="http://schemas.microsoft.com/office/drawing/2014/main" id="{E7BA8A0F-AF01-3188-4B94-BF8B062089EC}"/>
                </a:ext>
              </a:extLst>
            </p:cNvPr>
            <p:cNvCxnSpPr>
              <a:cxnSpLocks/>
            </p:cNvCxnSpPr>
            <p:nvPr/>
          </p:nvCxnSpPr>
          <p:spPr>
            <a:xfrm>
              <a:off x="2697480" y="2227627"/>
              <a:ext cx="5829300" cy="0"/>
            </a:xfrm>
            <a:prstGeom prst="line">
              <a:avLst/>
            </a:prstGeom>
            <a:ln w="22225">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9" name="Content Placeholder 2">
            <a:extLst>
              <a:ext uri="{FF2B5EF4-FFF2-40B4-BE49-F238E27FC236}">
                <a16:creationId xmlns:a16="http://schemas.microsoft.com/office/drawing/2014/main" id="{1135A894-2F96-1415-CC87-AD22BE5F1FD1}"/>
              </a:ext>
            </a:extLst>
          </p:cNvPr>
          <p:cNvSpPr txBox="1">
            <a:spLocks/>
          </p:cNvSpPr>
          <p:nvPr/>
        </p:nvSpPr>
        <p:spPr>
          <a:xfrm>
            <a:off x="2069625" y="2581379"/>
            <a:ext cx="9357518" cy="2755273"/>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000" dirty="0">
                <a:solidFill>
                  <a:schemeClr val="tx1">
                    <a:lumMod val="20000"/>
                    <a:lumOff val="80000"/>
                  </a:schemeClr>
                </a:solidFill>
              </a:rPr>
              <a:t>Current philosophy:  Get documents in, process them, get content out, dispose Batches</a:t>
            </a:r>
          </a:p>
          <a:p>
            <a:pPr>
              <a:spcBef>
                <a:spcPts val="1800"/>
              </a:spcBef>
            </a:pPr>
            <a:r>
              <a:rPr lang="en-US" sz="2000" dirty="0">
                <a:solidFill>
                  <a:schemeClr val="tx1">
                    <a:lumMod val="20000"/>
                    <a:lumOff val="80000"/>
                  </a:schemeClr>
                </a:solidFill>
              </a:rPr>
              <a:t>Roadmap goal:  Make Grooper a usable document repository</a:t>
            </a:r>
          </a:p>
          <a:p>
            <a:pPr lvl="1"/>
            <a:r>
              <a:rPr lang="en-US" sz="1600" dirty="0">
                <a:solidFill>
                  <a:schemeClr val="tx1">
                    <a:lumMod val="20000"/>
                    <a:lumOff val="80000"/>
                  </a:schemeClr>
                </a:solidFill>
              </a:rPr>
              <a:t>Keep documents and their data in Grooper.</a:t>
            </a:r>
          </a:p>
          <a:p>
            <a:pPr lvl="1"/>
            <a:r>
              <a:rPr lang="en-US" sz="1600" dirty="0">
                <a:solidFill>
                  <a:schemeClr val="tx1">
                    <a:lumMod val="20000"/>
                    <a:lumOff val="80000"/>
                  </a:schemeClr>
                </a:solidFill>
              </a:rPr>
              <a:t>Less overhead. Locate documents in the same platform you used to process it</a:t>
            </a:r>
          </a:p>
          <a:p>
            <a:pPr lvl="1"/>
            <a:r>
              <a:rPr lang="en-US" sz="1600" dirty="0">
                <a:solidFill>
                  <a:schemeClr val="tx1">
                    <a:lumMod val="20000"/>
                    <a:lumOff val="80000"/>
                  </a:schemeClr>
                </a:solidFill>
              </a:rPr>
              <a:t>Makes it much easier to re-process content.</a:t>
            </a:r>
          </a:p>
          <a:p>
            <a:pPr lvl="1"/>
            <a:r>
              <a:rPr lang="en-US" sz="1600" dirty="0">
                <a:solidFill>
                  <a:schemeClr val="tx1">
                    <a:lumMod val="20000"/>
                    <a:lumOff val="80000"/>
                  </a:schemeClr>
                </a:solidFill>
              </a:rPr>
              <a:t>Iterative processing design becomes easier to implement.</a:t>
            </a:r>
          </a:p>
          <a:p>
            <a:pPr>
              <a:spcBef>
                <a:spcPts val="1800"/>
              </a:spcBef>
            </a:pPr>
            <a:r>
              <a:rPr lang="en-US" sz="2000" dirty="0">
                <a:solidFill>
                  <a:schemeClr val="tx1">
                    <a:lumMod val="20000"/>
                    <a:lumOff val="80000"/>
                  </a:schemeClr>
                </a:solidFill>
              </a:rPr>
              <a:t>What needs to happen to make this possible?</a:t>
            </a:r>
          </a:p>
        </p:txBody>
      </p:sp>
      <p:sp>
        <p:nvSpPr>
          <p:cNvPr id="11" name="Content Placeholder 2">
            <a:extLst>
              <a:ext uri="{FF2B5EF4-FFF2-40B4-BE49-F238E27FC236}">
                <a16:creationId xmlns:a16="http://schemas.microsoft.com/office/drawing/2014/main" id="{96A4398C-2BF3-2147-E833-933C0B377A26}"/>
              </a:ext>
            </a:extLst>
          </p:cNvPr>
          <p:cNvSpPr txBox="1">
            <a:spLocks/>
          </p:cNvSpPr>
          <p:nvPr/>
        </p:nvSpPr>
        <p:spPr>
          <a:xfrm>
            <a:off x="2585347" y="5150798"/>
            <a:ext cx="9357518" cy="848299"/>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000" i="1" dirty="0">
                <a:solidFill>
                  <a:schemeClr val="tx1">
                    <a:lumMod val="20000"/>
                    <a:lumOff val="80000"/>
                  </a:schemeClr>
                </a:solidFill>
              </a:rPr>
              <a:t>Must be able to search for documents and their data</a:t>
            </a:r>
          </a:p>
          <a:p>
            <a:r>
              <a:rPr lang="en-US" sz="2000" i="1" dirty="0">
                <a:solidFill>
                  <a:schemeClr val="tx1">
                    <a:lumMod val="20000"/>
                    <a:lumOff val="80000"/>
                  </a:schemeClr>
                </a:solidFill>
              </a:rPr>
              <a:t>Batches need to be more lightweight</a:t>
            </a:r>
          </a:p>
          <a:p>
            <a:pPr marL="0" indent="0">
              <a:buNone/>
            </a:pPr>
            <a:endParaRPr lang="en-US" sz="2000" dirty="0">
              <a:solidFill>
                <a:schemeClr val="tx1">
                  <a:lumMod val="20000"/>
                  <a:lumOff val="80000"/>
                </a:schemeClr>
              </a:solidFill>
            </a:endParaRPr>
          </a:p>
        </p:txBody>
      </p:sp>
    </p:spTree>
    <p:extLst>
      <p:ext uri="{BB962C8B-B14F-4D97-AF65-F5344CB8AC3E}">
        <p14:creationId xmlns:p14="http://schemas.microsoft.com/office/powerpoint/2010/main" val="340818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decel="100000" fill="hold" grpId="0" nodeType="with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1500" fill="hold"/>
                                        <p:tgtEl>
                                          <p:spTgt spid="12"/>
                                        </p:tgtEl>
                                        <p:attrNameLst>
                                          <p:attrName>ppt_x</p:attrName>
                                        </p:attrNameLst>
                                      </p:cBhvr>
                                      <p:tavLst>
                                        <p:tav tm="0">
                                          <p:val>
                                            <p:strVal val="1+#ppt_w/2"/>
                                          </p:val>
                                        </p:tav>
                                        <p:tav tm="100000">
                                          <p:val>
                                            <p:strVal val="#ppt_x"/>
                                          </p:val>
                                        </p:tav>
                                      </p:tavLst>
                                    </p:anim>
                                    <p:anim calcmode="lin" valueType="num">
                                      <p:cBhvr additive="base">
                                        <p:cTn id="8" dur="1500" fill="hold"/>
                                        <p:tgtEl>
                                          <p:spTgt spid="12"/>
                                        </p:tgtEl>
                                        <p:attrNameLst>
                                          <p:attrName>ppt_y</p:attrName>
                                        </p:attrNameLst>
                                      </p:cBhvr>
                                      <p:tavLst>
                                        <p:tav tm="0">
                                          <p:val>
                                            <p:strVal val="#ppt_y"/>
                                          </p:val>
                                        </p:tav>
                                        <p:tav tm="100000">
                                          <p:val>
                                            <p:strVal val="#ppt_y"/>
                                          </p:val>
                                        </p:tav>
                                      </p:tavLst>
                                    </p:anim>
                                  </p:childTnLst>
                                </p:cTn>
                              </p:par>
                              <p:par>
                                <p:cTn id="9" presetID="2" presetClass="entr" presetSubtype="2" decel="100000" fill="hold" nodeType="with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1500" fill="hold"/>
                                        <p:tgtEl>
                                          <p:spTgt spid="8"/>
                                        </p:tgtEl>
                                        <p:attrNameLst>
                                          <p:attrName>ppt_x</p:attrName>
                                        </p:attrNameLst>
                                      </p:cBhvr>
                                      <p:tavLst>
                                        <p:tav tm="0">
                                          <p:val>
                                            <p:strVal val="1+#ppt_w/2"/>
                                          </p:val>
                                        </p:tav>
                                        <p:tav tm="100000">
                                          <p:val>
                                            <p:strVal val="#ppt_x"/>
                                          </p:val>
                                        </p:tav>
                                      </p:tavLst>
                                    </p:anim>
                                    <p:anim calcmode="lin" valueType="num">
                                      <p:cBhvr additive="base">
                                        <p:cTn id="12" dur="1500" fill="hold"/>
                                        <p:tgtEl>
                                          <p:spTgt spid="8"/>
                                        </p:tgtEl>
                                        <p:attrNameLst>
                                          <p:attrName>ppt_y</p:attrName>
                                        </p:attrNameLst>
                                      </p:cBhvr>
                                      <p:tavLst>
                                        <p:tav tm="0">
                                          <p:val>
                                            <p:strVal val="#ppt_y"/>
                                          </p:val>
                                        </p:tav>
                                        <p:tav tm="100000">
                                          <p:val>
                                            <p:strVal val="#ppt_y"/>
                                          </p:val>
                                        </p:tav>
                                      </p:tavLst>
                                    </p:anim>
                                  </p:childTnLst>
                                </p:cTn>
                              </p:par>
                              <p:par>
                                <p:cTn id="13" presetID="2" presetClass="entr" presetSubtype="2" decel="100000" fill="hold" nodeType="withEffect">
                                  <p:stCondLst>
                                    <p:cond delay="0"/>
                                  </p:stCondLst>
                                  <p:childTnLst>
                                    <p:set>
                                      <p:cBhvr>
                                        <p:cTn id="14" dur="1" fill="hold">
                                          <p:stCondLst>
                                            <p:cond delay="0"/>
                                          </p:stCondLst>
                                        </p:cTn>
                                        <p:tgtEl>
                                          <p:spTgt spid="26"/>
                                        </p:tgtEl>
                                        <p:attrNameLst>
                                          <p:attrName>style.visibility</p:attrName>
                                        </p:attrNameLst>
                                      </p:cBhvr>
                                      <p:to>
                                        <p:strVal val="visible"/>
                                      </p:to>
                                    </p:set>
                                    <p:anim calcmode="lin" valueType="num">
                                      <p:cBhvr additive="base">
                                        <p:cTn id="15" dur="1500" fill="hold"/>
                                        <p:tgtEl>
                                          <p:spTgt spid="26"/>
                                        </p:tgtEl>
                                        <p:attrNameLst>
                                          <p:attrName>ppt_x</p:attrName>
                                        </p:attrNameLst>
                                      </p:cBhvr>
                                      <p:tavLst>
                                        <p:tav tm="0">
                                          <p:val>
                                            <p:strVal val="1+#ppt_w/2"/>
                                          </p:val>
                                        </p:tav>
                                        <p:tav tm="100000">
                                          <p:val>
                                            <p:strVal val="#ppt_x"/>
                                          </p:val>
                                        </p:tav>
                                      </p:tavLst>
                                    </p:anim>
                                    <p:anim calcmode="lin" valueType="num">
                                      <p:cBhvr additive="base">
                                        <p:cTn id="16" dur="1500" fill="hold"/>
                                        <p:tgtEl>
                                          <p:spTgt spid="26"/>
                                        </p:tgtEl>
                                        <p:attrNameLst>
                                          <p:attrName>ppt_y</p:attrName>
                                        </p:attrNameLst>
                                      </p:cBhvr>
                                      <p:tavLst>
                                        <p:tav tm="0">
                                          <p:val>
                                            <p:strVal val="#ppt_y"/>
                                          </p:val>
                                        </p:tav>
                                        <p:tav tm="100000">
                                          <p:val>
                                            <p:strVal val="#ppt_y"/>
                                          </p:val>
                                        </p:tav>
                                      </p:tavLst>
                                    </p:anim>
                                  </p:childTnLst>
                                </p:cTn>
                              </p:par>
                              <p:par>
                                <p:cTn id="17" presetID="2" presetClass="entr" presetSubtype="2" decel="100000" fill="hold" nodeType="with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additive="base">
                                        <p:cTn id="19" dur="1500" fill="hold"/>
                                        <p:tgtEl>
                                          <p:spTgt spid="4"/>
                                        </p:tgtEl>
                                        <p:attrNameLst>
                                          <p:attrName>ppt_x</p:attrName>
                                        </p:attrNameLst>
                                      </p:cBhvr>
                                      <p:tavLst>
                                        <p:tav tm="0">
                                          <p:val>
                                            <p:strVal val="1+#ppt_w/2"/>
                                          </p:val>
                                        </p:tav>
                                        <p:tav tm="100000">
                                          <p:val>
                                            <p:strVal val="#ppt_x"/>
                                          </p:val>
                                        </p:tav>
                                      </p:tavLst>
                                    </p:anim>
                                    <p:anim calcmode="lin" valueType="num">
                                      <p:cBhvr additive="base">
                                        <p:cTn id="20" dur="1500" fill="hold"/>
                                        <p:tgtEl>
                                          <p:spTgt spid="4"/>
                                        </p:tgtEl>
                                        <p:attrNameLst>
                                          <p:attrName>ppt_y</p:attrName>
                                        </p:attrNameLst>
                                      </p:cBhvr>
                                      <p:tavLst>
                                        <p:tav tm="0">
                                          <p:val>
                                            <p:strVal val="#ppt_y"/>
                                          </p:val>
                                        </p:tav>
                                        <p:tav tm="100000">
                                          <p:val>
                                            <p:strVal val="#ppt_y"/>
                                          </p:val>
                                        </p:tav>
                                      </p:tavLst>
                                    </p:anim>
                                  </p:childTnLst>
                                </p:cTn>
                              </p:par>
                              <p:par>
                                <p:cTn id="21" presetID="2" presetClass="entr" presetSubtype="2" decel="100000" fill="hold" grpId="0" nodeType="withEffect">
                                  <p:stCondLst>
                                    <p:cond delay="500"/>
                                  </p:stCondLst>
                                  <p:childTnLst>
                                    <p:set>
                                      <p:cBhvr>
                                        <p:cTn id="22" dur="1" fill="hold">
                                          <p:stCondLst>
                                            <p:cond delay="0"/>
                                          </p:stCondLst>
                                        </p:cTn>
                                        <p:tgtEl>
                                          <p:spTgt spid="9"/>
                                        </p:tgtEl>
                                        <p:attrNameLst>
                                          <p:attrName>style.visibility</p:attrName>
                                        </p:attrNameLst>
                                      </p:cBhvr>
                                      <p:to>
                                        <p:strVal val="visible"/>
                                      </p:to>
                                    </p:set>
                                    <p:anim calcmode="lin" valueType="num">
                                      <p:cBhvr additive="base">
                                        <p:cTn id="23" dur="1000" fill="hold"/>
                                        <p:tgtEl>
                                          <p:spTgt spid="9"/>
                                        </p:tgtEl>
                                        <p:attrNameLst>
                                          <p:attrName>ppt_x</p:attrName>
                                        </p:attrNameLst>
                                      </p:cBhvr>
                                      <p:tavLst>
                                        <p:tav tm="0">
                                          <p:val>
                                            <p:strVal val="1+#ppt_w/2"/>
                                          </p:val>
                                        </p:tav>
                                        <p:tav tm="100000">
                                          <p:val>
                                            <p:strVal val="#ppt_x"/>
                                          </p:val>
                                        </p:tav>
                                      </p:tavLst>
                                    </p:anim>
                                    <p:anim calcmode="lin" valueType="num">
                                      <p:cBhvr additive="base">
                                        <p:cTn id="24" dur="1000" fill="hold"/>
                                        <p:tgtEl>
                                          <p:spTgt spid="9"/>
                                        </p:tgtEl>
                                        <p:attrNameLst>
                                          <p:attrName>ppt_y</p:attrName>
                                        </p:attrNameLst>
                                      </p:cBhvr>
                                      <p:tavLst>
                                        <p:tav tm="0">
                                          <p:val>
                                            <p:strVal val="#ppt_y"/>
                                          </p:val>
                                        </p:tav>
                                        <p:tav tm="100000">
                                          <p:val>
                                            <p:strVal val="#ppt_y"/>
                                          </p:val>
                                        </p:tav>
                                      </p:tavLst>
                                    </p:anim>
                                  </p:childTnLst>
                                </p:cTn>
                              </p:par>
                              <p:par>
                                <p:cTn id="25" presetID="2" presetClass="entr" presetSubtype="2" decel="100000" fill="hold" nodeType="withEffect">
                                  <p:stCondLst>
                                    <p:cond delay="500"/>
                                  </p:stCondLst>
                                  <p:childTnLst>
                                    <p:set>
                                      <p:cBhvr>
                                        <p:cTn id="26" dur="1" fill="hold">
                                          <p:stCondLst>
                                            <p:cond delay="0"/>
                                          </p:stCondLst>
                                        </p:cTn>
                                        <p:tgtEl>
                                          <p:spTgt spid="2"/>
                                        </p:tgtEl>
                                        <p:attrNameLst>
                                          <p:attrName>style.visibility</p:attrName>
                                        </p:attrNameLst>
                                      </p:cBhvr>
                                      <p:to>
                                        <p:strVal val="visible"/>
                                      </p:to>
                                    </p:set>
                                    <p:anim calcmode="lin" valueType="num">
                                      <p:cBhvr additive="base">
                                        <p:cTn id="27" dur="1000" fill="hold"/>
                                        <p:tgtEl>
                                          <p:spTgt spid="2"/>
                                        </p:tgtEl>
                                        <p:attrNameLst>
                                          <p:attrName>ppt_x</p:attrName>
                                        </p:attrNameLst>
                                      </p:cBhvr>
                                      <p:tavLst>
                                        <p:tav tm="0">
                                          <p:val>
                                            <p:strVal val="1+#ppt_w/2"/>
                                          </p:val>
                                        </p:tav>
                                        <p:tav tm="100000">
                                          <p:val>
                                            <p:strVal val="#ppt_x"/>
                                          </p:val>
                                        </p:tav>
                                      </p:tavLst>
                                    </p:anim>
                                    <p:anim calcmode="lin" valueType="num">
                                      <p:cBhvr additive="base">
                                        <p:cTn id="28" dur="1000" fill="hold"/>
                                        <p:tgtEl>
                                          <p:spTgt spid="2"/>
                                        </p:tgtEl>
                                        <p:attrNameLst>
                                          <p:attrName>ppt_y</p:attrName>
                                        </p:attrNameLst>
                                      </p:cBhvr>
                                      <p:tavLst>
                                        <p:tav tm="0">
                                          <p:val>
                                            <p:strVal val="#ppt_y"/>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 presetClass="entr" presetSubtype="2" decel="100000" fill="hold" grpId="0" nodeType="clickEffect">
                                  <p:stCondLst>
                                    <p:cond delay="0"/>
                                  </p:stCondLst>
                                  <p:childTnLst>
                                    <p:set>
                                      <p:cBhvr>
                                        <p:cTn id="32" dur="1" fill="hold">
                                          <p:stCondLst>
                                            <p:cond delay="0"/>
                                          </p:stCondLst>
                                        </p:cTn>
                                        <p:tgtEl>
                                          <p:spTgt spid="11"/>
                                        </p:tgtEl>
                                        <p:attrNameLst>
                                          <p:attrName>style.visibility</p:attrName>
                                        </p:attrNameLst>
                                      </p:cBhvr>
                                      <p:to>
                                        <p:strVal val="visible"/>
                                      </p:to>
                                    </p:set>
                                    <p:anim calcmode="lin" valueType="num">
                                      <p:cBhvr additive="base">
                                        <p:cTn id="33" dur="1000" fill="hold"/>
                                        <p:tgtEl>
                                          <p:spTgt spid="11"/>
                                        </p:tgtEl>
                                        <p:attrNameLst>
                                          <p:attrName>ppt_x</p:attrName>
                                        </p:attrNameLst>
                                      </p:cBhvr>
                                      <p:tavLst>
                                        <p:tav tm="0">
                                          <p:val>
                                            <p:strVal val="1+#ppt_w/2"/>
                                          </p:val>
                                        </p:tav>
                                        <p:tav tm="100000">
                                          <p:val>
                                            <p:strVal val="#ppt_x"/>
                                          </p:val>
                                        </p:tav>
                                      </p:tavLst>
                                    </p:anim>
                                    <p:anim calcmode="lin" valueType="num">
                                      <p:cBhvr additive="base">
                                        <p:cTn id="34" dur="1000" fill="hold"/>
                                        <p:tgtEl>
                                          <p:spTgt spid="1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9" grpId="0"/>
      <p:bldP spid="11"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gradFill>
          <a:gsLst>
            <a:gs pos="0">
              <a:schemeClr val="accent5">
                <a:lumMod val="50000"/>
              </a:schemeClr>
            </a:gs>
            <a:gs pos="100000">
              <a:srgbClr val="191919"/>
            </a:gs>
          </a:gsLst>
          <a:lin ang="5400000" scaled="1"/>
        </a:gradFill>
        <a:effectLst/>
      </p:bgPr>
    </p:bg>
    <p:spTree>
      <p:nvGrpSpPr>
        <p:cNvPr id="1" name=""/>
        <p:cNvGrpSpPr/>
        <p:nvPr/>
      </p:nvGrpSpPr>
      <p:grpSpPr>
        <a:xfrm>
          <a:off x="0" y="0"/>
          <a:ext cx="0" cy="0"/>
          <a:chOff x="0" y="0"/>
          <a:chExt cx="0" cy="0"/>
        </a:xfrm>
      </p:grpSpPr>
      <p:pic>
        <p:nvPicPr>
          <p:cNvPr id="4" name="Graphic 3">
            <a:extLst>
              <a:ext uri="{FF2B5EF4-FFF2-40B4-BE49-F238E27FC236}">
                <a16:creationId xmlns:a16="http://schemas.microsoft.com/office/drawing/2014/main" id="{B8CB4F5F-2152-544F-439B-BF32B7E55122}"/>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617767" y="1491084"/>
            <a:ext cx="11956937" cy="4949339"/>
          </a:xfrm>
          <a:prstGeom prst="rect">
            <a:avLst/>
          </a:prstGeom>
          <a:effectLst>
            <a:outerShdw blurRad="317500" dist="317500" dir="2700000" algn="l" rotWithShape="0">
              <a:prstClr val="black">
                <a:alpha val="15000"/>
              </a:prstClr>
            </a:outerShdw>
          </a:effectLst>
        </p:spPr>
      </p:pic>
      <p:sp>
        <p:nvSpPr>
          <p:cNvPr id="12" name="What is?">
            <a:extLst>
              <a:ext uri="{FF2B5EF4-FFF2-40B4-BE49-F238E27FC236}">
                <a16:creationId xmlns:a16="http://schemas.microsoft.com/office/drawing/2014/main" id="{D9599360-BEB7-F7B6-0FD1-5F6793B8F18B}"/>
              </a:ext>
            </a:extLst>
          </p:cNvPr>
          <p:cNvSpPr txBox="1"/>
          <p:nvPr/>
        </p:nvSpPr>
        <p:spPr>
          <a:xfrm>
            <a:off x="1896111" y="417577"/>
            <a:ext cx="9186858" cy="707886"/>
          </a:xfrm>
          <a:prstGeom prst="rect">
            <a:avLst/>
          </a:prstGeom>
          <a:noFill/>
          <a:effectLst/>
        </p:spPr>
        <p:txBody>
          <a:bodyPr wrap="square" rtlCol="0">
            <a:spAutoFit/>
          </a:bodyPr>
          <a:lstStyle>
            <a:defPPr>
              <a:defRPr lang="en-US"/>
            </a:defPPr>
            <a:lvl1pPr>
              <a:defRPr sz="4000" cap="all">
                <a:solidFill>
                  <a:schemeClr val="bg2"/>
                </a:solidFill>
                <a:latin typeface="+mj-lt"/>
              </a:defRPr>
            </a:lvl1pPr>
          </a:lstStyle>
          <a:p>
            <a:r>
              <a:rPr lang="en-US" dirty="0">
                <a:solidFill>
                  <a:schemeClr val="tx1">
                    <a:lumMod val="20000"/>
                    <a:lumOff val="80000"/>
                  </a:schemeClr>
                </a:solidFill>
              </a:rPr>
              <a:t>Document Search and Retrieval </a:t>
            </a:r>
          </a:p>
        </p:txBody>
      </p:sp>
      <p:grpSp>
        <p:nvGrpSpPr>
          <p:cNvPr id="26" name="Group 25">
            <a:extLst>
              <a:ext uri="{FF2B5EF4-FFF2-40B4-BE49-F238E27FC236}">
                <a16:creationId xmlns:a16="http://schemas.microsoft.com/office/drawing/2014/main" id="{010A5947-8A8A-0D22-5B7E-FB4BBB5D3698}"/>
              </a:ext>
            </a:extLst>
          </p:cNvPr>
          <p:cNvGrpSpPr/>
          <p:nvPr/>
        </p:nvGrpSpPr>
        <p:grpSpPr>
          <a:xfrm>
            <a:off x="-617767" y="293967"/>
            <a:ext cx="12285892" cy="958821"/>
            <a:chOff x="-617767" y="293967"/>
            <a:chExt cx="12285892" cy="958821"/>
          </a:xfrm>
        </p:grpSpPr>
        <p:cxnSp>
          <p:nvCxnSpPr>
            <p:cNvPr id="10" name="Straight Connector 9">
              <a:extLst>
                <a:ext uri="{FF2B5EF4-FFF2-40B4-BE49-F238E27FC236}">
                  <a16:creationId xmlns:a16="http://schemas.microsoft.com/office/drawing/2014/main" id="{1C697595-85EA-387A-37B3-89B7396BE585}"/>
                </a:ext>
              </a:extLst>
            </p:cNvPr>
            <p:cNvCxnSpPr>
              <a:cxnSpLocks/>
            </p:cNvCxnSpPr>
            <p:nvPr/>
          </p:nvCxnSpPr>
          <p:spPr>
            <a:xfrm>
              <a:off x="1262743" y="1200155"/>
              <a:ext cx="10405382" cy="0"/>
            </a:xfrm>
            <a:prstGeom prst="line">
              <a:avLst/>
            </a:prstGeom>
            <a:ln w="15875">
              <a:solidFill>
                <a:schemeClr val="bg2">
                  <a:lumMod val="50000"/>
                </a:schemeClr>
              </a:soli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pic>
          <p:nvPicPr>
            <p:cNvPr id="24" name="Graphic 23">
              <a:extLst>
                <a:ext uri="{FF2B5EF4-FFF2-40B4-BE49-F238E27FC236}">
                  <a16:creationId xmlns:a16="http://schemas.microsoft.com/office/drawing/2014/main" id="{EBB16BE6-C74A-E145-4C1C-E1E9E32B3038}"/>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617767" y="293967"/>
              <a:ext cx="2332267" cy="958821"/>
            </a:xfrm>
            <a:prstGeom prst="rect">
              <a:avLst/>
            </a:prstGeom>
            <a:effectLst>
              <a:outerShdw blurRad="317500" dist="317500" dir="2700000" algn="l" rotWithShape="0">
                <a:prstClr val="black">
                  <a:alpha val="15000"/>
                </a:prstClr>
              </a:outerShdw>
            </a:effectLst>
          </p:spPr>
        </p:pic>
      </p:grpSp>
      <p:pic>
        <p:nvPicPr>
          <p:cNvPr id="8" name="Grooper G" descr="Logo, icon&#10;&#10;Description automatically generated">
            <a:extLst>
              <a:ext uri="{FF2B5EF4-FFF2-40B4-BE49-F238E27FC236}">
                <a16:creationId xmlns:a16="http://schemas.microsoft.com/office/drawing/2014/main" id="{2515A8FD-AFB9-FC16-44F3-D1CDACA56FFC}"/>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01650" y="342904"/>
            <a:ext cx="651511" cy="857251"/>
          </a:xfrm>
          <a:prstGeom prst="rect">
            <a:avLst/>
          </a:prstGeom>
          <a:effectLst>
            <a:outerShdw blurRad="63500" dist="63500" dir="2700000" algn="tl" rotWithShape="0">
              <a:prstClr val="black">
                <a:alpha val="25000"/>
              </a:prstClr>
            </a:outerShdw>
          </a:effectLst>
        </p:spPr>
      </p:pic>
      <p:grpSp>
        <p:nvGrpSpPr>
          <p:cNvPr id="2" name="Group 1">
            <a:extLst>
              <a:ext uri="{FF2B5EF4-FFF2-40B4-BE49-F238E27FC236}">
                <a16:creationId xmlns:a16="http://schemas.microsoft.com/office/drawing/2014/main" id="{9EC54054-D4FB-D415-263E-4B71CA9130CA}"/>
              </a:ext>
            </a:extLst>
          </p:cNvPr>
          <p:cNvGrpSpPr/>
          <p:nvPr/>
        </p:nvGrpSpPr>
        <p:grpSpPr>
          <a:xfrm>
            <a:off x="4387780" y="1775794"/>
            <a:ext cx="2482375" cy="523220"/>
            <a:chOff x="2697480" y="1704407"/>
            <a:chExt cx="5829300" cy="523220"/>
          </a:xfrm>
          <a:effectLst>
            <a:outerShdw blurRad="50800" dist="38100" dir="2700000" algn="tl" rotWithShape="0">
              <a:prstClr val="black">
                <a:alpha val="40000"/>
              </a:prstClr>
            </a:outerShdw>
          </a:effectLst>
        </p:grpSpPr>
        <p:sp>
          <p:nvSpPr>
            <p:cNvPr id="3" name="TextBox 2">
              <a:extLst>
                <a:ext uri="{FF2B5EF4-FFF2-40B4-BE49-F238E27FC236}">
                  <a16:creationId xmlns:a16="http://schemas.microsoft.com/office/drawing/2014/main" id="{51669B94-7A80-7217-0C53-7BFD905F9DA6}"/>
                </a:ext>
              </a:extLst>
            </p:cNvPr>
            <p:cNvSpPr txBox="1"/>
            <p:nvPr/>
          </p:nvSpPr>
          <p:spPr>
            <a:xfrm>
              <a:off x="2697480" y="1704407"/>
              <a:ext cx="5829300" cy="523220"/>
            </a:xfrm>
            <a:prstGeom prst="rect">
              <a:avLst/>
            </a:prstGeom>
            <a:noFill/>
          </p:spPr>
          <p:txBody>
            <a:bodyPr wrap="square" rtlCol="0">
              <a:spAutoFit/>
            </a:bodyPr>
            <a:lstStyle/>
            <a:p>
              <a:pPr algn="ctr"/>
              <a:r>
                <a:rPr lang="en-US" sz="2800" cap="small" dirty="0">
                  <a:latin typeface="Roboto Bk" pitchFamily="2" charset="0"/>
                  <a:ea typeface="Roboto Bk" pitchFamily="2" charset="0"/>
                </a:rPr>
                <a:t>AI Search</a:t>
              </a:r>
            </a:p>
          </p:txBody>
        </p:sp>
        <p:cxnSp>
          <p:nvCxnSpPr>
            <p:cNvPr id="5" name="Straight Connector 4">
              <a:extLst>
                <a:ext uri="{FF2B5EF4-FFF2-40B4-BE49-F238E27FC236}">
                  <a16:creationId xmlns:a16="http://schemas.microsoft.com/office/drawing/2014/main" id="{E7BA8A0F-AF01-3188-4B94-BF8B062089EC}"/>
                </a:ext>
              </a:extLst>
            </p:cNvPr>
            <p:cNvCxnSpPr>
              <a:cxnSpLocks/>
            </p:cNvCxnSpPr>
            <p:nvPr/>
          </p:nvCxnSpPr>
          <p:spPr>
            <a:xfrm>
              <a:off x="2697480" y="2227627"/>
              <a:ext cx="5829300" cy="0"/>
            </a:xfrm>
            <a:prstGeom prst="line">
              <a:avLst/>
            </a:prstGeom>
            <a:ln w="22225">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9" name="Content Placeholder 2">
            <a:extLst>
              <a:ext uri="{FF2B5EF4-FFF2-40B4-BE49-F238E27FC236}">
                <a16:creationId xmlns:a16="http://schemas.microsoft.com/office/drawing/2014/main" id="{1135A894-2F96-1415-CC87-AD22BE5F1FD1}"/>
              </a:ext>
            </a:extLst>
          </p:cNvPr>
          <p:cNvSpPr txBox="1">
            <a:spLocks/>
          </p:cNvSpPr>
          <p:nvPr/>
        </p:nvSpPr>
        <p:spPr>
          <a:xfrm>
            <a:off x="950208" y="2465516"/>
            <a:ext cx="9357518" cy="3764336"/>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000" dirty="0">
                <a:solidFill>
                  <a:schemeClr val="tx1">
                    <a:lumMod val="20000"/>
                    <a:lumOff val="80000"/>
                  </a:schemeClr>
                </a:solidFill>
              </a:rPr>
              <a:t>To create a document search and retrieval mechanism we’ve integrated Grooper with Azure’s AI Search service.</a:t>
            </a:r>
          </a:p>
          <a:p>
            <a:pPr lvl="1"/>
            <a:r>
              <a:rPr lang="en-US" sz="1600" dirty="0">
                <a:solidFill>
                  <a:schemeClr val="tx1">
                    <a:lumMod val="20000"/>
                    <a:lumOff val="80000"/>
                  </a:schemeClr>
                </a:solidFill>
              </a:rPr>
              <a:t>Provides secure information retrieval at scale over user owned content</a:t>
            </a:r>
          </a:p>
          <a:p>
            <a:pPr lvl="1"/>
            <a:r>
              <a:rPr lang="en-US" sz="1600" dirty="0">
                <a:solidFill>
                  <a:schemeClr val="tx1">
                    <a:lumMod val="20000"/>
                    <a:lumOff val="80000"/>
                  </a:schemeClr>
                </a:solidFill>
              </a:rPr>
              <a:t>Uses a “rich query syntax for vector queries, text search, hybrid queries, fuzzy search and others.”</a:t>
            </a:r>
          </a:p>
          <a:p>
            <a:pPr lvl="1"/>
            <a:r>
              <a:rPr lang="en-US" sz="1600" dirty="0">
                <a:solidFill>
                  <a:schemeClr val="tx1">
                    <a:lumMod val="20000"/>
                    <a:lumOff val="80000"/>
                  </a:schemeClr>
                </a:solidFill>
              </a:rPr>
              <a:t>Offers full text and metadata search capabilities</a:t>
            </a:r>
          </a:p>
          <a:p>
            <a:r>
              <a:rPr lang="en-US" sz="2000" dirty="0">
                <a:solidFill>
                  <a:schemeClr val="tx1">
                    <a:lumMod val="20000"/>
                    <a:lumOff val="80000"/>
                  </a:schemeClr>
                </a:solidFill>
              </a:rPr>
              <a:t>General steps:</a:t>
            </a:r>
          </a:p>
          <a:p>
            <a:pPr lvl="1"/>
            <a:r>
              <a:rPr lang="en-US" sz="1600" dirty="0">
                <a:solidFill>
                  <a:schemeClr val="tx1">
                    <a:lumMod val="20000"/>
                    <a:lumOff val="80000"/>
                  </a:schemeClr>
                </a:solidFill>
              </a:rPr>
              <a:t>Create an AI Search service in Azure (requires a subscription in Azure)</a:t>
            </a:r>
          </a:p>
          <a:p>
            <a:pPr lvl="1"/>
            <a:r>
              <a:rPr lang="en-US" sz="1600" dirty="0">
                <a:solidFill>
                  <a:schemeClr val="tx1">
                    <a:lumMod val="20000"/>
                    <a:lumOff val="80000"/>
                  </a:schemeClr>
                </a:solidFill>
              </a:rPr>
              <a:t>Point Grooper at it with the AI Search Repository option</a:t>
            </a:r>
          </a:p>
          <a:p>
            <a:pPr lvl="1"/>
            <a:r>
              <a:rPr lang="en-US" sz="1600" dirty="0">
                <a:solidFill>
                  <a:schemeClr val="tx1">
                    <a:lumMod val="20000"/>
                    <a:lumOff val="80000"/>
                  </a:schemeClr>
                </a:solidFill>
              </a:rPr>
              <a:t>Enable an Indexing Behavior on a Content Type (Content Model)</a:t>
            </a:r>
          </a:p>
          <a:p>
            <a:pPr lvl="1"/>
            <a:r>
              <a:rPr lang="en-US" sz="1600" dirty="0">
                <a:solidFill>
                  <a:schemeClr val="tx1">
                    <a:lumMod val="20000"/>
                    <a:lumOff val="80000"/>
                  </a:schemeClr>
                </a:solidFill>
              </a:rPr>
              <a:t>Create the index from Grooper with the “Create Search Index” command</a:t>
            </a:r>
          </a:p>
          <a:p>
            <a:pPr lvl="1"/>
            <a:r>
              <a:rPr lang="en-US" sz="1600" dirty="0">
                <a:solidFill>
                  <a:schemeClr val="tx1">
                    <a:lumMod val="20000"/>
                    <a:lumOff val="80000"/>
                  </a:schemeClr>
                </a:solidFill>
              </a:rPr>
              <a:t>Index documents in Grooper</a:t>
            </a:r>
          </a:p>
          <a:p>
            <a:pPr lvl="1"/>
            <a:r>
              <a:rPr lang="en-US" sz="1600" dirty="0">
                <a:solidFill>
                  <a:schemeClr val="tx1">
                    <a:lumMod val="20000"/>
                    <a:lumOff val="80000"/>
                  </a:schemeClr>
                </a:solidFill>
              </a:rPr>
              <a:t>Use the Search page to query the Search Index</a:t>
            </a:r>
          </a:p>
          <a:p>
            <a:pPr marL="0" indent="0">
              <a:buNone/>
            </a:pPr>
            <a:endParaRPr lang="en-US" sz="2000" dirty="0">
              <a:solidFill>
                <a:schemeClr val="tx1">
                  <a:lumMod val="20000"/>
                  <a:lumOff val="80000"/>
                </a:schemeClr>
              </a:solidFill>
            </a:endParaRPr>
          </a:p>
        </p:txBody>
      </p:sp>
      <p:grpSp>
        <p:nvGrpSpPr>
          <p:cNvPr id="25" name="Group 24">
            <a:extLst>
              <a:ext uri="{FF2B5EF4-FFF2-40B4-BE49-F238E27FC236}">
                <a16:creationId xmlns:a16="http://schemas.microsoft.com/office/drawing/2014/main" id="{3F390E17-10D2-5875-6D43-2B336016D8B4}"/>
              </a:ext>
            </a:extLst>
          </p:cNvPr>
          <p:cNvGrpSpPr/>
          <p:nvPr/>
        </p:nvGrpSpPr>
        <p:grpSpPr>
          <a:xfrm>
            <a:off x="9666974" y="4293217"/>
            <a:ext cx="1751088" cy="1751088"/>
            <a:chOff x="9666974" y="4293217"/>
            <a:chExt cx="1751088" cy="1751088"/>
          </a:xfrm>
        </p:grpSpPr>
        <p:pic>
          <p:nvPicPr>
            <p:cNvPr id="7" name="Graphic 6" descr="Search Inventory with solid fill">
              <a:extLst>
                <a:ext uri="{FF2B5EF4-FFF2-40B4-BE49-F238E27FC236}">
                  <a16:creationId xmlns:a16="http://schemas.microsoft.com/office/drawing/2014/main" id="{C52D92B6-3994-5E48-1E53-A5498840E661}"/>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9666974" y="4293217"/>
              <a:ext cx="1751088" cy="1751088"/>
            </a:xfrm>
            <a:prstGeom prst="rect">
              <a:avLst/>
            </a:prstGeom>
          </p:spPr>
        </p:pic>
        <p:sp>
          <p:nvSpPr>
            <p:cNvPr id="15" name="Freeform: Shape 14">
              <a:extLst>
                <a:ext uri="{FF2B5EF4-FFF2-40B4-BE49-F238E27FC236}">
                  <a16:creationId xmlns:a16="http://schemas.microsoft.com/office/drawing/2014/main" id="{F79D2EA5-49D0-2930-102D-1066A594710E}"/>
                </a:ext>
              </a:extLst>
            </p:cNvPr>
            <p:cNvSpPr/>
            <p:nvPr/>
          </p:nvSpPr>
          <p:spPr>
            <a:xfrm>
              <a:off x="10588703" y="4647775"/>
              <a:ext cx="136219" cy="265618"/>
            </a:xfrm>
            <a:custGeom>
              <a:avLst/>
              <a:gdLst>
                <a:gd name="connsiteX0" fmla="*/ 136220 w 136219"/>
                <a:gd name="connsiteY0" fmla="*/ 0 h 265618"/>
                <a:gd name="connsiteX1" fmla="*/ 121864 w 136219"/>
                <a:gd name="connsiteY1" fmla="*/ 7807 h 265618"/>
                <a:gd name="connsiteX2" fmla="*/ 4031 w 136219"/>
                <a:gd name="connsiteY2" fmla="*/ 265618 h 265618"/>
                <a:gd name="connsiteX3" fmla="*/ 136220 w 136219"/>
                <a:gd name="connsiteY3" fmla="*/ 265618 h 265618"/>
              </a:gdLst>
              <a:ahLst/>
              <a:cxnLst>
                <a:cxn ang="0">
                  <a:pos x="connsiteX0" y="connsiteY0"/>
                </a:cxn>
                <a:cxn ang="0">
                  <a:pos x="connsiteX1" y="connsiteY1"/>
                </a:cxn>
                <a:cxn ang="0">
                  <a:pos x="connsiteX2" y="connsiteY2"/>
                </a:cxn>
                <a:cxn ang="0">
                  <a:pos x="connsiteX3" y="connsiteY3"/>
                </a:cxn>
              </a:cxnLst>
              <a:rect l="l" t="t" r="r" b="b"/>
              <a:pathLst>
                <a:path w="136219" h="265618">
                  <a:moveTo>
                    <a:pt x="136220" y="0"/>
                  </a:moveTo>
                  <a:cubicBezTo>
                    <a:pt x="131355" y="2431"/>
                    <a:pt x="126570" y="5034"/>
                    <a:pt x="121864" y="7807"/>
                  </a:cubicBezTo>
                  <a:cubicBezTo>
                    <a:pt x="32446" y="60564"/>
                    <a:pt x="-14593" y="163480"/>
                    <a:pt x="4031" y="265618"/>
                  </a:cubicBezTo>
                  <a:lnTo>
                    <a:pt x="136220" y="265618"/>
                  </a:lnTo>
                  <a:close/>
                </a:path>
              </a:pathLst>
            </a:custGeom>
            <a:solidFill>
              <a:schemeClr val="accent2"/>
            </a:solidFill>
            <a:ln w="18157" cap="flat">
              <a:noFill/>
              <a:prstDash val="solid"/>
              <a:miter/>
            </a:ln>
          </p:spPr>
          <p:txBody>
            <a:bodyPr rtlCol="0" anchor="ctr"/>
            <a:lstStyle/>
            <a:p>
              <a:endParaRPr lang="en-US"/>
            </a:p>
          </p:txBody>
        </p:sp>
        <p:sp>
          <p:nvSpPr>
            <p:cNvPr id="16" name="Freeform: Shape 15">
              <a:extLst>
                <a:ext uri="{FF2B5EF4-FFF2-40B4-BE49-F238E27FC236}">
                  <a16:creationId xmlns:a16="http://schemas.microsoft.com/office/drawing/2014/main" id="{458FBAE4-3348-7B95-796F-26E595AD10AB}"/>
                </a:ext>
              </a:extLst>
            </p:cNvPr>
            <p:cNvSpPr/>
            <p:nvPr/>
          </p:nvSpPr>
          <p:spPr>
            <a:xfrm>
              <a:off x="10609314" y="4968115"/>
              <a:ext cx="352698" cy="148430"/>
            </a:xfrm>
            <a:custGeom>
              <a:avLst/>
              <a:gdLst>
                <a:gd name="connsiteX0" fmla="*/ 0 w 352698"/>
                <a:gd name="connsiteY0" fmla="*/ 0 h 148430"/>
                <a:gd name="connsiteX1" fmla="*/ 325921 w 352698"/>
                <a:gd name="connsiteY1" fmla="*/ 127645 h 148430"/>
                <a:gd name="connsiteX2" fmla="*/ 352042 w 352698"/>
                <a:gd name="connsiteY2" fmla="*/ 114331 h 148430"/>
                <a:gd name="connsiteX3" fmla="*/ 352698 w 352698"/>
                <a:gd name="connsiteY3" fmla="*/ 113894 h 148430"/>
                <a:gd name="connsiteX4" fmla="*/ 352698 w 352698"/>
                <a:gd name="connsiteY4" fmla="*/ 0 h 14843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2698" h="148430">
                  <a:moveTo>
                    <a:pt x="0" y="0"/>
                  </a:moveTo>
                  <a:cubicBezTo>
                    <a:pt x="54753" y="125248"/>
                    <a:pt x="200673" y="182398"/>
                    <a:pt x="325921" y="127645"/>
                  </a:cubicBezTo>
                  <a:cubicBezTo>
                    <a:pt x="334883" y="123727"/>
                    <a:pt x="343605" y="119282"/>
                    <a:pt x="352042" y="114331"/>
                  </a:cubicBezTo>
                  <a:cubicBezTo>
                    <a:pt x="352261" y="114186"/>
                    <a:pt x="352479" y="114021"/>
                    <a:pt x="352698" y="113894"/>
                  </a:cubicBezTo>
                  <a:lnTo>
                    <a:pt x="352698" y="0"/>
                  </a:lnTo>
                  <a:close/>
                </a:path>
              </a:pathLst>
            </a:custGeom>
            <a:solidFill>
              <a:schemeClr val="accent2"/>
            </a:solidFill>
            <a:ln w="18157" cap="flat">
              <a:noFill/>
              <a:prstDash val="solid"/>
              <a:miter/>
            </a:ln>
          </p:spPr>
          <p:txBody>
            <a:bodyPr rtlCol="0" anchor="ctr"/>
            <a:lstStyle/>
            <a:p>
              <a:endParaRPr lang="en-US"/>
            </a:p>
          </p:txBody>
        </p:sp>
        <p:sp>
          <p:nvSpPr>
            <p:cNvPr id="23" name="Freeform: Shape 22">
              <a:extLst>
                <a:ext uri="{FF2B5EF4-FFF2-40B4-BE49-F238E27FC236}">
                  <a16:creationId xmlns:a16="http://schemas.microsoft.com/office/drawing/2014/main" id="{EFFA10F8-FF0B-E87F-33FB-AFD2238426BE}"/>
                </a:ext>
              </a:extLst>
            </p:cNvPr>
            <p:cNvSpPr/>
            <p:nvPr/>
          </p:nvSpPr>
          <p:spPr>
            <a:xfrm>
              <a:off x="10460504" y="4493392"/>
              <a:ext cx="847601" cy="1117071"/>
            </a:xfrm>
            <a:custGeom>
              <a:avLst/>
              <a:gdLst>
                <a:gd name="connsiteX0" fmla="*/ 698998 w 847601"/>
                <a:gd name="connsiteY0" fmla="*/ 185538 h 1117071"/>
                <a:gd name="connsiteX1" fmla="*/ 185537 w 847601"/>
                <a:gd name="connsiteY1" fmla="*/ 51573 h 1117071"/>
                <a:gd name="connsiteX2" fmla="*/ 51573 w 847601"/>
                <a:gd name="connsiteY2" fmla="*/ 565034 h 1117071"/>
                <a:gd name="connsiteX3" fmla="*/ 520570 w 847601"/>
                <a:gd name="connsiteY3" fmla="*/ 721244 h 1117071"/>
                <a:gd name="connsiteX4" fmla="*/ 566645 w 847601"/>
                <a:gd name="connsiteY4" fmla="*/ 799678 h 1117071"/>
                <a:gd name="connsiteX5" fmla="*/ 570439 w 847601"/>
                <a:gd name="connsiteY5" fmla="*/ 881924 h 1117071"/>
                <a:gd name="connsiteX6" fmla="*/ 683530 w 847601"/>
                <a:gd name="connsiteY6" fmla="*/ 1074361 h 1117071"/>
                <a:gd name="connsiteX7" fmla="*/ 804892 w 847601"/>
                <a:gd name="connsiteY7" fmla="*/ 1104331 h 1117071"/>
                <a:gd name="connsiteX8" fmla="*/ 835948 w 847601"/>
                <a:gd name="connsiteY8" fmla="*/ 984819 h 1117071"/>
                <a:gd name="connsiteX9" fmla="*/ 722857 w 847601"/>
                <a:gd name="connsiteY9" fmla="*/ 792382 h 1117071"/>
                <a:gd name="connsiteX10" fmla="*/ 652941 w 847601"/>
                <a:gd name="connsiteY10" fmla="*/ 749024 h 1117071"/>
                <a:gd name="connsiteX11" fmla="*/ 606865 w 847601"/>
                <a:gd name="connsiteY11" fmla="*/ 670590 h 1117071"/>
                <a:gd name="connsiteX12" fmla="*/ 698998 w 847601"/>
                <a:gd name="connsiteY12" fmla="*/ 185538 h 1117071"/>
                <a:gd name="connsiteX13" fmla="*/ 114846 w 847601"/>
                <a:gd name="connsiteY13" fmla="*/ 528752 h 1117071"/>
                <a:gd name="connsiteX14" fmla="*/ 222317 w 847601"/>
                <a:gd name="connsiteY14" fmla="*/ 115017 h 1117071"/>
                <a:gd name="connsiteX15" fmla="*/ 636052 w 847601"/>
                <a:gd name="connsiteY15" fmla="*/ 222488 h 1117071"/>
                <a:gd name="connsiteX16" fmla="*/ 528581 w 847601"/>
                <a:gd name="connsiteY16" fmla="*/ 636223 h 1117071"/>
                <a:gd name="connsiteX17" fmla="*/ 528577 w 847601"/>
                <a:gd name="connsiteY17" fmla="*/ 636225 h 1117071"/>
                <a:gd name="connsiteX18" fmla="*/ 114846 w 847601"/>
                <a:gd name="connsiteY18" fmla="*/ 528752 h 11170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847601" h="1117071">
                  <a:moveTo>
                    <a:pt x="698998" y="185538"/>
                  </a:moveTo>
                  <a:cubicBezTo>
                    <a:pt x="594203" y="6756"/>
                    <a:pt x="364320" y="-53221"/>
                    <a:pt x="185537" y="51573"/>
                  </a:cubicBezTo>
                  <a:cubicBezTo>
                    <a:pt x="6756" y="156368"/>
                    <a:pt x="-53222" y="386253"/>
                    <a:pt x="51573" y="565034"/>
                  </a:cubicBezTo>
                  <a:cubicBezTo>
                    <a:pt x="146672" y="727274"/>
                    <a:pt x="347181" y="794058"/>
                    <a:pt x="520570" y="721244"/>
                  </a:cubicBezTo>
                  <a:lnTo>
                    <a:pt x="566645" y="799678"/>
                  </a:lnTo>
                  <a:cubicBezTo>
                    <a:pt x="554256" y="826039"/>
                    <a:pt x="555675" y="856816"/>
                    <a:pt x="570439" y="881924"/>
                  </a:cubicBezTo>
                  <a:lnTo>
                    <a:pt x="683530" y="1074361"/>
                  </a:lnTo>
                  <a:cubicBezTo>
                    <a:pt x="708768" y="1116150"/>
                    <a:pt x="763103" y="1129568"/>
                    <a:pt x="804892" y="1104331"/>
                  </a:cubicBezTo>
                  <a:cubicBezTo>
                    <a:pt x="845966" y="1079525"/>
                    <a:pt x="859748" y="1026482"/>
                    <a:pt x="835948" y="984819"/>
                  </a:cubicBezTo>
                  <a:lnTo>
                    <a:pt x="722857" y="792382"/>
                  </a:lnTo>
                  <a:cubicBezTo>
                    <a:pt x="708118" y="767292"/>
                    <a:pt x="681967" y="751074"/>
                    <a:pt x="652941" y="749024"/>
                  </a:cubicBezTo>
                  <a:lnTo>
                    <a:pt x="606865" y="670590"/>
                  </a:lnTo>
                  <a:cubicBezTo>
                    <a:pt x="754480" y="554651"/>
                    <a:pt x="793823" y="347527"/>
                    <a:pt x="698998" y="185538"/>
                  </a:cubicBezTo>
                  <a:close/>
                  <a:moveTo>
                    <a:pt x="114846" y="528752"/>
                  </a:moveTo>
                  <a:cubicBezTo>
                    <a:pt x="30274" y="384825"/>
                    <a:pt x="78391" y="199589"/>
                    <a:pt x="222317" y="115017"/>
                  </a:cubicBezTo>
                  <a:cubicBezTo>
                    <a:pt x="366244" y="30445"/>
                    <a:pt x="551480" y="78561"/>
                    <a:pt x="636052" y="222488"/>
                  </a:cubicBezTo>
                  <a:cubicBezTo>
                    <a:pt x="720624" y="366415"/>
                    <a:pt x="672508" y="551651"/>
                    <a:pt x="528581" y="636223"/>
                  </a:cubicBezTo>
                  <a:cubicBezTo>
                    <a:pt x="528579" y="636223"/>
                    <a:pt x="528579" y="636225"/>
                    <a:pt x="528577" y="636225"/>
                  </a:cubicBezTo>
                  <a:cubicBezTo>
                    <a:pt x="384621" y="720589"/>
                    <a:pt x="199542" y="672512"/>
                    <a:pt x="114846" y="528752"/>
                  </a:cubicBezTo>
                  <a:close/>
                </a:path>
              </a:pathLst>
            </a:custGeom>
            <a:solidFill>
              <a:schemeClr val="accent2"/>
            </a:solidFill>
            <a:ln w="18157" cap="flat">
              <a:noFill/>
              <a:prstDash val="solid"/>
              <a:miter/>
            </a:ln>
          </p:spPr>
          <p:txBody>
            <a:bodyPr rtlCol="0" anchor="ctr"/>
            <a:lstStyle/>
            <a:p>
              <a:endParaRPr lang="en-US"/>
            </a:p>
          </p:txBody>
        </p:sp>
      </p:grpSp>
    </p:spTree>
    <p:extLst>
      <p:ext uri="{BB962C8B-B14F-4D97-AF65-F5344CB8AC3E}">
        <p14:creationId xmlns:p14="http://schemas.microsoft.com/office/powerpoint/2010/main" val="39359641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decel="100000" fill="hold" grpId="0" nodeType="with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1500" fill="hold"/>
                                        <p:tgtEl>
                                          <p:spTgt spid="12"/>
                                        </p:tgtEl>
                                        <p:attrNameLst>
                                          <p:attrName>ppt_x</p:attrName>
                                        </p:attrNameLst>
                                      </p:cBhvr>
                                      <p:tavLst>
                                        <p:tav tm="0">
                                          <p:val>
                                            <p:strVal val="1+#ppt_w/2"/>
                                          </p:val>
                                        </p:tav>
                                        <p:tav tm="100000">
                                          <p:val>
                                            <p:strVal val="#ppt_x"/>
                                          </p:val>
                                        </p:tav>
                                      </p:tavLst>
                                    </p:anim>
                                    <p:anim calcmode="lin" valueType="num">
                                      <p:cBhvr additive="base">
                                        <p:cTn id="8" dur="1500" fill="hold"/>
                                        <p:tgtEl>
                                          <p:spTgt spid="12"/>
                                        </p:tgtEl>
                                        <p:attrNameLst>
                                          <p:attrName>ppt_y</p:attrName>
                                        </p:attrNameLst>
                                      </p:cBhvr>
                                      <p:tavLst>
                                        <p:tav tm="0">
                                          <p:val>
                                            <p:strVal val="#ppt_y"/>
                                          </p:val>
                                        </p:tav>
                                        <p:tav tm="100000">
                                          <p:val>
                                            <p:strVal val="#ppt_y"/>
                                          </p:val>
                                        </p:tav>
                                      </p:tavLst>
                                    </p:anim>
                                  </p:childTnLst>
                                </p:cTn>
                              </p:par>
                              <p:par>
                                <p:cTn id="9" presetID="2" presetClass="entr" presetSubtype="2" decel="100000" fill="hold" nodeType="with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1500" fill="hold"/>
                                        <p:tgtEl>
                                          <p:spTgt spid="8"/>
                                        </p:tgtEl>
                                        <p:attrNameLst>
                                          <p:attrName>ppt_x</p:attrName>
                                        </p:attrNameLst>
                                      </p:cBhvr>
                                      <p:tavLst>
                                        <p:tav tm="0">
                                          <p:val>
                                            <p:strVal val="1+#ppt_w/2"/>
                                          </p:val>
                                        </p:tav>
                                        <p:tav tm="100000">
                                          <p:val>
                                            <p:strVal val="#ppt_x"/>
                                          </p:val>
                                        </p:tav>
                                      </p:tavLst>
                                    </p:anim>
                                    <p:anim calcmode="lin" valueType="num">
                                      <p:cBhvr additive="base">
                                        <p:cTn id="12" dur="1500" fill="hold"/>
                                        <p:tgtEl>
                                          <p:spTgt spid="8"/>
                                        </p:tgtEl>
                                        <p:attrNameLst>
                                          <p:attrName>ppt_y</p:attrName>
                                        </p:attrNameLst>
                                      </p:cBhvr>
                                      <p:tavLst>
                                        <p:tav tm="0">
                                          <p:val>
                                            <p:strVal val="#ppt_y"/>
                                          </p:val>
                                        </p:tav>
                                        <p:tav tm="100000">
                                          <p:val>
                                            <p:strVal val="#ppt_y"/>
                                          </p:val>
                                        </p:tav>
                                      </p:tavLst>
                                    </p:anim>
                                  </p:childTnLst>
                                </p:cTn>
                              </p:par>
                              <p:par>
                                <p:cTn id="13" presetID="2" presetClass="entr" presetSubtype="2" decel="100000" fill="hold" nodeType="withEffect">
                                  <p:stCondLst>
                                    <p:cond delay="0"/>
                                  </p:stCondLst>
                                  <p:childTnLst>
                                    <p:set>
                                      <p:cBhvr>
                                        <p:cTn id="14" dur="1" fill="hold">
                                          <p:stCondLst>
                                            <p:cond delay="0"/>
                                          </p:stCondLst>
                                        </p:cTn>
                                        <p:tgtEl>
                                          <p:spTgt spid="26"/>
                                        </p:tgtEl>
                                        <p:attrNameLst>
                                          <p:attrName>style.visibility</p:attrName>
                                        </p:attrNameLst>
                                      </p:cBhvr>
                                      <p:to>
                                        <p:strVal val="visible"/>
                                      </p:to>
                                    </p:set>
                                    <p:anim calcmode="lin" valueType="num">
                                      <p:cBhvr additive="base">
                                        <p:cTn id="15" dur="1500" fill="hold"/>
                                        <p:tgtEl>
                                          <p:spTgt spid="26"/>
                                        </p:tgtEl>
                                        <p:attrNameLst>
                                          <p:attrName>ppt_x</p:attrName>
                                        </p:attrNameLst>
                                      </p:cBhvr>
                                      <p:tavLst>
                                        <p:tav tm="0">
                                          <p:val>
                                            <p:strVal val="1+#ppt_w/2"/>
                                          </p:val>
                                        </p:tav>
                                        <p:tav tm="100000">
                                          <p:val>
                                            <p:strVal val="#ppt_x"/>
                                          </p:val>
                                        </p:tav>
                                      </p:tavLst>
                                    </p:anim>
                                    <p:anim calcmode="lin" valueType="num">
                                      <p:cBhvr additive="base">
                                        <p:cTn id="16" dur="1500" fill="hold"/>
                                        <p:tgtEl>
                                          <p:spTgt spid="26"/>
                                        </p:tgtEl>
                                        <p:attrNameLst>
                                          <p:attrName>ppt_y</p:attrName>
                                        </p:attrNameLst>
                                      </p:cBhvr>
                                      <p:tavLst>
                                        <p:tav tm="0">
                                          <p:val>
                                            <p:strVal val="#ppt_y"/>
                                          </p:val>
                                        </p:tav>
                                        <p:tav tm="100000">
                                          <p:val>
                                            <p:strVal val="#ppt_y"/>
                                          </p:val>
                                        </p:tav>
                                      </p:tavLst>
                                    </p:anim>
                                  </p:childTnLst>
                                </p:cTn>
                              </p:par>
                              <p:par>
                                <p:cTn id="17" presetID="2" presetClass="entr" presetSubtype="2" decel="100000" fill="hold" nodeType="with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additive="base">
                                        <p:cTn id="19" dur="1500" fill="hold"/>
                                        <p:tgtEl>
                                          <p:spTgt spid="4"/>
                                        </p:tgtEl>
                                        <p:attrNameLst>
                                          <p:attrName>ppt_x</p:attrName>
                                        </p:attrNameLst>
                                      </p:cBhvr>
                                      <p:tavLst>
                                        <p:tav tm="0">
                                          <p:val>
                                            <p:strVal val="1+#ppt_w/2"/>
                                          </p:val>
                                        </p:tav>
                                        <p:tav tm="100000">
                                          <p:val>
                                            <p:strVal val="#ppt_x"/>
                                          </p:val>
                                        </p:tav>
                                      </p:tavLst>
                                    </p:anim>
                                    <p:anim calcmode="lin" valueType="num">
                                      <p:cBhvr additive="base">
                                        <p:cTn id="20" dur="1500" fill="hold"/>
                                        <p:tgtEl>
                                          <p:spTgt spid="4"/>
                                        </p:tgtEl>
                                        <p:attrNameLst>
                                          <p:attrName>ppt_y</p:attrName>
                                        </p:attrNameLst>
                                      </p:cBhvr>
                                      <p:tavLst>
                                        <p:tav tm="0">
                                          <p:val>
                                            <p:strVal val="#ppt_y"/>
                                          </p:val>
                                        </p:tav>
                                        <p:tav tm="100000">
                                          <p:val>
                                            <p:strVal val="#ppt_y"/>
                                          </p:val>
                                        </p:tav>
                                      </p:tavLst>
                                    </p:anim>
                                  </p:childTnLst>
                                </p:cTn>
                              </p:par>
                              <p:par>
                                <p:cTn id="21" presetID="2" presetClass="entr" presetSubtype="2" decel="100000" fill="hold" grpId="0" nodeType="withEffect">
                                  <p:stCondLst>
                                    <p:cond delay="500"/>
                                  </p:stCondLst>
                                  <p:childTnLst>
                                    <p:set>
                                      <p:cBhvr>
                                        <p:cTn id="22" dur="1" fill="hold">
                                          <p:stCondLst>
                                            <p:cond delay="0"/>
                                          </p:stCondLst>
                                        </p:cTn>
                                        <p:tgtEl>
                                          <p:spTgt spid="9"/>
                                        </p:tgtEl>
                                        <p:attrNameLst>
                                          <p:attrName>style.visibility</p:attrName>
                                        </p:attrNameLst>
                                      </p:cBhvr>
                                      <p:to>
                                        <p:strVal val="visible"/>
                                      </p:to>
                                    </p:set>
                                    <p:anim calcmode="lin" valueType="num">
                                      <p:cBhvr additive="base">
                                        <p:cTn id="23" dur="1000" fill="hold"/>
                                        <p:tgtEl>
                                          <p:spTgt spid="9"/>
                                        </p:tgtEl>
                                        <p:attrNameLst>
                                          <p:attrName>ppt_x</p:attrName>
                                        </p:attrNameLst>
                                      </p:cBhvr>
                                      <p:tavLst>
                                        <p:tav tm="0">
                                          <p:val>
                                            <p:strVal val="1+#ppt_w/2"/>
                                          </p:val>
                                        </p:tav>
                                        <p:tav tm="100000">
                                          <p:val>
                                            <p:strVal val="#ppt_x"/>
                                          </p:val>
                                        </p:tav>
                                      </p:tavLst>
                                    </p:anim>
                                    <p:anim calcmode="lin" valueType="num">
                                      <p:cBhvr additive="base">
                                        <p:cTn id="24" dur="1000" fill="hold"/>
                                        <p:tgtEl>
                                          <p:spTgt spid="9"/>
                                        </p:tgtEl>
                                        <p:attrNameLst>
                                          <p:attrName>ppt_y</p:attrName>
                                        </p:attrNameLst>
                                      </p:cBhvr>
                                      <p:tavLst>
                                        <p:tav tm="0">
                                          <p:val>
                                            <p:strVal val="#ppt_y"/>
                                          </p:val>
                                        </p:tav>
                                        <p:tav tm="100000">
                                          <p:val>
                                            <p:strVal val="#ppt_y"/>
                                          </p:val>
                                        </p:tav>
                                      </p:tavLst>
                                    </p:anim>
                                  </p:childTnLst>
                                </p:cTn>
                              </p:par>
                              <p:par>
                                <p:cTn id="25" presetID="2" presetClass="entr" presetSubtype="2" decel="100000" fill="hold" nodeType="withEffect">
                                  <p:stCondLst>
                                    <p:cond delay="500"/>
                                  </p:stCondLst>
                                  <p:childTnLst>
                                    <p:set>
                                      <p:cBhvr>
                                        <p:cTn id="26" dur="1" fill="hold">
                                          <p:stCondLst>
                                            <p:cond delay="0"/>
                                          </p:stCondLst>
                                        </p:cTn>
                                        <p:tgtEl>
                                          <p:spTgt spid="2"/>
                                        </p:tgtEl>
                                        <p:attrNameLst>
                                          <p:attrName>style.visibility</p:attrName>
                                        </p:attrNameLst>
                                      </p:cBhvr>
                                      <p:to>
                                        <p:strVal val="visible"/>
                                      </p:to>
                                    </p:set>
                                    <p:anim calcmode="lin" valueType="num">
                                      <p:cBhvr additive="base">
                                        <p:cTn id="27" dur="1000" fill="hold"/>
                                        <p:tgtEl>
                                          <p:spTgt spid="2"/>
                                        </p:tgtEl>
                                        <p:attrNameLst>
                                          <p:attrName>ppt_x</p:attrName>
                                        </p:attrNameLst>
                                      </p:cBhvr>
                                      <p:tavLst>
                                        <p:tav tm="0">
                                          <p:val>
                                            <p:strVal val="1+#ppt_w/2"/>
                                          </p:val>
                                        </p:tav>
                                        <p:tav tm="100000">
                                          <p:val>
                                            <p:strVal val="#ppt_x"/>
                                          </p:val>
                                        </p:tav>
                                      </p:tavLst>
                                    </p:anim>
                                    <p:anim calcmode="lin" valueType="num">
                                      <p:cBhvr additive="base">
                                        <p:cTn id="28" dur="1000" fill="hold"/>
                                        <p:tgtEl>
                                          <p:spTgt spid="2"/>
                                        </p:tgtEl>
                                        <p:attrNameLst>
                                          <p:attrName>ppt_y</p:attrName>
                                        </p:attrNameLst>
                                      </p:cBhvr>
                                      <p:tavLst>
                                        <p:tav tm="0">
                                          <p:val>
                                            <p:strVal val="#ppt_y"/>
                                          </p:val>
                                        </p:tav>
                                        <p:tav tm="100000">
                                          <p:val>
                                            <p:strVal val="#ppt_y"/>
                                          </p:val>
                                        </p:tav>
                                      </p:tavLst>
                                    </p:anim>
                                  </p:childTnLst>
                                </p:cTn>
                              </p:par>
                              <p:par>
                                <p:cTn id="29" presetID="2" presetClass="entr" presetSubtype="2" decel="100000" fill="hold" nodeType="withEffect">
                                  <p:stCondLst>
                                    <p:cond delay="750"/>
                                  </p:stCondLst>
                                  <p:childTnLst>
                                    <p:set>
                                      <p:cBhvr>
                                        <p:cTn id="30" dur="1" fill="hold">
                                          <p:stCondLst>
                                            <p:cond delay="0"/>
                                          </p:stCondLst>
                                        </p:cTn>
                                        <p:tgtEl>
                                          <p:spTgt spid="25"/>
                                        </p:tgtEl>
                                        <p:attrNameLst>
                                          <p:attrName>style.visibility</p:attrName>
                                        </p:attrNameLst>
                                      </p:cBhvr>
                                      <p:to>
                                        <p:strVal val="visible"/>
                                      </p:to>
                                    </p:set>
                                    <p:anim calcmode="lin" valueType="num">
                                      <p:cBhvr additive="base">
                                        <p:cTn id="31" dur="750" fill="hold"/>
                                        <p:tgtEl>
                                          <p:spTgt spid="25"/>
                                        </p:tgtEl>
                                        <p:attrNameLst>
                                          <p:attrName>ppt_x</p:attrName>
                                        </p:attrNameLst>
                                      </p:cBhvr>
                                      <p:tavLst>
                                        <p:tav tm="0">
                                          <p:val>
                                            <p:strVal val="1+#ppt_w/2"/>
                                          </p:val>
                                        </p:tav>
                                        <p:tav tm="100000">
                                          <p:val>
                                            <p:strVal val="#ppt_x"/>
                                          </p:val>
                                        </p:tav>
                                      </p:tavLst>
                                    </p:anim>
                                    <p:anim calcmode="lin" valueType="num">
                                      <p:cBhvr additive="base">
                                        <p:cTn id="32" dur="750" fill="hold"/>
                                        <p:tgtEl>
                                          <p:spTgt spid="2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9"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gradFill>
          <a:gsLst>
            <a:gs pos="0">
              <a:schemeClr val="accent5">
                <a:lumMod val="50000"/>
              </a:schemeClr>
            </a:gs>
            <a:gs pos="100000">
              <a:srgbClr val="191919"/>
            </a:gs>
          </a:gsLst>
          <a:lin ang="5400000" scaled="1"/>
        </a:gradFill>
        <a:effectLst/>
      </p:bgPr>
    </p:bg>
    <p:spTree>
      <p:nvGrpSpPr>
        <p:cNvPr id="1" name=""/>
        <p:cNvGrpSpPr/>
        <p:nvPr/>
      </p:nvGrpSpPr>
      <p:grpSpPr>
        <a:xfrm>
          <a:off x="0" y="0"/>
          <a:ext cx="0" cy="0"/>
          <a:chOff x="0" y="0"/>
          <a:chExt cx="0" cy="0"/>
        </a:xfrm>
      </p:grpSpPr>
      <p:pic>
        <p:nvPicPr>
          <p:cNvPr id="4" name="Graphic 3">
            <a:extLst>
              <a:ext uri="{FF2B5EF4-FFF2-40B4-BE49-F238E27FC236}">
                <a16:creationId xmlns:a16="http://schemas.microsoft.com/office/drawing/2014/main" id="{B8CB4F5F-2152-544F-439B-BF32B7E55122}"/>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617767" y="1491084"/>
            <a:ext cx="11956937" cy="4949339"/>
          </a:xfrm>
          <a:prstGeom prst="rect">
            <a:avLst/>
          </a:prstGeom>
          <a:effectLst>
            <a:outerShdw blurRad="317500" dist="317500" dir="2700000" algn="l" rotWithShape="0">
              <a:prstClr val="black">
                <a:alpha val="15000"/>
              </a:prstClr>
            </a:outerShdw>
          </a:effectLst>
        </p:spPr>
      </p:pic>
      <p:sp>
        <p:nvSpPr>
          <p:cNvPr id="12" name="What is?">
            <a:extLst>
              <a:ext uri="{FF2B5EF4-FFF2-40B4-BE49-F238E27FC236}">
                <a16:creationId xmlns:a16="http://schemas.microsoft.com/office/drawing/2014/main" id="{D9599360-BEB7-F7B6-0FD1-5F6793B8F18B}"/>
              </a:ext>
            </a:extLst>
          </p:cNvPr>
          <p:cNvSpPr txBox="1"/>
          <p:nvPr/>
        </p:nvSpPr>
        <p:spPr>
          <a:xfrm>
            <a:off x="1896111" y="417577"/>
            <a:ext cx="9186858" cy="707886"/>
          </a:xfrm>
          <a:prstGeom prst="rect">
            <a:avLst/>
          </a:prstGeom>
          <a:noFill/>
          <a:effectLst/>
        </p:spPr>
        <p:txBody>
          <a:bodyPr wrap="square" rtlCol="0">
            <a:spAutoFit/>
          </a:bodyPr>
          <a:lstStyle>
            <a:defPPr>
              <a:defRPr lang="en-US"/>
            </a:defPPr>
            <a:lvl1pPr>
              <a:defRPr sz="4000" cap="all">
                <a:solidFill>
                  <a:schemeClr val="bg2"/>
                </a:solidFill>
                <a:latin typeface="+mj-lt"/>
              </a:defRPr>
            </a:lvl1pPr>
          </a:lstStyle>
          <a:p>
            <a:r>
              <a:rPr lang="en-US" dirty="0">
                <a:solidFill>
                  <a:schemeClr val="tx1">
                    <a:lumMod val="20000"/>
                    <a:lumOff val="80000"/>
                  </a:schemeClr>
                </a:solidFill>
              </a:rPr>
              <a:t>Document Search and Retrieval </a:t>
            </a:r>
          </a:p>
        </p:txBody>
      </p:sp>
      <p:grpSp>
        <p:nvGrpSpPr>
          <p:cNvPr id="26" name="Group 25">
            <a:extLst>
              <a:ext uri="{FF2B5EF4-FFF2-40B4-BE49-F238E27FC236}">
                <a16:creationId xmlns:a16="http://schemas.microsoft.com/office/drawing/2014/main" id="{010A5947-8A8A-0D22-5B7E-FB4BBB5D3698}"/>
              </a:ext>
            </a:extLst>
          </p:cNvPr>
          <p:cNvGrpSpPr/>
          <p:nvPr/>
        </p:nvGrpSpPr>
        <p:grpSpPr>
          <a:xfrm>
            <a:off x="-617767" y="293967"/>
            <a:ext cx="12285892" cy="958821"/>
            <a:chOff x="-617767" y="293967"/>
            <a:chExt cx="12285892" cy="958821"/>
          </a:xfrm>
        </p:grpSpPr>
        <p:cxnSp>
          <p:nvCxnSpPr>
            <p:cNvPr id="10" name="Straight Connector 9">
              <a:extLst>
                <a:ext uri="{FF2B5EF4-FFF2-40B4-BE49-F238E27FC236}">
                  <a16:creationId xmlns:a16="http://schemas.microsoft.com/office/drawing/2014/main" id="{1C697595-85EA-387A-37B3-89B7396BE585}"/>
                </a:ext>
              </a:extLst>
            </p:cNvPr>
            <p:cNvCxnSpPr>
              <a:cxnSpLocks/>
            </p:cNvCxnSpPr>
            <p:nvPr/>
          </p:nvCxnSpPr>
          <p:spPr>
            <a:xfrm>
              <a:off x="1262743" y="1200155"/>
              <a:ext cx="10405382" cy="0"/>
            </a:xfrm>
            <a:prstGeom prst="line">
              <a:avLst/>
            </a:prstGeom>
            <a:ln w="15875">
              <a:solidFill>
                <a:schemeClr val="bg2">
                  <a:lumMod val="50000"/>
                </a:schemeClr>
              </a:soli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pic>
          <p:nvPicPr>
            <p:cNvPr id="24" name="Graphic 23">
              <a:extLst>
                <a:ext uri="{FF2B5EF4-FFF2-40B4-BE49-F238E27FC236}">
                  <a16:creationId xmlns:a16="http://schemas.microsoft.com/office/drawing/2014/main" id="{EBB16BE6-C74A-E145-4C1C-E1E9E32B3038}"/>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617767" y="293967"/>
              <a:ext cx="2332267" cy="958821"/>
            </a:xfrm>
            <a:prstGeom prst="rect">
              <a:avLst/>
            </a:prstGeom>
            <a:effectLst>
              <a:outerShdw blurRad="317500" dist="317500" dir="2700000" algn="l" rotWithShape="0">
                <a:prstClr val="black">
                  <a:alpha val="15000"/>
                </a:prstClr>
              </a:outerShdw>
            </a:effectLst>
          </p:spPr>
        </p:pic>
      </p:grpSp>
      <p:pic>
        <p:nvPicPr>
          <p:cNvPr id="8" name="Grooper G" descr="Logo, icon&#10;&#10;Description automatically generated">
            <a:extLst>
              <a:ext uri="{FF2B5EF4-FFF2-40B4-BE49-F238E27FC236}">
                <a16:creationId xmlns:a16="http://schemas.microsoft.com/office/drawing/2014/main" id="{2515A8FD-AFB9-FC16-44F3-D1CDACA56FFC}"/>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01650" y="342904"/>
            <a:ext cx="651511" cy="857251"/>
          </a:xfrm>
          <a:prstGeom prst="rect">
            <a:avLst/>
          </a:prstGeom>
          <a:effectLst>
            <a:outerShdw blurRad="63500" dist="63500" dir="2700000" algn="tl" rotWithShape="0">
              <a:prstClr val="black">
                <a:alpha val="25000"/>
              </a:prstClr>
            </a:outerShdw>
          </a:effectLst>
        </p:spPr>
      </p:pic>
      <p:grpSp>
        <p:nvGrpSpPr>
          <p:cNvPr id="2" name="Group 1">
            <a:extLst>
              <a:ext uri="{FF2B5EF4-FFF2-40B4-BE49-F238E27FC236}">
                <a16:creationId xmlns:a16="http://schemas.microsoft.com/office/drawing/2014/main" id="{9EC54054-D4FB-D415-263E-4B71CA9130CA}"/>
              </a:ext>
            </a:extLst>
          </p:cNvPr>
          <p:cNvGrpSpPr/>
          <p:nvPr/>
        </p:nvGrpSpPr>
        <p:grpSpPr>
          <a:xfrm>
            <a:off x="2746417" y="1629290"/>
            <a:ext cx="3588432" cy="954107"/>
            <a:chOff x="2697480" y="1704407"/>
            <a:chExt cx="5829300" cy="954107"/>
          </a:xfrm>
          <a:effectLst>
            <a:outerShdw blurRad="50800" dist="38100" dir="2700000" algn="tl" rotWithShape="0">
              <a:prstClr val="black">
                <a:alpha val="40000"/>
              </a:prstClr>
            </a:outerShdw>
          </a:effectLst>
        </p:grpSpPr>
        <p:sp>
          <p:nvSpPr>
            <p:cNvPr id="3" name="TextBox 2">
              <a:extLst>
                <a:ext uri="{FF2B5EF4-FFF2-40B4-BE49-F238E27FC236}">
                  <a16:creationId xmlns:a16="http://schemas.microsoft.com/office/drawing/2014/main" id="{51669B94-7A80-7217-0C53-7BFD905F9DA6}"/>
                </a:ext>
              </a:extLst>
            </p:cNvPr>
            <p:cNvSpPr txBox="1"/>
            <p:nvPr/>
          </p:nvSpPr>
          <p:spPr>
            <a:xfrm>
              <a:off x="2697480" y="1704407"/>
              <a:ext cx="5829300" cy="954107"/>
            </a:xfrm>
            <a:prstGeom prst="rect">
              <a:avLst/>
            </a:prstGeom>
            <a:noFill/>
          </p:spPr>
          <p:txBody>
            <a:bodyPr wrap="square" rtlCol="0">
              <a:spAutoFit/>
            </a:bodyPr>
            <a:lstStyle/>
            <a:p>
              <a:pPr algn="ctr"/>
              <a:r>
                <a:rPr lang="en-US" sz="2800" cap="small" dirty="0">
                  <a:latin typeface="Roboto Bk" pitchFamily="2" charset="0"/>
                  <a:ea typeface="Roboto Bk" pitchFamily="2" charset="0"/>
                </a:rPr>
                <a:t>Indexing Behavior</a:t>
              </a:r>
            </a:p>
          </p:txBody>
        </p:sp>
        <p:cxnSp>
          <p:nvCxnSpPr>
            <p:cNvPr id="5" name="Straight Connector 4">
              <a:extLst>
                <a:ext uri="{FF2B5EF4-FFF2-40B4-BE49-F238E27FC236}">
                  <a16:creationId xmlns:a16="http://schemas.microsoft.com/office/drawing/2014/main" id="{E7BA8A0F-AF01-3188-4B94-BF8B062089EC}"/>
                </a:ext>
              </a:extLst>
            </p:cNvPr>
            <p:cNvCxnSpPr>
              <a:cxnSpLocks/>
            </p:cNvCxnSpPr>
            <p:nvPr/>
          </p:nvCxnSpPr>
          <p:spPr>
            <a:xfrm>
              <a:off x="2697480" y="2227627"/>
              <a:ext cx="5829300" cy="0"/>
            </a:xfrm>
            <a:prstGeom prst="line">
              <a:avLst/>
            </a:prstGeom>
            <a:ln w="22225">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9" name="Content Placeholder 2">
            <a:extLst>
              <a:ext uri="{FF2B5EF4-FFF2-40B4-BE49-F238E27FC236}">
                <a16:creationId xmlns:a16="http://schemas.microsoft.com/office/drawing/2014/main" id="{1135A894-2F96-1415-CC87-AD22BE5F1FD1}"/>
              </a:ext>
            </a:extLst>
          </p:cNvPr>
          <p:cNvSpPr txBox="1">
            <a:spLocks/>
          </p:cNvSpPr>
          <p:nvPr/>
        </p:nvSpPr>
        <p:spPr>
          <a:xfrm>
            <a:off x="768735" y="2254293"/>
            <a:ext cx="7543797" cy="2140043"/>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000" dirty="0">
                <a:solidFill>
                  <a:schemeClr val="tx1">
                    <a:lumMod val="20000"/>
                    <a:lumOff val="80000"/>
                  </a:schemeClr>
                </a:solidFill>
              </a:rPr>
              <a:t>Before you can search for documents, you must index them.</a:t>
            </a:r>
          </a:p>
          <a:p>
            <a:r>
              <a:rPr lang="en-US" sz="2000" dirty="0">
                <a:solidFill>
                  <a:schemeClr val="tx1">
                    <a:lumMod val="20000"/>
                    <a:lumOff val="80000"/>
                  </a:schemeClr>
                </a:solidFill>
              </a:rPr>
              <a:t>Setting an “Indexing Behavior” on a Content Model makes all child Document Types indexable</a:t>
            </a:r>
          </a:p>
          <a:p>
            <a:pPr lvl="1"/>
            <a:r>
              <a:rPr lang="en-US" sz="1600" dirty="0">
                <a:solidFill>
                  <a:schemeClr val="tx1">
                    <a:lumMod val="20000"/>
                    <a:lumOff val="80000"/>
                  </a:schemeClr>
                </a:solidFill>
              </a:rPr>
              <a:t>Extracted Data Elements can be added to the indexed fields for each document.</a:t>
            </a:r>
          </a:p>
          <a:p>
            <a:pPr lvl="1"/>
            <a:r>
              <a:rPr lang="en-US" sz="1600" dirty="0">
                <a:solidFill>
                  <a:schemeClr val="tx1">
                    <a:lumMod val="20000"/>
                    <a:lumOff val="80000"/>
                  </a:schemeClr>
                </a:solidFill>
              </a:rPr>
              <a:t>Access to the index can be locked down with ACLs.</a:t>
            </a:r>
          </a:p>
          <a:p>
            <a:pPr lvl="1"/>
            <a:r>
              <a:rPr lang="en-US" sz="1600" dirty="0">
                <a:solidFill>
                  <a:schemeClr val="tx1">
                    <a:lumMod val="20000"/>
                    <a:lumOff val="80000"/>
                  </a:schemeClr>
                </a:solidFill>
              </a:rPr>
              <a:t>Can select AI Analysts and set up “AI Generators” usable from the Search page. </a:t>
            </a:r>
          </a:p>
        </p:txBody>
      </p:sp>
      <p:grpSp>
        <p:nvGrpSpPr>
          <p:cNvPr id="22" name="Group 21">
            <a:extLst>
              <a:ext uri="{FF2B5EF4-FFF2-40B4-BE49-F238E27FC236}">
                <a16:creationId xmlns:a16="http://schemas.microsoft.com/office/drawing/2014/main" id="{33BA8E4F-3A4B-3A9F-B982-DC73492BADB2}"/>
              </a:ext>
            </a:extLst>
          </p:cNvPr>
          <p:cNvGrpSpPr/>
          <p:nvPr/>
        </p:nvGrpSpPr>
        <p:grpSpPr>
          <a:xfrm>
            <a:off x="8066932" y="1666030"/>
            <a:ext cx="3849599" cy="2675969"/>
            <a:chOff x="8066932" y="1666030"/>
            <a:chExt cx="3849599" cy="2675969"/>
          </a:xfrm>
        </p:grpSpPr>
        <p:pic>
          <p:nvPicPr>
            <p:cNvPr id="11" name="Picture 10">
              <a:extLst>
                <a:ext uri="{FF2B5EF4-FFF2-40B4-BE49-F238E27FC236}">
                  <a16:creationId xmlns:a16="http://schemas.microsoft.com/office/drawing/2014/main" id="{339AD53D-C9B3-6A59-FB8D-6380363F0144}"/>
                </a:ext>
              </a:extLst>
            </p:cNvPr>
            <p:cNvPicPr>
              <a:picLocks noChangeAspect="1"/>
            </p:cNvPicPr>
            <p:nvPr/>
          </p:nvPicPr>
          <p:blipFill>
            <a:blip r:embed="rId8"/>
            <a:stretch>
              <a:fillRect/>
            </a:stretch>
          </p:blipFill>
          <p:spPr>
            <a:xfrm>
              <a:off x="8066932" y="2106343"/>
              <a:ext cx="3849599" cy="2235656"/>
            </a:xfrm>
            <a:prstGeom prst="rect">
              <a:avLst/>
            </a:prstGeom>
            <a:solidFill>
              <a:schemeClr val="accent5">
                <a:lumMod val="50000"/>
              </a:schemeClr>
            </a:solidFill>
            <a:ln w="19050">
              <a:solidFill>
                <a:schemeClr val="accent2"/>
              </a:solidFill>
            </a:ln>
            <a:effectLst>
              <a:outerShdw blurRad="50800" dist="38100" dir="2700000" algn="tl" rotWithShape="0">
                <a:prstClr val="black">
                  <a:alpha val="40000"/>
                </a:prstClr>
              </a:outerShdw>
            </a:effectLst>
          </p:spPr>
        </p:pic>
        <p:sp>
          <p:nvSpPr>
            <p:cNvPr id="17" name="TextBox 16">
              <a:extLst>
                <a:ext uri="{FF2B5EF4-FFF2-40B4-BE49-F238E27FC236}">
                  <a16:creationId xmlns:a16="http://schemas.microsoft.com/office/drawing/2014/main" id="{D1D97EC6-ADE6-76C0-14FC-7A31B19CBF23}"/>
                </a:ext>
              </a:extLst>
            </p:cNvPr>
            <p:cNvSpPr txBox="1"/>
            <p:nvPr/>
          </p:nvSpPr>
          <p:spPr>
            <a:xfrm>
              <a:off x="8580708" y="1666030"/>
              <a:ext cx="2822055" cy="338554"/>
            </a:xfrm>
            <a:prstGeom prst="rect">
              <a:avLst/>
            </a:prstGeom>
            <a:noFill/>
            <a:effectLst>
              <a:outerShdw blurRad="50800" dist="38100" dir="2700000" algn="tl" rotWithShape="0">
                <a:prstClr val="black">
                  <a:alpha val="40000"/>
                </a:prstClr>
              </a:outerShdw>
            </a:effectLst>
          </p:spPr>
          <p:txBody>
            <a:bodyPr wrap="none" rtlCol="0">
              <a:spAutoFit/>
            </a:bodyPr>
            <a:lstStyle/>
            <a:p>
              <a:pPr marR="0" algn="ctr" defTabSz="914400" rtl="0" eaLnBrk="1" fontAlgn="auto" latinLnBrk="0" hangingPunct="1">
                <a:lnSpc>
                  <a:spcPct val="100000"/>
                </a:lnSpc>
                <a:spcBef>
                  <a:spcPts val="0"/>
                </a:spcBef>
                <a:spcAft>
                  <a:spcPts val="0"/>
                </a:spcAft>
                <a:buClrTx/>
                <a:buSzTx/>
                <a:tabLst/>
              </a:pPr>
              <a:r>
                <a:rPr kumimoji="0" lang="en-US" sz="1600" b="0" i="1" u="none" strike="noStrike" kern="1200" cap="none" spc="0" normalizeH="0" baseline="0" noProof="0" dirty="0">
                  <a:ln>
                    <a:noFill/>
                  </a:ln>
                  <a:solidFill>
                    <a:schemeClr val="accent2"/>
                  </a:solidFill>
                  <a:effectLst/>
                  <a:uLnTx/>
                  <a:uFillTx/>
                  <a:latin typeface="Roboto Cn"/>
                  <a:ea typeface="+mn-ea"/>
                  <a:cs typeface="+mn-cs"/>
                </a:rPr>
                <a:t>Indexing Behavior’s property grid</a:t>
              </a:r>
            </a:p>
          </p:txBody>
        </p:sp>
      </p:grpSp>
      <p:grpSp>
        <p:nvGrpSpPr>
          <p:cNvPr id="21" name="Group 20">
            <a:extLst>
              <a:ext uri="{FF2B5EF4-FFF2-40B4-BE49-F238E27FC236}">
                <a16:creationId xmlns:a16="http://schemas.microsoft.com/office/drawing/2014/main" id="{0D8913D8-1F10-B23C-C39D-7919AE7F9914}"/>
              </a:ext>
            </a:extLst>
          </p:cNvPr>
          <p:cNvGrpSpPr/>
          <p:nvPr/>
        </p:nvGrpSpPr>
        <p:grpSpPr>
          <a:xfrm>
            <a:off x="2140440" y="4385021"/>
            <a:ext cx="4981575" cy="1908680"/>
            <a:chOff x="2140440" y="4463039"/>
            <a:chExt cx="4981575" cy="1908680"/>
          </a:xfrm>
        </p:grpSpPr>
        <p:pic>
          <p:nvPicPr>
            <p:cNvPr id="14" name="Picture 13">
              <a:extLst>
                <a:ext uri="{FF2B5EF4-FFF2-40B4-BE49-F238E27FC236}">
                  <a16:creationId xmlns:a16="http://schemas.microsoft.com/office/drawing/2014/main" id="{E20AFD23-23E7-C040-F7B7-9DB7C65AA3EB}"/>
                </a:ext>
              </a:extLst>
            </p:cNvPr>
            <p:cNvPicPr>
              <a:picLocks noChangeAspect="1"/>
            </p:cNvPicPr>
            <p:nvPr/>
          </p:nvPicPr>
          <p:blipFill>
            <a:blip r:embed="rId9"/>
            <a:stretch>
              <a:fillRect/>
            </a:stretch>
          </p:blipFill>
          <p:spPr>
            <a:xfrm>
              <a:off x="2140440" y="5141154"/>
              <a:ext cx="4981575" cy="552450"/>
            </a:xfrm>
            <a:prstGeom prst="rect">
              <a:avLst/>
            </a:prstGeom>
            <a:solidFill>
              <a:schemeClr val="accent5">
                <a:lumMod val="50000"/>
              </a:schemeClr>
            </a:solidFill>
            <a:ln w="19050">
              <a:solidFill>
                <a:schemeClr val="accent2"/>
              </a:solidFill>
            </a:ln>
            <a:effectLst>
              <a:outerShdw blurRad="50800" dist="38100" dir="2700000" algn="tl" rotWithShape="0">
                <a:prstClr val="black">
                  <a:alpha val="40000"/>
                </a:prstClr>
              </a:outerShdw>
            </a:effectLst>
          </p:spPr>
        </p:pic>
        <p:sp>
          <p:nvSpPr>
            <p:cNvPr id="18" name="TextBox 17">
              <a:extLst>
                <a:ext uri="{FF2B5EF4-FFF2-40B4-BE49-F238E27FC236}">
                  <a16:creationId xmlns:a16="http://schemas.microsoft.com/office/drawing/2014/main" id="{4A1CAC17-72B5-A0E0-C928-AFE46E197341}"/>
                </a:ext>
              </a:extLst>
            </p:cNvPr>
            <p:cNvSpPr txBox="1"/>
            <p:nvPr/>
          </p:nvSpPr>
          <p:spPr>
            <a:xfrm>
              <a:off x="2140440" y="4463039"/>
              <a:ext cx="4348495" cy="584775"/>
            </a:xfrm>
            <a:prstGeom prst="rect">
              <a:avLst/>
            </a:prstGeom>
            <a:noFill/>
            <a:effectLst>
              <a:outerShdw blurRad="50800" dist="38100" dir="2700000" algn="tl" rotWithShape="0">
                <a:prstClr val="black">
                  <a:alpha val="40000"/>
                </a:prstClr>
              </a:outerShdw>
            </a:effectLst>
          </p:spPr>
          <p:txBody>
            <a:bodyPr wrap="square" rtlCol="0">
              <a:spAutoFit/>
            </a:bodyPr>
            <a:lstStyle/>
            <a:p>
              <a:pPr marR="0" defTabSz="914400" rtl="0" eaLnBrk="1" fontAlgn="auto" latinLnBrk="0" hangingPunct="1">
                <a:lnSpc>
                  <a:spcPct val="100000"/>
                </a:lnSpc>
                <a:spcBef>
                  <a:spcPts val="0"/>
                </a:spcBef>
                <a:spcAft>
                  <a:spcPts val="0"/>
                </a:spcAft>
                <a:buClrTx/>
                <a:buSzTx/>
                <a:tabLst/>
              </a:pPr>
              <a:r>
                <a:rPr kumimoji="0" lang="en-US" sz="1600" b="0" i="1" u="none" strike="noStrike" kern="1200" cap="none" spc="0" normalizeH="0" baseline="0" noProof="0" dirty="0">
                  <a:ln>
                    <a:noFill/>
                  </a:ln>
                  <a:solidFill>
                    <a:schemeClr val="accent2"/>
                  </a:solidFill>
                  <a:effectLst/>
                  <a:uLnTx/>
                  <a:uFillTx/>
                  <a:latin typeface="Roboto Cn"/>
                  <a:ea typeface="+mn-ea"/>
                  <a:cs typeface="+mn-cs"/>
                </a:rPr>
                <a:t>BE AWARE:  After adding the Indexing behavior,</a:t>
              </a:r>
              <a:r>
                <a:rPr lang="en-US" sz="1600" i="1" dirty="0">
                  <a:solidFill>
                    <a:schemeClr val="accent2"/>
                  </a:solidFill>
                  <a:latin typeface="Roboto Cn"/>
                </a:rPr>
                <a:t> you will need to create the search index from Grooper.</a:t>
              </a:r>
            </a:p>
          </p:txBody>
        </p:sp>
        <p:sp>
          <p:nvSpPr>
            <p:cNvPr id="20" name="TextBox 19">
              <a:extLst>
                <a:ext uri="{FF2B5EF4-FFF2-40B4-BE49-F238E27FC236}">
                  <a16:creationId xmlns:a16="http://schemas.microsoft.com/office/drawing/2014/main" id="{F0F77C24-5C2B-7BF5-5C1D-879D45716325}"/>
                </a:ext>
              </a:extLst>
            </p:cNvPr>
            <p:cNvSpPr txBox="1"/>
            <p:nvPr/>
          </p:nvSpPr>
          <p:spPr>
            <a:xfrm>
              <a:off x="2140440" y="5786944"/>
              <a:ext cx="4348495" cy="584775"/>
            </a:xfrm>
            <a:prstGeom prst="rect">
              <a:avLst/>
            </a:prstGeom>
            <a:noFill/>
            <a:effectLst>
              <a:outerShdw blurRad="50800" dist="38100" dir="2700000" algn="tl" rotWithShape="0">
                <a:prstClr val="black">
                  <a:alpha val="40000"/>
                </a:prstClr>
              </a:outerShdw>
            </a:effectLst>
          </p:spPr>
          <p:txBody>
            <a:bodyPr wrap="square" rtlCol="0">
              <a:spAutoFit/>
            </a:bodyPr>
            <a:lstStyle>
              <a:defPPr>
                <a:defRPr lang="en-US"/>
              </a:defPPr>
              <a:lvl1pPr marR="0" fontAlgn="auto">
                <a:lnSpc>
                  <a:spcPct val="100000"/>
                </a:lnSpc>
                <a:spcBef>
                  <a:spcPts val="0"/>
                </a:spcBef>
                <a:spcAft>
                  <a:spcPts val="0"/>
                </a:spcAft>
                <a:buClrTx/>
                <a:buSzTx/>
                <a:tabLst/>
                <a:defRPr kumimoji="0" sz="1600" b="0" i="1" u="none" strike="noStrike" cap="none" spc="0" normalizeH="0" baseline="0">
                  <a:ln>
                    <a:noFill/>
                  </a:ln>
                  <a:solidFill>
                    <a:schemeClr val="accent2"/>
                  </a:solidFill>
                  <a:effectLst/>
                  <a:uLnTx/>
                  <a:uFillTx/>
                  <a:latin typeface="Roboto Cn"/>
                </a:defRPr>
              </a:lvl1pPr>
            </a:lstStyle>
            <a:p>
              <a:r>
                <a:rPr lang="en-US" dirty="0"/>
                <a:t>To do this, right click the Conte</a:t>
              </a:r>
              <a:r>
                <a:rPr lang="en-US" dirty="0" err="1"/>
                <a:t>nt</a:t>
              </a:r>
              <a:r>
                <a:rPr lang="en-US" dirty="0"/>
                <a:t> Model and select “Search &gt; Create Search Index.</a:t>
              </a:r>
            </a:p>
          </p:txBody>
        </p:sp>
      </p:grpSp>
    </p:spTree>
    <p:extLst>
      <p:ext uri="{BB962C8B-B14F-4D97-AF65-F5344CB8AC3E}">
        <p14:creationId xmlns:p14="http://schemas.microsoft.com/office/powerpoint/2010/main" val="34268698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decel="100000" fill="hold" grpId="0" nodeType="with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1500" fill="hold"/>
                                        <p:tgtEl>
                                          <p:spTgt spid="12"/>
                                        </p:tgtEl>
                                        <p:attrNameLst>
                                          <p:attrName>ppt_x</p:attrName>
                                        </p:attrNameLst>
                                      </p:cBhvr>
                                      <p:tavLst>
                                        <p:tav tm="0">
                                          <p:val>
                                            <p:strVal val="1+#ppt_w/2"/>
                                          </p:val>
                                        </p:tav>
                                        <p:tav tm="100000">
                                          <p:val>
                                            <p:strVal val="#ppt_x"/>
                                          </p:val>
                                        </p:tav>
                                      </p:tavLst>
                                    </p:anim>
                                    <p:anim calcmode="lin" valueType="num">
                                      <p:cBhvr additive="base">
                                        <p:cTn id="8" dur="1500" fill="hold"/>
                                        <p:tgtEl>
                                          <p:spTgt spid="12"/>
                                        </p:tgtEl>
                                        <p:attrNameLst>
                                          <p:attrName>ppt_y</p:attrName>
                                        </p:attrNameLst>
                                      </p:cBhvr>
                                      <p:tavLst>
                                        <p:tav tm="0">
                                          <p:val>
                                            <p:strVal val="#ppt_y"/>
                                          </p:val>
                                        </p:tav>
                                        <p:tav tm="100000">
                                          <p:val>
                                            <p:strVal val="#ppt_y"/>
                                          </p:val>
                                        </p:tav>
                                      </p:tavLst>
                                    </p:anim>
                                  </p:childTnLst>
                                </p:cTn>
                              </p:par>
                              <p:par>
                                <p:cTn id="9" presetID="2" presetClass="entr" presetSubtype="2" decel="100000" fill="hold" nodeType="with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1500" fill="hold"/>
                                        <p:tgtEl>
                                          <p:spTgt spid="8"/>
                                        </p:tgtEl>
                                        <p:attrNameLst>
                                          <p:attrName>ppt_x</p:attrName>
                                        </p:attrNameLst>
                                      </p:cBhvr>
                                      <p:tavLst>
                                        <p:tav tm="0">
                                          <p:val>
                                            <p:strVal val="1+#ppt_w/2"/>
                                          </p:val>
                                        </p:tav>
                                        <p:tav tm="100000">
                                          <p:val>
                                            <p:strVal val="#ppt_x"/>
                                          </p:val>
                                        </p:tav>
                                      </p:tavLst>
                                    </p:anim>
                                    <p:anim calcmode="lin" valueType="num">
                                      <p:cBhvr additive="base">
                                        <p:cTn id="12" dur="1500" fill="hold"/>
                                        <p:tgtEl>
                                          <p:spTgt spid="8"/>
                                        </p:tgtEl>
                                        <p:attrNameLst>
                                          <p:attrName>ppt_y</p:attrName>
                                        </p:attrNameLst>
                                      </p:cBhvr>
                                      <p:tavLst>
                                        <p:tav tm="0">
                                          <p:val>
                                            <p:strVal val="#ppt_y"/>
                                          </p:val>
                                        </p:tav>
                                        <p:tav tm="100000">
                                          <p:val>
                                            <p:strVal val="#ppt_y"/>
                                          </p:val>
                                        </p:tav>
                                      </p:tavLst>
                                    </p:anim>
                                  </p:childTnLst>
                                </p:cTn>
                              </p:par>
                              <p:par>
                                <p:cTn id="13" presetID="2" presetClass="entr" presetSubtype="2" decel="100000" fill="hold" nodeType="withEffect">
                                  <p:stCondLst>
                                    <p:cond delay="0"/>
                                  </p:stCondLst>
                                  <p:childTnLst>
                                    <p:set>
                                      <p:cBhvr>
                                        <p:cTn id="14" dur="1" fill="hold">
                                          <p:stCondLst>
                                            <p:cond delay="0"/>
                                          </p:stCondLst>
                                        </p:cTn>
                                        <p:tgtEl>
                                          <p:spTgt spid="26"/>
                                        </p:tgtEl>
                                        <p:attrNameLst>
                                          <p:attrName>style.visibility</p:attrName>
                                        </p:attrNameLst>
                                      </p:cBhvr>
                                      <p:to>
                                        <p:strVal val="visible"/>
                                      </p:to>
                                    </p:set>
                                    <p:anim calcmode="lin" valueType="num">
                                      <p:cBhvr additive="base">
                                        <p:cTn id="15" dur="1500" fill="hold"/>
                                        <p:tgtEl>
                                          <p:spTgt spid="26"/>
                                        </p:tgtEl>
                                        <p:attrNameLst>
                                          <p:attrName>ppt_x</p:attrName>
                                        </p:attrNameLst>
                                      </p:cBhvr>
                                      <p:tavLst>
                                        <p:tav tm="0">
                                          <p:val>
                                            <p:strVal val="1+#ppt_w/2"/>
                                          </p:val>
                                        </p:tav>
                                        <p:tav tm="100000">
                                          <p:val>
                                            <p:strVal val="#ppt_x"/>
                                          </p:val>
                                        </p:tav>
                                      </p:tavLst>
                                    </p:anim>
                                    <p:anim calcmode="lin" valueType="num">
                                      <p:cBhvr additive="base">
                                        <p:cTn id="16" dur="1500" fill="hold"/>
                                        <p:tgtEl>
                                          <p:spTgt spid="26"/>
                                        </p:tgtEl>
                                        <p:attrNameLst>
                                          <p:attrName>ppt_y</p:attrName>
                                        </p:attrNameLst>
                                      </p:cBhvr>
                                      <p:tavLst>
                                        <p:tav tm="0">
                                          <p:val>
                                            <p:strVal val="#ppt_y"/>
                                          </p:val>
                                        </p:tav>
                                        <p:tav tm="100000">
                                          <p:val>
                                            <p:strVal val="#ppt_y"/>
                                          </p:val>
                                        </p:tav>
                                      </p:tavLst>
                                    </p:anim>
                                  </p:childTnLst>
                                </p:cTn>
                              </p:par>
                              <p:par>
                                <p:cTn id="17" presetID="2" presetClass="entr" presetSubtype="2" decel="100000" fill="hold" nodeType="with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additive="base">
                                        <p:cTn id="19" dur="1500" fill="hold"/>
                                        <p:tgtEl>
                                          <p:spTgt spid="4"/>
                                        </p:tgtEl>
                                        <p:attrNameLst>
                                          <p:attrName>ppt_x</p:attrName>
                                        </p:attrNameLst>
                                      </p:cBhvr>
                                      <p:tavLst>
                                        <p:tav tm="0">
                                          <p:val>
                                            <p:strVal val="1+#ppt_w/2"/>
                                          </p:val>
                                        </p:tav>
                                        <p:tav tm="100000">
                                          <p:val>
                                            <p:strVal val="#ppt_x"/>
                                          </p:val>
                                        </p:tav>
                                      </p:tavLst>
                                    </p:anim>
                                    <p:anim calcmode="lin" valueType="num">
                                      <p:cBhvr additive="base">
                                        <p:cTn id="20" dur="1500" fill="hold"/>
                                        <p:tgtEl>
                                          <p:spTgt spid="4"/>
                                        </p:tgtEl>
                                        <p:attrNameLst>
                                          <p:attrName>ppt_y</p:attrName>
                                        </p:attrNameLst>
                                      </p:cBhvr>
                                      <p:tavLst>
                                        <p:tav tm="0">
                                          <p:val>
                                            <p:strVal val="#ppt_y"/>
                                          </p:val>
                                        </p:tav>
                                        <p:tav tm="100000">
                                          <p:val>
                                            <p:strVal val="#ppt_y"/>
                                          </p:val>
                                        </p:tav>
                                      </p:tavLst>
                                    </p:anim>
                                  </p:childTnLst>
                                </p:cTn>
                              </p:par>
                              <p:par>
                                <p:cTn id="21" presetID="2" presetClass="entr" presetSubtype="2" decel="100000" fill="hold" grpId="0" nodeType="withEffect">
                                  <p:stCondLst>
                                    <p:cond delay="500"/>
                                  </p:stCondLst>
                                  <p:childTnLst>
                                    <p:set>
                                      <p:cBhvr>
                                        <p:cTn id="22" dur="1" fill="hold">
                                          <p:stCondLst>
                                            <p:cond delay="0"/>
                                          </p:stCondLst>
                                        </p:cTn>
                                        <p:tgtEl>
                                          <p:spTgt spid="9"/>
                                        </p:tgtEl>
                                        <p:attrNameLst>
                                          <p:attrName>style.visibility</p:attrName>
                                        </p:attrNameLst>
                                      </p:cBhvr>
                                      <p:to>
                                        <p:strVal val="visible"/>
                                      </p:to>
                                    </p:set>
                                    <p:anim calcmode="lin" valueType="num">
                                      <p:cBhvr additive="base">
                                        <p:cTn id="23" dur="1000" fill="hold"/>
                                        <p:tgtEl>
                                          <p:spTgt spid="9"/>
                                        </p:tgtEl>
                                        <p:attrNameLst>
                                          <p:attrName>ppt_x</p:attrName>
                                        </p:attrNameLst>
                                      </p:cBhvr>
                                      <p:tavLst>
                                        <p:tav tm="0">
                                          <p:val>
                                            <p:strVal val="1+#ppt_w/2"/>
                                          </p:val>
                                        </p:tav>
                                        <p:tav tm="100000">
                                          <p:val>
                                            <p:strVal val="#ppt_x"/>
                                          </p:val>
                                        </p:tav>
                                      </p:tavLst>
                                    </p:anim>
                                    <p:anim calcmode="lin" valueType="num">
                                      <p:cBhvr additive="base">
                                        <p:cTn id="24" dur="1000" fill="hold"/>
                                        <p:tgtEl>
                                          <p:spTgt spid="9"/>
                                        </p:tgtEl>
                                        <p:attrNameLst>
                                          <p:attrName>ppt_y</p:attrName>
                                        </p:attrNameLst>
                                      </p:cBhvr>
                                      <p:tavLst>
                                        <p:tav tm="0">
                                          <p:val>
                                            <p:strVal val="#ppt_y"/>
                                          </p:val>
                                        </p:tav>
                                        <p:tav tm="100000">
                                          <p:val>
                                            <p:strVal val="#ppt_y"/>
                                          </p:val>
                                        </p:tav>
                                      </p:tavLst>
                                    </p:anim>
                                  </p:childTnLst>
                                </p:cTn>
                              </p:par>
                              <p:par>
                                <p:cTn id="25" presetID="2" presetClass="entr" presetSubtype="2" decel="100000" fill="hold" nodeType="withEffect">
                                  <p:stCondLst>
                                    <p:cond delay="500"/>
                                  </p:stCondLst>
                                  <p:childTnLst>
                                    <p:set>
                                      <p:cBhvr>
                                        <p:cTn id="26" dur="1" fill="hold">
                                          <p:stCondLst>
                                            <p:cond delay="0"/>
                                          </p:stCondLst>
                                        </p:cTn>
                                        <p:tgtEl>
                                          <p:spTgt spid="2"/>
                                        </p:tgtEl>
                                        <p:attrNameLst>
                                          <p:attrName>style.visibility</p:attrName>
                                        </p:attrNameLst>
                                      </p:cBhvr>
                                      <p:to>
                                        <p:strVal val="visible"/>
                                      </p:to>
                                    </p:set>
                                    <p:anim calcmode="lin" valueType="num">
                                      <p:cBhvr additive="base">
                                        <p:cTn id="27" dur="1000" fill="hold"/>
                                        <p:tgtEl>
                                          <p:spTgt spid="2"/>
                                        </p:tgtEl>
                                        <p:attrNameLst>
                                          <p:attrName>ppt_x</p:attrName>
                                        </p:attrNameLst>
                                      </p:cBhvr>
                                      <p:tavLst>
                                        <p:tav tm="0">
                                          <p:val>
                                            <p:strVal val="1+#ppt_w/2"/>
                                          </p:val>
                                        </p:tav>
                                        <p:tav tm="100000">
                                          <p:val>
                                            <p:strVal val="#ppt_x"/>
                                          </p:val>
                                        </p:tav>
                                      </p:tavLst>
                                    </p:anim>
                                    <p:anim calcmode="lin" valueType="num">
                                      <p:cBhvr additive="base">
                                        <p:cTn id="28" dur="1000" fill="hold"/>
                                        <p:tgtEl>
                                          <p:spTgt spid="2"/>
                                        </p:tgtEl>
                                        <p:attrNameLst>
                                          <p:attrName>ppt_y</p:attrName>
                                        </p:attrNameLst>
                                      </p:cBhvr>
                                      <p:tavLst>
                                        <p:tav tm="0">
                                          <p:val>
                                            <p:strVal val="#ppt_y"/>
                                          </p:val>
                                        </p:tav>
                                        <p:tav tm="100000">
                                          <p:val>
                                            <p:strVal val="#ppt_y"/>
                                          </p:val>
                                        </p:tav>
                                      </p:tavLst>
                                    </p:anim>
                                  </p:childTnLst>
                                </p:cTn>
                              </p:par>
                              <p:par>
                                <p:cTn id="29" presetID="2" presetClass="entr" presetSubtype="2" fill="hold" nodeType="withEffect">
                                  <p:stCondLst>
                                    <p:cond delay="500"/>
                                  </p:stCondLst>
                                  <p:childTnLst>
                                    <p:set>
                                      <p:cBhvr>
                                        <p:cTn id="30" dur="1" fill="hold">
                                          <p:stCondLst>
                                            <p:cond delay="0"/>
                                          </p:stCondLst>
                                        </p:cTn>
                                        <p:tgtEl>
                                          <p:spTgt spid="22"/>
                                        </p:tgtEl>
                                        <p:attrNameLst>
                                          <p:attrName>style.visibility</p:attrName>
                                        </p:attrNameLst>
                                      </p:cBhvr>
                                      <p:to>
                                        <p:strVal val="visible"/>
                                      </p:to>
                                    </p:set>
                                    <p:anim calcmode="lin" valueType="num">
                                      <p:cBhvr additive="base">
                                        <p:cTn id="31" dur="1000" fill="hold"/>
                                        <p:tgtEl>
                                          <p:spTgt spid="22"/>
                                        </p:tgtEl>
                                        <p:attrNameLst>
                                          <p:attrName>ppt_x</p:attrName>
                                        </p:attrNameLst>
                                      </p:cBhvr>
                                      <p:tavLst>
                                        <p:tav tm="0">
                                          <p:val>
                                            <p:strVal val="1+#ppt_w/2"/>
                                          </p:val>
                                        </p:tav>
                                        <p:tav tm="100000">
                                          <p:val>
                                            <p:strVal val="#ppt_x"/>
                                          </p:val>
                                        </p:tav>
                                      </p:tavLst>
                                    </p:anim>
                                    <p:anim calcmode="lin" valueType="num">
                                      <p:cBhvr additive="base">
                                        <p:cTn id="32" dur="1000" fill="hold"/>
                                        <p:tgtEl>
                                          <p:spTgt spid="22"/>
                                        </p:tgtEl>
                                        <p:attrNameLst>
                                          <p:attrName>ppt_y</p:attrName>
                                        </p:attrNameLst>
                                      </p:cBhvr>
                                      <p:tavLst>
                                        <p:tav tm="0">
                                          <p:val>
                                            <p:strVal val="#ppt_y"/>
                                          </p:val>
                                        </p:tav>
                                        <p:tav tm="100000">
                                          <p:val>
                                            <p:strVal val="#ppt_y"/>
                                          </p:val>
                                        </p:tav>
                                      </p:tavLst>
                                    </p:anim>
                                  </p:childTnLst>
                                </p:cTn>
                              </p:par>
                              <p:par>
                                <p:cTn id="33" presetID="2" presetClass="entr" presetSubtype="2" fill="hold" nodeType="withEffect">
                                  <p:stCondLst>
                                    <p:cond delay="500"/>
                                  </p:stCondLst>
                                  <p:childTnLst>
                                    <p:set>
                                      <p:cBhvr>
                                        <p:cTn id="34" dur="1" fill="hold">
                                          <p:stCondLst>
                                            <p:cond delay="0"/>
                                          </p:stCondLst>
                                        </p:cTn>
                                        <p:tgtEl>
                                          <p:spTgt spid="21"/>
                                        </p:tgtEl>
                                        <p:attrNameLst>
                                          <p:attrName>style.visibility</p:attrName>
                                        </p:attrNameLst>
                                      </p:cBhvr>
                                      <p:to>
                                        <p:strVal val="visible"/>
                                      </p:to>
                                    </p:set>
                                    <p:anim calcmode="lin" valueType="num">
                                      <p:cBhvr additive="base">
                                        <p:cTn id="35" dur="1000" fill="hold"/>
                                        <p:tgtEl>
                                          <p:spTgt spid="21"/>
                                        </p:tgtEl>
                                        <p:attrNameLst>
                                          <p:attrName>ppt_x</p:attrName>
                                        </p:attrNameLst>
                                      </p:cBhvr>
                                      <p:tavLst>
                                        <p:tav tm="0">
                                          <p:val>
                                            <p:strVal val="1+#ppt_w/2"/>
                                          </p:val>
                                        </p:tav>
                                        <p:tav tm="100000">
                                          <p:val>
                                            <p:strVal val="#ppt_x"/>
                                          </p:val>
                                        </p:tav>
                                      </p:tavLst>
                                    </p:anim>
                                    <p:anim calcmode="lin" valueType="num">
                                      <p:cBhvr additive="base">
                                        <p:cTn id="36" dur="1000" fill="hold"/>
                                        <p:tgtEl>
                                          <p:spTgt spid="2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9"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gradFill>
          <a:gsLst>
            <a:gs pos="0">
              <a:schemeClr val="accent5">
                <a:lumMod val="50000"/>
              </a:schemeClr>
            </a:gs>
            <a:gs pos="100000">
              <a:srgbClr val="191919"/>
            </a:gs>
          </a:gsLst>
          <a:lin ang="5400000" scaled="1"/>
        </a:gradFill>
        <a:effectLst/>
      </p:bgPr>
    </p:bg>
    <p:spTree>
      <p:nvGrpSpPr>
        <p:cNvPr id="1" name=""/>
        <p:cNvGrpSpPr/>
        <p:nvPr/>
      </p:nvGrpSpPr>
      <p:grpSpPr>
        <a:xfrm>
          <a:off x="0" y="0"/>
          <a:ext cx="0" cy="0"/>
          <a:chOff x="0" y="0"/>
          <a:chExt cx="0" cy="0"/>
        </a:xfrm>
      </p:grpSpPr>
      <p:pic>
        <p:nvPicPr>
          <p:cNvPr id="4" name="Graphic 3">
            <a:extLst>
              <a:ext uri="{FF2B5EF4-FFF2-40B4-BE49-F238E27FC236}">
                <a16:creationId xmlns:a16="http://schemas.microsoft.com/office/drawing/2014/main" id="{B8CB4F5F-2152-544F-439B-BF32B7E55122}"/>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408447" y="1491084"/>
            <a:ext cx="11956937" cy="4949339"/>
          </a:xfrm>
          <a:prstGeom prst="rect">
            <a:avLst/>
          </a:prstGeom>
          <a:effectLst>
            <a:outerShdw blurRad="317500" dist="317500" dir="2700000" algn="l" rotWithShape="0">
              <a:prstClr val="black">
                <a:alpha val="15000"/>
              </a:prstClr>
            </a:outerShdw>
          </a:effectLst>
        </p:spPr>
      </p:pic>
      <p:sp>
        <p:nvSpPr>
          <p:cNvPr id="12" name="What is?">
            <a:extLst>
              <a:ext uri="{FF2B5EF4-FFF2-40B4-BE49-F238E27FC236}">
                <a16:creationId xmlns:a16="http://schemas.microsoft.com/office/drawing/2014/main" id="{D9599360-BEB7-F7B6-0FD1-5F6793B8F18B}"/>
              </a:ext>
            </a:extLst>
          </p:cNvPr>
          <p:cNvSpPr txBox="1"/>
          <p:nvPr/>
        </p:nvSpPr>
        <p:spPr>
          <a:xfrm>
            <a:off x="1896111" y="417577"/>
            <a:ext cx="9186858" cy="707886"/>
          </a:xfrm>
          <a:prstGeom prst="rect">
            <a:avLst/>
          </a:prstGeom>
          <a:noFill/>
          <a:effectLst/>
        </p:spPr>
        <p:txBody>
          <a:bodyPr wrap="square" rtlCol="0">
            <a:spAutoFit/>
          </a:bodyPr>
          <a:lstStyle>
            <a:defPPr>
              <a:defRPr lang="en-US"/>
            </a:defPPr>
            <a:lvl1pPr>
              <a:defRPr sz="4000" cap="all">
                <a:solidFill>
                  <a:schemeClr val="bg2"/>
                </a:solidFill>
                <a:latin typeface="+mj-lt"/>
              </a:defRPr>
            </a:lvl1pPr>
          </a:lstStyle>
          <a:p>
            <a:r>
              <a:rPr lang="en-US" dirty="0">
                <a:solidFill>
                  <a:schemeClr val="tx1">
                    <a:lumMod val="20000"/>
                    <a:lumOff val="80000"/>
                  </a:schemeClr>
                </a:solidFill>
              </a:rPr>
              <a:t>Document Search and Retrieval </a:t>
            </a:r>
          </a:p>
        </p:txBody>
      </p:sp>
      <p:grpSp>
        <p:nvGrpSpPr>
          <p:cNvPr id="26" name="Group 25">
            <a:extLst>
              <a:ext uri="{FF2B5EF4-FFF2-40B4-BE49-F238E27FC236}">
                <a16:creationId xmlns:a16="http://schemas.microsoft.com/office/drawing/2014/main" id="{010A5947-8A8A-0D22-5B7E-FB4BBB5D3698}"/>
              </a:ext>
            </a:extLst>
          </p:cNvPr>
          <p:cNvGrpSpPr/>
          <p:nvPr/>
        </p:nvGrpSpPr>
        <p:grpSpPr>
          <a:xfrm>
            <a:off x="-617767" y="293967"/>
            <a:ext cx="12285892" cy="958821"/>
            <a:chOff x="-617767" y="293967"/>
            <a:chExt cx="12285892" cy="958821"/>
          </a:xfrm>
        </p:grpSpPr>
        <p:cxnSp>
          <p:nvCxnSpPr>
            <p:cNvPr id="10" name="Straight Connector 9">
              <a:extLst>
                <a:ext uri="{FF2B5EF4-FFF2-40B4-BE49-F238E27FC236}">
                  <a16:creationId xmlns:a16="http://schemas.microsoft.com/office/drawing/2014/main" id="{1C697595-85EA-387A-37B3-89B7396BE585}"/>
                </a:ext>
              </a:extLst>
            </p:cNvPr>
            <p:cNvCxnSpPr>
              <a:cxnSpLocks/>
            </p:cNvCxnSpPr>
            <p:nvPr/>
          </p:nvCxnSpPr>
          <p:spPr>
            <a:xfrm>
              <a:off x="1262743" y="1200155"/>
              <a:ext cx="10405382" cy="0"/>
            </a:xfrm>
            <a:prstGeom prst="line">
              <a:avLst/>
            </a:prstGeom>
            <a:ln w="15875">
              <a:solidFill>
                <a:schemeClr val="bg2">
                  <a:lumMod val="50000"/>
                </a:schemeClr>
              </a:soli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pic>
          <p:nvPicPr>
            <p:cNvPr id="24" name="Graphic 23">
              <a:extLst>
                <a:ext uri="{FF2B5EF4-FFF2-40B4-BE49-F238E27FC236}">
                  <a16:creationId xmlns:a16="http://schemas.microsoft.com/office/drawing/2014/main" id="{EBB16BE6-C74A-E145-4C1C-E1E9E32B3038}"/>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617767" y="293967"/>
              <a:ext cx="2332267" cy="958821"/>
            </a:xfrm>
            <a:prstGeom prst="rect">
              <a:avLst/>
            </a:prstGeom>
            <a:effectLst>
              <a:outerShdw blurRad="317500" dist="317500" dir="2700000" algn="l" rotWithShape="0">
                <a:prstClr val="black">
                  <a:alpha val="15000"/>
                </a:prstClr>
              </a:outerShdw>
            </a:effectLst>
          </p:spPr>
        </p:pic>
      </p:grpSp>
      <p:pic>
        <p:nvPicPr>
          <p:cNvPr id="8" name="Grooper G" descr="Logo, icon&#10;&#10;Description automatically generated">
            <a:extLst>
              <a:ext uri="{FF2B5EF4-FFF2-40B4-BE49-F238E27FC236}">
                <a16:creationId xmlns:a16="http://schemas.microsoft.com/office/drawing/2014/main" id="{2515A8FD-AFB9-FC16-44F3-D1CDACA56FFC}"/>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01650" y="342904"/>
            <a:ext cx="651511" cy="857251"/>
          </a:xfrm>
          <a:prstGeom prst="rect">
            <a:avLst/>
          </a:prstGeom>
          <a:effectLst>
            <a:outerShdw blurRad="63500" dist="63500" dir="2700000" algn="tl" rotWithShape="0">
              <a:prstClr val="black">
                <a:alpha val="25000"/>
              </a:prstClr>
            </a:outerShdw>
          </a:effectLst>
        </p:spPr>
      </p:pic>
      <p:grpSp>
        <p:nvGrpSpPr>
          <p:cNvPr id="2" name="Group 1">
            <a:extLst>
              <a:ext uri="{FF2B5EF4-FFF2-40B4-BE49-F238E27FC236}">
                <a16:creationId xmlns:a16="http://schemas.microsoft.com/office/drawing/2014/main" id="{9EC54054-D4FB-D415-263E-4B71CA9130CA}"/>
              </a:ext>
            </a:extLst>
          </p:cNvPr>
          <p:cNvGrpSpPr/>
          <p:nvPr/>
        </p:nvGrpSpPr>
        <p:grpSpPr>
          <a:xfrm>
            <a:off x="4014115" y="1601254"/>
            <a:ext cx="4679102" cy="954107"/>
            <a:chOff x="2697480" y="1704407"/>
            <a:chExt cx="5829300" cy="954107"/>
          </a:xfrm>
          <a:effectLst>
            <a:outerShdw blurRad="50800" dist="38100" dir="2700000" algn="tl" rotWithShape="0">
              <a:prstClr val="black">
                <a:alpha val="40000"/>
              </a:prstClr>
            </a:outerShdw>
          </a:effectLst>
        </p:grpSpPr>
        <p:sp>
          <p:nvSpPr>
            <p:cNvPr id="3" name="TextBox 2">
              <a:extLst>
                <a:ext uri="{FF2B5EF4-FFF2-40B4-BE49-F238E27FC236}">
                  <a16:creationId xmlns:a16="http://schemas.microsoft.com/office/drawing/2014/main" id="{51669B94-7A80-7217-0C53-7BFD905F9DA6}"/>
                </a:ext>
              </a:extLst>
            </p:cNvPr>
            <p:cNvSpPr txBox="1"/>
            <p:nvPr/>
          </p:nvSpPr>
          <p:spPr>
            <a:xfrm>
              <a:off x="2697480" y="1704407"/>
              <a:ext cx="5829300" cy="954107"/>
            </a:xfrm>
            <a:prstGeom prst="rect">
              <a:avLst/>
            </a:prstGeom>
            <a:noFill/>
          </p:spPr>
          <p:txBody>
            <a:bodyPr wrap="square" rtlCol="0">
              <a:spAutoFit/>
            </a:bodyPr>
            <a:lstStyle/>
            <a:p>
              <a:pPr algn="ctr"/>
              <a:r>
                <a:rPr lang="en-US" sz="2800" cap="small" dirty="0">
                  <a:latin typeface="Roboto Bk" pitchFamily="2" charset="0"/>
                  <a:ea typeface="Roboto Bk" pitchFamily="2" charset="0"/>
                </a:rPr>
                <a:t>Ways to index documents</a:t>
              </a:r>
            </a:p>
          </p:txBody>
        </p:sp>
        <p:cxnSp>
          <p:nvCxnSpPr>
            <p:cNvPr id="5" name="Straight Connector 4">
              <a:extLst>
                <a:ext uri="{FF2B5EF4-FFF2-40B4-BE49-F238E27FC236}">
                  <a16:creationId xmlns:a16="http://schemas.microsoft.com/office/drawing/2014/main" id="{E7BA8A0F-AF01-3188-4B94-BF8B062089EC}"/>
                </a:ext>
              </a:extLst>
            </p:cNvPr>
            <p:cNvCxnSpPr>
              <a:cxnSpLocks/>
            </p:cNvCxnSpPr>
            <p:nvPr/>
          </p:nvCxnSpPr>
          <p:spPr>
            <a:xfrm>
              <a:off x="2697480" y="2227627"/>
              <a:ext cx="5829300" cy="0"/>
            </a:xfrm>
            <a:prstGeom prst="line">
              <a:avLst/>
            </a:prstGeom>
            <a:ln w="22225">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17" name="TextBox 16">
            <a:extLst>
              <a:ext uri="{FF2B5EF4-FFF2-40B4-BE49-F238E27FC236}">
                <a16:creationId xmlns:a16="http://schemas.microsoft.com/office/drawing/2014/main" id="{0943F681-2C6C-4253-4D7C-4702D2FF5E70}"/>
              </a:ext>
            </a:extLst>
          </p:cNvPr>
          <p:cNvSpPr txBox="1"/>
          <p:nvPr/>
        </p:nvSpPr>
        <p:spPr>
          <a:xfrm>
            <a:off x="2721165" y="2299766"/>
            <a:ext cx="7359267" cy="3985706"/>
          </a:xfrm>
          <a:prstGeom prst="rect">
            <a:avLst/>
          </a:prstGeom>
          <a:noFill/>
        </p:spPr>
        <p:txBody>
          <a:bodyPr wrap="square">
            <a:spAutoFit/>
          </a:bodyPr>
          <a:lstStyle/>
          <a:p>
            <a:pPr marL="285750" indent="-285750">
              <a:buFont typeface="Arial" panose="020B0604020202020204" pitchFamily="34" charset="0"/>
              <a:buChar char="•"/>
            </a:pPr>
            <a:r>
              <a:rPr lang="en-US" dirty="0">
                <a:solidFill>
                  <a:schemeClr val="tx1">
                    <a:lumMod val="20000"/>
                    <a:lumOff val="80000"/>
                  </a:schemeClr>
                </a:solidFill>
              </a:rPr>
              <a:t>Right-click one or more documents and using the "Add to Index" command</a:t>
            </a:r>
          </a:p>
          <a:p>
            <a:pPr lvl="1"/>
            <a:r>
              <a:rPr lang="en-US" sz="1600" dirty="0">
                <a:solidFill>
                  <a:schemeClr val="tx1">
                    <a:lumMod val="20000"/>
                    <a:lumOff val="80000"/>
                  </a:schemeClr>
                </a:solidFill>
              </a:rPr>
              <a:t>FYI: Documents may also be removed using the "Remove from Index" command.</a:t>
            </a:r>
          </a:p>
          <a:p>
            <a:pPr marL="285750" indent="-285750">
              <a:spcBef>
                <a:spcPts val="600"/>
              </a:spcBef>
              <a:buFont typeface="Arial" panose="020B0604020202020204" pitchFamily="34" charset="0"/>
              <a:buChar char="•"/>
            </a:pPr>
            <a:r>
              <a:rPr lang="en-US" dirty="0">
                <a:solidFill>
                  <a:schemeClr val="tx1">
                    <a:lumMod val="20000"/>
                    <a:lumOff val="80000"/>
                  </a:schemeClr>
                </a:solidFill>
              </a:rPr>
              <a:t>Right-click the indexable Content Model and submit an “Indexing Job” using the “Search &gt; Submit Indexing Job”</a:t>
            </a:r>
          </a:p>
          <a:p>
            <a:pPr marL="742950" lvl="1" indent="-285750">
              <a:buFont typeface="Arial" panose="020B0604020202020204" pitchFamily="34" charset="0"/>
              <a:buChar char="•"/>
            </a:pPr>
            <a:r>
              <a:rPr lang="en-US" sz="1600" dirty="0">
                <a:solidFill>
                  <a:schemeClr val="tx1">
                    <a:lumMod val="20000"/>
                    <a:lumOff val="80000"/>
                  </a:schemeClr>
                </a:solidFill>
              </a:rPr>
              <a:t>Adds any newly classified documents, updates existing documents whose fields have changed, and removes deleted documents from the index.</a:t>
            </a:r>
          </a:p>
          <a:p>
            <a:pPr marL="742950" lvl="1" indent="-285750">
              <a:buFont typeface="Arial" panose="020B0604020202020204" pitchFamily="34" charset="0"/>
              <a:buChar char="•"/>
            </a:pPr>
            <a:r>
              <a:rPr lang="en-US" sz="1600" dirty="0">
                <a:solidFill>
                  <a:schemeClr val="tx1">
                    <a:lumMod val="20000"/>
                    <a:lumOff val="80000"/>
                  </a:schemeClr>
                </a:solidFill>
              </a:rPr>
              <a:t>An Activity Processing service will need to be running to pick up the job.</a:t>
            </a:r>
          </a:p>
          <a:p>
            <a:pPr marL="285750" indent="-285750">
              <a:spcBef>
                <a:spcPts val="600"/>
              </a:spcBef>
              <a:buFont typeface="Arial" panose="020B0604020202020204" pitchFamily="34" charset="0"/>
              <a:buChar char="•"/>
            </a:pPr>
            <a:r>
              <a:rPr lang="en-US" dirty="0">
                <a:solidFill>
                  <a:schemeClr val="tx1">
                    <a:lumMod val="20000"/>
                    <a:lumOff val="80000"/>
                  </a:schemeClr>
                </a:solidFill>
              </a:rPr>
              <a:t>Use an Execute activity in a Batch Process to apply the "Add to Index" command to all documents in a Batch.</a:t>
            </a:r>
          </a:p>
          <a:p>
            <a:pPr marL="285750" indent="-285750">
              <a:spcBef>
                <a:spcPts val="600"/>
              </a:spcBef>
              <a:buFont typeface="Arial" panose="020B0604020202020204" pitchFamily="34" charset="0"/>
              <a:buChar char="•"/>
            </a:pPr>
            <a:r>
              <a:rPr lang="en-US" dirty="0">
                <a:solidFill>
                  <a:schemeClr val="tx1">
                    <a:lumMod val="20000"/>
                    <a:lumOff val="80000"/>
                  </a:schemeClr>
                </a:solidFill>
              </a:rPr>
              <a:t>Running the Grooper Indexing Service to index documents automatically in the background.</a:t>
            </a:r>
          </a:p>
          <a:p>
            <a:pPr marL="742950" lvl="1" indent="-285750">
              <a:buFont typeface="Arial" panose="020B0604020202020204" pitchFamily="34" charset="0"/>
              <a:buChar char="•"/>
            </a:pPr>
            <a:r>
              <a:rPr lang="en-US" sz="1600" dirty="0">
                <a:solidFill>
                  <a:schemeClr val="tx1">
                    <a:lumMod val="20000"/>
                    <a:lumOff val="80000"/>
                  </a:schemeClr>
                </a:solidFill>
              </a:rPr>
              <a:t>The Indexing Service periodically polls the Grooper database to see if the index needs updating and, it does, submits an “Indexing Job”.</a:t>
            </a:r>
          </a:p>
          <a:p>
            <a:pPr marL="742950" lvl="1" indent="-285750">
              <a:buFont typeface="Arial" panose="020B0604020202020204" pitchFamily="34" charset="0"/>
              <a:buChar char="•"/>
            </a:pPr>
            <a:r>
              <a:rPr lang="en-US" sz="1600" dirty="0">
                <a:solidFill>
                  <a:schemeClr val="tx1">
                    <a:lumMod val="20000"/>
                    <a:lumOff val="80000"/>
                  </a:schemeClr>
                </a:solidFill>
              </a:rPr>
              <a:t>An Activity Processing service will need to be running to pick up the job.</a:t>
            </a:r>
          </a:p>
        </p:txBody>
      </p:sp>
      <p:grpSp>
        <p:nvGrpSpPr>
          <p:cNvPr id="27" name="Group 26">
            <a:extLst>
              <a:ext uri="{FF2B5EF4-FFF2-40B4-BE49-F238E27FC236}">
                <a16:creationId xmlns:a16="http://schemas.microsoft.com/office/drawing/2014/main" id="{D56318E5-EE67-E1F2-1BB7-ADA2E76796B8}"/>
              </a:ext>
            </a:extLst>
          </p:cNvPr>
          <p:cNvGrpSpPr/>
          <p:nvPr/>
        </p:nvGrpSpPr>
        <p:grpSpPr>
          <a:xfrm>
            <a:off x="1124120" y="2318843"/>
            <a:ext cx="2053334" cy="2874724"/>
            <a:chOff x="914800" y="2318843"/>
            <a:chExt cx="2053334" cy="2874724"/>
          </a:xfrm>
        </p:grpSpPr>
        <p:sp>
          <p:nvSpPr>
            <p:cNvPr id="6" name="TextBox 5">
              <a:extLst>
                <a:ext uri="{FF2B5EF4-FFF2-40B4-BE49-F238E27FC236}">
                  <a16:creationId xmlns:a16="http://schemas.microsoft.com/office/drawing/2014/main" id="{7C65FA32-BC7D-F939-8798-2611BCB3E1E9}"/>
                </a:ext>
              </a:extLst>
            </p:cNvPr>
            <p:cNvSpPr txBox="1"/>
            <p:nvPr/>
          </p:nvSpPr>
          <p:spPr>
            <a:xfrm>
              <a:off x="914800" y="2318843"/>
              <a:ext cx="2053334" cy="338554"/>
            </a:xfrm>
            <a:prstGeom prst="rect">
              <a:avLst/>
            </a:prstGeom>
            <a:noFill/>
            <a:effectLst>
              <a:outerShdw blurRad="50800" dist="38100" dir="2700000" algn="tl" rotWithShape="0">
                <a:prstClr val="black">
                  <a:alpha val="40000"/>
                </a:prstClr>
              </a:outerShdw>
            </a:effectLst>
          </p:spPr>
          <p:txBody>
            <a:bodyPr wrap="square" rtlCol="0">
              <a:spAutoFit/>
            </a:bodyPr>
            <a:lstStyle/>
            <a:p>
              <a:pPr marR="0" defTabSz="914400" rtl="0" eaLnBrk="1" fontAlgn="auto" latinLnBrk="0" hangingPunct="1">
                <a:lnSpc>
                  <a:spcPct val="100000"/>
                </a:lnSpc>
                <a:spcBef>
                  <a:spcPts val="0"/>
                </a:spcBef>
                <a:spcAft>
                  <a:spcPts val="0"/>
                </a:spcAft>
                <a:buClrTx/>
                <a:buSzTx/>
                <a:tabLst/>
              </a:pPr>
              <a:r>
                <a:rPr kumimoji="0" lang="en-US" sz="1600" b="0" i="1" u="none" strike="noStrike" kern="1200" cap="none" spc="0" normalizeH="0" baseline="0" noProof="0" dirty="0">
                  <a:ln>
                    <a:noFill/>
                  </a:ln>
                  <a:solidFill>
                    <a:schemeClr val="accent2"/>
                  </a:solidFill>
                  <a:effectLst/>
                  <a:uLnTx/>
                  <a:uFillTx/>
                  <a:latin typeface="Roboto Cn"/>
                  <a:ea typeface="+mn-ea"/>
                  <a:cs typeface="+mn-cs"/>
                </a:rPr>
                <a:t>Most manual</a:t>
              </a:r>
              <a:endParaRPr lang="en-US" sz="1600" i="1" dirty="0">
                <a:solidFill>
                  <a:schemeClr val="accent2"/>
                </a:solidFill>
                <a:latin typeface="Roboto Cn"/>
              </a:endParaRPr>
            </a:p>
          </p:txBody>
        </p:sp>
        <p:sp>
          <p:nvSpPr>
            <p:cNvPr id="11" name="TextBox 10">
              <a:extLst>
                <a:ext uri="{FF2B5EF4-FFF2-40B4-BE49-F238E27FC236}">
                  <a16:creationId xmlns:a16="http://schemas.microsoft.com/office/drawing/2014/main" id="{B4CAFCC6-3AC4-1B68-0658-5BCC15442271}"/>
                </a:ext>
              </a:extLst>
            </p:cNvPr>
            <p:cNvSpPr txBox="1"/>
            <p:nvPr/>
          </p:nvSpPr>
          <p:spPr>
            <a:xfrm>
              <a:off x="914800" y="4855013"/>
              <a:ext cx="1777912" cy="338554"/>
            </a:xfrm>
            <a:prstGeom prst="rect">
              <a:avLst/>
            </a:prstGeom>
            <a:noFill/>
            <a:effectLst>
              <a:outerShdw blurRad="50800" dist="38100" dir="2700000" algn="tl" rotWithShape="0">
                <a:prstClr val="black">
                  <a:alpha val="40000"/>
                </a:prstClr>
              </a:outerShdw>
            </a:effectLst>
          </p:spPr>
          <p:txBody>
            <a:bodyPr wrap="square" rtlCol="0">
              <a:spAutoFit/>
            </a:bodyPr>
            <a:lstStyle/>
            <a:p>
              <a:pPr marR="0" defTabSz="914400" rtl="0" eaLnBrk="1" fontAlgn="auto" latinLnBrk="0" hangingPunct="1">
                <a:lnSpc>
                  <a:spcPct val="100000"/>
                </a:lnSpc>
                <a:spcBef>
                  <a:spcPts val="0"/>
                </a:spcBef>
                <a:spcAft>
                  <a:spcPts val="0"/>
                </a:spcAft>
                <a:buClrTx/>
                <a:buSzTx/>
                <a:tabLst/>
              </a:pPr>
              <a:r>
                <a:rPr kumimoji="0" lang="en-US" sz="1600" b="0" i="1" u="none" strike="noStrike" kern="1200" cap="none" spc="0" normalizeH="0" baseline="0" noProof="0" dirty="0">
                  <a:ln>
                    <a:noFill/>
                  </a:ln>
                  <a:solidFill>
                    <a:schemeClr val="accent2"/>
                  </a:solidFill>
                  <a:effectLst/>
                  <a:uLnTx/>
                  <a:uFillTx/>
                  <a:latin typeface="Roboto Cn"/>
                  <a:ea typeface="+mn-ea"/>
                  <a:cs typeface="+mn-cs"/>
                </a:rPr>
                <a:t>Most automated</a:t>
              </a:r>
              <a:endParaRPr lang="en-US" sz="1600" i="1" dirty="0">
                <a:solidFill>
                  <a:schemeClr val="accent2"/>
                </a:solidFill>
                <a:latin typeface="Roboto Cn"/>
              </a:endParaRPr>
            </a:p>
          </p:txBody>
        </p:sp>
        <p:cxnSp>
          <p:nvCxnSpPr>
            <p:cNvPr id="19" name="Straight Arrow Connector 18">
              <a:extLst>
                <a:ext uri="{FF2B5EF4-FFF2-40B4-BE49-F238E27FC236}">
                  <a16:creationId xmlns:a16="http://schemas.microsoft.com/office/drawing/2014/main" id="{EDDEC41C-4624-1326-4293-370779AA7FF3}"/>
                </a:ext>
              </a:extLst>
            </p:cNvPr>
            <p:cNvCxnSpPr>
              <a:cxnSpLocks/>
            </p:cNvCxnSpPr>
            <p:nvPr/>
          </p:nvCxnSpPr>
          <p:spPr>
            <a:xfrm>
              <a:off x="1542361" y="2657397"/>
              <a:ext cx="0" cy="2197616"/>
            </a:xfrm>
            <a:prstGeom prst="straightConnector1">
              <a:avLst/>
            </a:prstGeom>
            <a:ln w="22225">
              <a:solidFill>
                <a:schemeClr val="accent2"/>
              </a:solidFill>
              <a:headEnd type="none" w="lg" len="lg"/>
              <a:tailEnd type="triangle" w="lg" len="lg"/>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6224450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decel="100000" fill="hold" grpId="0" nodeType="with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1500" fill="hold"/>
                                        <p:tgtEl>
                                          <p:spTgt spid="12"/>
                                        </p:tgtEl>
                                        <p:attrNameLst>
                                          <p:attrName>ppt_x</p:attrName>
                                        </p:attrNameLst>
                                      </p:cBhvr>
                                      <p:tavLst>
                                        <p:tav tm="0">
                                          <p:val>
                                            <p:strVal val="1+#ppt_w/2"/>
                                          </p:val>
                                        </p:tav>
                                        <p:tav tm="100000">
                                          <p:val>
                                            <p:strVal val="#ppt_x"/>
                                          </p:val>
                                        </p:tav>
                                      </p:tavLst>
                                    </p:anim>
                                    <p:anim calcmode="lin" valueType="num">
                                      <p:cBhvr additive="base">
                                        <p:cTn id="8" dur="1500" fill="hold"/>
                                        <p:tgtEl>
                                          <p:spTgt spid="12"/>
                                        </p:tgtEl>
                                        <p:attrNameLst>
                                          <p:attrName>ppt_y</p:attrName>
                                        </p:attrNameLst>
                                      </p:cBhvr>
                                      <p:tavLst>
                                        <p:tav tm="0">
                                          <p:val>
                                            <p:strVal val="#ppt_y"/>
                                          </p:val>
                                        </p:tav>
                                        <p:tav tm="100000">
                                          <p:val>
                                            <p:strVal val="#ppt_y"/>
                                          </p:val>
                                        </p:tav>
                                      </p:tavLst>
                                    </p:anim>
                                  </p:childTnLst>
                                </p:cTn>
                              </p:par>
                              <p:par>
                                <p:cTn id="9" presetID="2" presetClass="entr" presetSubtype="2" decel="100000" fill="hold" nodeType="with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1500" fill="hold"/>
                                        <p:tgtEl>
                                          <p:spTgt spid="8"/>
                                        </p:tgtEl>
                                        <p:attrNameLst>
                                          <p:attrName>ppt_x</p:attrName>
                                        </p:attrNameLst>
                                      </p:cBhvr>
                                      <p:tavLst>
                                        <p:tav tm="0">
                                          <p:val>
                                            <p:strVal val="1+#ppt_w/2"/>
                                          </p:val>
                                        </p:tav>
                                        <p:tav tm="100000">
                                          <p:val>
                                            <p:strVal val="#ppt_x"/>
                                          </p:val>
                                        </p:tav>
                                      </p:tavLst>
                                    </p:anim>
                                    <p:anim calcmode="lin" valueType="num">
                                      <p:cBhvr additive="base">
                                        <p:cTn id="12" dur="1500" fill="hold"/>
                                        <p:tgtEl>
                                          <p:spTgt spid="8"/>
                                        </p:tgtEl>
                                        <p:attrNameLst>
                                          <p:attrName>ppt_y</p:attrName>
                                        </p:attrNameLst>
                                      </p:cBhvr>
                                      <p:tavLst>
                                        <p:tav tm="0">
                                          <p:val>
                                            <p:strVal val="#ppt_y"/>
                                          </p:val>
                                        </p:tav>
                                        <p:tav tm="100000">
                                          <p:val>
                                            <p:strVal val="#ppt_y"/>
                                          </p:val>
                                        </p:tav>
                                      </p:tavLst>
                                    </p:anim>
                                  </p:childTnLst>
                                </p:cTn>
                              </p:par>
                              <p:par>
                                <p:cTn id="13" presetID="2" presetClass="entr" presetSubtype="2" decel="100000" fill="hold" nodeType="withEffect">
                                  <p:stCondLst>
                                    <p:cond delay="0"/>
                                  </p:stCondLst>
                                  <p:childTnLst>
                                    <p:set>
                                      <p:cBhvr>
                                        <p:cTn id="14" dur="1" fill="hold">
                                          <p:stCondLst>
                                            <p:cond delay="0"/>
                                          </p:stCondLst>
                                        </p:cTn>
                                        <p:tgtEl>
                                          <p:spTgt spid="26"/>
                                        </p:tgtEl>
                                        <p:attrNameLst>
                                          <p:attrName>style.visibility</p:attrName>
                                        </p:attrNameLst>
                                      </p:cBhvr>
                                      <p:to>
                                        <p:strVal val="visible"/>
                                      </p:to>
                                    </p:set>
                                    <p:anim calcmode="lin" valueType="num">
                                      <p:cBhvr additive="base">
                                        <p:cTn id="15" dur="1500" fill="hold"/>
                                        <p:tgtEl>
                                          <p:spTgt spid="26"/>
                                        </p:tgtEl>
                                        <p:attrNameLst>
                                          <p:attrName>ppt_x</p:attrName>
                                        </p:attrNameLst>
                                      </p:cBhvr>
                                      <p:tavLst>
                                        <p:tav tm="0">
                                          <p:val>
                                            <p:strVal val="1+#ppt_w/2"/>
                                          </p:val>
                                        </p:tav>
                                        <p:tav tm="100000">
                                          <p:val>
                                            <p:strVal val="#ppt_x"/>
                                          </p:val>
                                        </p:tav>
                                      </p:tavLst>
                                    </p:anim>
                                    <p:anim calcmode="lin" valueType="num">
                                      <p:cBhvr additive="base">
                                        <p:cTn id="16" dur="1500" fill="hold"/>
                                        <p:tgtEl>
                                          <p:spTgt spid="26"/>
                                        </p:tgtEl>
                                        <p:attrNameLst>
                                          <p:attrName>ppt_y</p:attrName>
                                        </p:attrNameLst>
                                      </p:cBhvr>
                                      <p:tavLst>
                                        <p:tav tm="0">
                                          <p:val>
                                            <p:strVal val="#ppt_y"/>
                                          </p:val>
                                        </p:tav>
                                        <p:tav tm="100000">
                                          <p:val>
                                            <p:strVal val="#ppt_y"/>
                                          </p:val>
                                        </p:tav>
                                      </p:tavLst>
                                    </p:anim>
                                  </p:childTnLst>
                                </p:cTn>
                              </p:par>
                              <p:par>
                                <p:cTn id="17" presetID="2" presetClass="entr" presetSubtype="2" decel="100000" fill="hold" nodeType="with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additive="base">
                                        <p:cTn id="19" dur="1500" fill="hold"/>
                                        <p:tgtEl>
                                          <p:spTgt spid="4"/>
                                        </p:tgtEl>
                                        <p:attrNameLst>
                                          <p:attrName>ppt_x</p:attrName>
                                        </p:attrNameLst>
                                      </p:cBhvr>
                                      <p:tavLst>
                                        <p:tav tm="0">
                                          <p:val>
                                            <p:strVal val="1+#ppt_w/2"/>
                                          </p:val>
                                        </p:tav>
                                        <p:tav tm="100000">
                                          <p:val>
                                            <p:strVal val="#ppt_x"/>
                                          </p:val>
                                        </p:tav>
                                      </p:tavLst>
                                    </p:anim>
                                    <p:anim calcmode="lin" valueType="num">
                                      <p:cBhvr additive="base">
                                        <p:cTn id="20" dur="1500" fill="hold"/>
                                        <p:tgtEl>
                                          <p:spTgt spid="4"/>
                                        </p:tgtEl>
                                        <p:attrNameLst>
                                          <p:attrName>ppt_y</p:attrName>
                                        </p:attrNameLst>
                                      </p:cBhvr>
                                      <p:tavLst>
                                        <p:tav tm="0">
                                          <p:val>
                                            <p:strVal val="#ppt_y"/>
                                          </p:val>
                                        </p:tav>
                                        <p:tav tm="100000">
                                          <p:val>
                                            <p:strVal val="#ppt_y"/>
                                          </p:val>
                                        </p:tav>
                                      </p:tavLst>
                                    </p:anim>
                                  </p:childTnLst>
                                </p:cTn>
                              </p:par>
                              <p:par>
                                <p:cTn id="21" presetID="2" presetClass="entr" presetSubtype="2" decel="100000" fill="hold" nodeType="withEffect">
                                  <p:stCondLst>
                                    <p:cond delay="500"/>
                                  </p:stCondLst>
                                  <p:childTnLst>
                                    <p:set>
                                      <p:cBhvr>
                                        <p:cTn id="22" dur="1" fill="hold">
                                          <p:stCondLst>
                                            <p:cond delay="0"/>
                                          </p:stCondLst>
                                        </p:cTn>
                                        <p:tgtEl>
                                          <p:spTgt spid="27"/>
                                        </p:tgtEl>
                                        <p:attrNameLst>
                                          <p:attrName>style.visibility</p:attrName>
                                        </p:attrNameLst>
                                      </p:cBhvr>
                                      <p:to>
                                        <p:strVal val="visible"/>
                                      </p:to>
                                    </p:set>
                                    <p:anim calcmode="lin" valueType="num">
                                      <p:cBhvr additive="base">
                                        <p:cTn id="23" dur="1000" fill="hold"/>
                                        <p:tgtEl>
                                          <p:spTgt spid="27"/>
                                        </p:tgtEl>
                                        <p:attrNameLst>
                                          <p:attrName>ppt_x</p:attrName>
                                        </p:attrNameLst>
                                      </p:cBhvr>
                                      <p:tavLst>
                                        <p:tav tm="0">
                                          <p:val>
                                            <p:strVal val="1+#ppt_w/2"/>
                                          </p:val>
                                        </p:tav>
                                        <p:tav tm="100000">
                                          <p:val>
                                            <p:strVal val="#ppt_x"/>
                                          </p:val>
                                        </p:tav>
                                      </p:tavLst>
                                    </p:anim>
                                    <p:anim calcmode="lin" valueType="num">
                                      <p:cBhvr additive="base">
                                        <p:cTn id="24" dur="1000" fill="hold"/>
                                        <p:tgtEl>
                                          <p:spTgt spid="27"/>
                                        </p:tgtEl>
                                        <p:attrNameLst>
                                          <p:attrName>ppt_y</p:attrName>
                                        </p:attrNameLst>
                                      </p:cBhvr>
                                      <p:tavLst>
                                        <p:tav tm="0">
                                          <p:val>
                                            <p:strVal val="#ppt_y"/>
                                          </p:val>
                                        </p:tav>
                                        <p:tav tm="100000">
                                          <p:val>
                                            <p:strVal val="#ppt_y"/>
                                          </p:val>
                                        </p:tav>
                                      </p:tavLst>
                                    </p:anim>
                                  </p:childTnLst>
                                </p:cTn>
                              </p:par>
                              <p:par>
                                <p:cTn id="25" presetID="2" presetClass="entr" presetSubtype="2" decel="100000" fill="hold" nodeType="withEffect">
                                  <p:stCondLst>
                                    <p:cond delay="500"/>
                                  </p:stCondLst>
                                  <p:childTnLst>
                                    <p:set>
                                      <p:cBhvr>
                                        <p:cTn id="26" dur="1" fill="hold">
                                          <p:stCondLst>
                                            <p:cond delay="0"/>
                                          </p:stCondLst>
                                        </p:cTn>
                                        <p:tgtEl>
                                          <p:spTgt spid="2"/>
                                        </p:tgtEl>
                                        <p:attrNameLst>
                                          <p:attrName>style.visibility</p:attrName>
                                        </p:attrNameLst>
                                      </p:cBhvr>
                                      <p:to>
                                        <p:strVal val="visible"/>
                                      </p:to>
                                    </p:set>
                                    <p:anim calcmode="lin" valueType="num">
                                      <p:cBhvr additive="base">
                                        <p:cTn id="27" dur="1000" fill="hold"/>
                                        <p:tgtEl>
                                          <p:spTgt spid="2"/>
                                        </p:tgtEl>
                                        <p:attrNameLst>
                                          <p:attrName>ppt_x</p:attrName>
                                        </p:attrNameLst>
                                      </p:cBhvr>
                                      <p:tavLst>
                                        <p:tav tm="0">
                                          <p:val>
                                            <p:strVal val="1+#ppt_w/2"/>
                                          </p:val>
                                        </p:tav>
                                        <p:tav tm="100000">
                                          <p:val>
                                            <p:strVal val="#ppt_x"/>
                                          </p:val>
                                        </p:tav>
                                      </p:tavLst>
                                    </p:anim>
                                    <p:anim calcmode="lin" valueType="num">
                                      <p:cBhvr additive="base">
                                        <p:cTn id="28" dur="1000" fill="hold"/>
                                        <p:tgtEl>
                                          <p:spTgt spid="2"/>
                                        </p:tgtEl>
                                        <p:attrNameLst>
                                          <p:attrName>ppt_y</p:attrName>
                                        </p:attrNameLst>
                                      </p:cBhvr>
                                      <p:tavLst>
                                        <p:tav tm="0">
                                          <p:val>
                                            <p:strVal val="#ppt_y"/>
                                          </p:val>
                                        </p:tav>
                                        <p:tav tm="100000">
                                          <p:val>
                                            <p:strVal val="#ppt_y"/>
                                          </p:val>
                                        </p:tav>
                                      </p:tavLst>
                                    </p:anim>
                                  </p:childTnLst>
                                </p:cTn>
                              </p:par>
                              <p:par>
                                <p:cTn id="29" presetID="2" presetClass="entr" presetSubtype="2" decel="100000" fill="hold" grpId="0" nodeType="withEffect">
                                  <p:stCondLst>
                                    <p:cond delay="500"/>
                                  </p:stCondLst>
                                  <p:childTnLst>
                                    <p:set>
                                      <p:cBhvr>
                                        <p:cTn id="30" dur="1" fill="hold">
                                          <p:stCondLst>
                                            <p:cond delay="0"/>
                                          </p:stCondLst>
                                        </p:cTn>
                                        <p:tgtEl>
                                          <p:spTgt spid="17"/>
                                        </p:tgtEl>
                                        <p:attrNameLst>
                                          <p:attrName>style.visibility</p:attrName>
                                        </p:attrNameLst>
                                      </p:cBhvr>
                                      <p:to>
                                        <p:strVal val="visible"/>
                                      </p:to>
                                    </p:set>
                                    <p:anim calcmode="lin" valueType="num">
                                      <p:cBhvr additive="base">
                                        <p:cTn id="31" dur="1000" fill="hold"/>
                                        <p:tgtEl>
                                          <p:spTgt spid="17"/>
                                        </p:tgtEl>
                                        <p:attrNameLst>
                                          <p:attrName>ppt_x</p:attrName>
                                        </p:attrNameLst>
                                      </p:cBhvr>
                                      <p:tavLst>
                                        <p:tav tm="0">
                                          <p:val>
                                            <p:strVal val="1+#ppt_w/2"/>
                                          </p:val>
                                        </p:tav>
                                        <p:tav tm="100000">
                                          <p:val>
                                            <p:strVal val="#ppt_x"/>
                                          </p:val>
                                        </p:tav>
                                      </p:tavLst>
                                    </p:anim>
                                    <p:anim calcmode="lin" valueType="num">
                                      <p:cBhvr additive="base">
                                        <p:cTn id="32" dur="1000" fill="hold"/>
                                        <p:tgtEl>
                                          <p:spTgt spid="1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7"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gradFill>
          <a:gsLst>
            <a:gs pos="0">
              <a:schemeClr val="accent5">
                <a:lumMod val="50000"/>
              </a:schemeClr>
            </a:gs>
            <a:gs pos="100000">
              <a:srgbClr val="191919"/>
            </a:gs>
          </a:gsLst>
          <a:lin ang="5400000" scaled="1"/>
        </a:gradFill>
        <a:effectLst/>
      </p:bgPr>
    </p:bg>
    <p:spTree>
      <p:nvGrpSpPr>
        <p:cNvPr id="1" name=""/>
        <p:cNvGrpSpPr/>
        <p:nvPr/>
      </p:nvGrpSpPr>
      <p:grpSpPr>
        <a:xfrm>
          <a:off x="0" y="0"/>
          <a:ext cx="0" cy="0"/>
          <a:chOff x="0" y="0"/>
          <a:chExt cx="0" cy="0"/>
        </a:xfrm>
      </p:grpSpPr>
      <p:pic>
        <p:nvPicPr>
          <p:cNvPr id="4" name="Graphic 3">
            <a:extLst>
              <a:ext uri="{FF2B5EF4-FFF2-40B4-BE49-F238E27FC236}">
                <a16:creationId xmlns:a16="http://schemas.microsoft.com/office/drawing/2014/main" id="{B8CB4F5F-2152-544F-439B-BF32B7E55122}"/>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729564" y="1491084"/>
            <a:ext cx="11956937" cy="4949339"/>
          </a:xfrm>
          <a:prstGeom prst="rect">
            <a:avLst/>
          </a:prstGeom>
          <a:effectLst>
            <a:outerShdw blurRad="317500" dist="317500" dir="2700000" algn="l" rotWithShape="0">
              <a:prstClr val="black">
                <a:alpha val="15000"/>
              </a:prstClr>
            </a:outerShdw>
          </a:effectLst>
        </p:spPr>
      </p:pic>
      <p:sp>
        <p:nvSpPr>
          <p:cNvPr id="12" name="What is?">
            <a:extLst>
              <a:ext uri="{FF2B5EF4-FFF2-40B4-BE49-F238E27FC236}">
                <a16:creationId xmlns:a16="http://schemas.microsoft.com/office/drawing/2014/main" id="{D9599360-BEB7-F7B6-0FD1-5F6793B8F18B}"/>
              </a:ext>
            </a:extLst>
          </p:cNvPr>
          <p:cNvSpPr txBox="1"/>
          <p:nvPr/>
        </p:nvSpPr>
        <p:spPr>
          <a:xfrm>
            <a:off x="1896111" y="417577"/>
            <a:ext cx="9186858" cy="707886"/>
          </a:xfrm>
          <a:prstGeom prst="rect">
            <a:avLst/>
          </a:prstGeom>
          <a:noFill/>
          <a:effectLst/>
        </p:spPr>
        <p:txBody>
          <a:bodyPr wrap="square" rtlCol="0">
            <a:spAutoFit/>
          </a:bodyPr>
          <a:lstStyle>
            <a:defPPr>
              <a:defRPr lang="en-US"/>
            </a:defPPr>
            <a:lvl1pPr>
              <a:defRPr sz="4000" cap="all">
                <a:solidFill>
                  <a:schemeClr val="bg2"/>
                </a:solidFill>
                <a:latin typeface="+mj-lt"/>
              </a:defRPr>
            </a:lvl1pPr>
          </a:lstStyle>
          <a:p>
            <a:r>
              <a:rPr lang="en-US" dirty="0">
                <a:solidFill>
                  <a:schemeClr val="tx1">
                    <a:lumMod val="20000"/>
                    <a:lumOff val="80000"/>
                  </a:schemeClr>
                </a:solidFill>
              </a:rPr>
              <a:t>Document Search and Retrieval </a:t>
            </a:r>
          </a:p>
        </p:txBody>
      </p:sp>
      <p:grpSp>
        <p:nvGrpSpPr>
          <p:cNvPr id="26" name="Group 25">
            <a:extLst>
              <a:ext uri="{FF2B5EF4-FFF2-40B4-BE49-F238E27FC236}">
                <a16:creationId xmlns:a16="http://schemas.microsoft.com/office/drawing/2014/main" id="{010A5947-8A8A-0D22-5B7E-FB4BBB5D3698}"/>
              </a:ext>
            </a:extLst>
          </p:cNvPr>
          <p:cNvGrpSpPr/>
          <p:nvPr/>
        </p:nvGrpSpPr>
        <p:grpSpPr>
          <a:xfrm>
            <a:off x="-617767" y="293967"/>
            <a:ext cx="12285892" cy="958821"/>
            <a:chOff x="-617767" y="293967"/>
            <a:chExt cx="12285892" cy="958821"/>
          </a:xfrm>
        </p:grpSpPr>
        <p:cxnSp>
          <p:nvCxnSpPr>
            <p:cNvPr id="10" name="Straight Connector 9">
              <a:extLst>
                <a:ext uri="{FF2B5EF4-FFF2-40B4-BE49-F238E27FC236}">
                  <a16:creationId xmlns:a16="http://schemas.microsoft.com/office/drawing/2014/main" id="{1C697595-85EA-387A-37B3-89B7396BE585}"/>
                </a:ext>
              </a:extLst>
            </p:cNvPr>
            <p:cNvCxnSpPr>
              <a:cxnSpLocks/>
            </p:cNvCxnSpPr>
            <p:nvPr/>
          </p:nvCxnSpPr>
          <p:spPr>
            <a:xfrm>
              <a:off x="1262743" y="1200155"/>
              <a:ext cx="10405382" cy="0"/>
            </a:xfrm>
            <a:prstGeom prst="line">
              <a:avLst/>
            </a:prstGeom>
            <a:ln w="15875">
              <a:solidFill>
                <a:schemeClr val="bg2">
                  <a:lumMod val="50000"/>
                </a:schemeClr>
              </a:soli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pic>
          <p:nvPicPr>
            <p:cNvPr id="24" name="Graphic 23">
              <a:extLst>
                <a:ext uri="{FF2B5EF4-FFF2-40B4-BE49-F238E27FC236}">
                  <a16:creationId xmlns:a16="http://schemas.microsoft.com/office/drawing/2014/main" id="{EBB16BE6-C74A-E145-4C1C-E1E9E32B3038}"/>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617767" y="293967"/>
              <a:ext cx="2332267" cy="958821"/>
            </a:xfrm>
            <a:prstGeom prst="rect">
              <a:avLst/>
            </a:prstGeom>
            <a:effectLst>
              <a:outerShdw blurRad="317500" dist="317500" dir="2700000" algn="l" rotWithShape="0">
                <a:prstClr val="black">
                  <a:alpha val="15000"/>
                </a:prstClr>
              </a:outerShdw>
            </a:effectLst>
          </p:spPr>
        </p:pic>
      </p:grpSp>
      <p:pic>
        <p:nvPicPr>
          <p:cNvPr id="8" name="Grooper G" descr="Logo, icon&#10;&#10;Description automatically generated">
            <a:extLst>
              <a:ext uri="{FF2B5EF4-FFF2-40B4-BE49-F238E27FC236}">
                <a16:creationId xmlns:a16="http://schemas.microsoft.com/office/drawing/2014/main" id="{2515A8FD-AFB9-FC16-44F3-D1CDACA56FFC}"/>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01650" y="342904"/>
            <a:ext cx="651511" cy="857251"/>
          </a:xfrm>
          <a:prstGeom prst="rect">
            <a:avLst/>
          </a:prstGeom>
          <a:effectLst>
            <a:outerShdw blurRad="63500" dist="63500" dir="2700000" algn="tl" rotWithShape="0">
              <a:prstClr val="black">
                <a:alpha val="25000"/>
              </a:prstClr>
            </a:outerShdw>
          </a:effectLst>
        </p:spPr>
      </p:pic>
      <p:grpSp>
        <p:nvGrpSpPr>
          <p:cNvPr id="2" name="Group 1">
            <a:extLst>
              <a:ext uri="{FF2B5EF4-FFF2-40B4-BE49-F238E27FC236}">
                <a16:creationId xmlns:a16="http://schemas.microsoft.com/office/drawing/2014/main" id="{9EC54054-D4FB-D415-263E-4B71CA9130CA}"/>
              </a:ext>
            </a:extLst>
          </p:cNvPr>
          <p:cNvGrpSpPr/>
          <p:nvPr/>
        </p:nvGrpSpPr>
        <p:grpSpPr>
          <a:xfrm>
            <a:off x="4014115" y="1601254"/>
            <a:ext cx="4679102" cy="523220"/>
            <a:chOff x="2697480" y="1704407"/>
            <a:chExt cx="5829300" cy="523220"/>
          </a:xfrm>
          <a:effectLst>
            <a:outerShdw blurRad="50800" dist="38100" dir="2700000" algn="tl" rotWithShape="0">
              <a:prstClr val="black">
                <a:alpha val="40000"/>
              </a:prstClr>
            </a:outerShdw>
          </a:effectLst>
        </p:grpSpPr>
        <p:sp>
          <p:nvSpPr>
            <p:cNvPr id="3" name="TextBox 2">
              <a:extLst>
                <a:ext uri="{FF2B5EF4-FFF2-40B4-BE49-F238E27FC236}">
                  <a16:creationId xmlns:a16="http://schemas.microsoft.com/office/drawing/2014/main" id="{51669B94-7A80-7217-0C53-7BFD905F9DA6}"/>
                </a:ext>
              </a:extLst>
            </p:cNvPr>
            <p:cNvSpPr txBox="1"/>
            <p:nvPr/>
          </p:nvSpPr>
          <p:spPr>
            <a:xfrm>
              <a:off x="2697480" y="1704407"/>
              <a:ext cx="5829300" cy="523220"/>
            </a:xfrm>
            <a:prstGeom prst="rect">
              <a:avLst/>
            </a:prstGeom>
            <a:noFill/>
          </p:spPr>
          <p:txBody>
            <a:bodyPr wrap="square" rtlCol="0">
              <a:spAutoFit/>
            </a:bodyPr>
            <a:lstStyle/>
            <a:p>
              <a:pPr algn="ctr"/>
              <a:r>
                <a:rPr lang="en-US" sz="2800" cap="small" dirty="0">
                  <a:latin typeface="Roboto Bk" pitchFamily="2" charset="0"/>
                  <a:ea typeface="Roboto Bk" pitchFamily="2" charset="0"/>
                </a:rPr>
                <a:t>The Search Page</a:t>
              </a:r>
            </a:p>
          </p:txBody>
        </p:sp>
        <p:cxnSp>
          <p:nvCxnSpPr>
            <p:cNvPr id="5" name="Straight Connector 4">
              <a:extLst>
                <a:ext uri="{FF2B5EF4-FFF2-40B4-BE49-F238E27FC236}">
                  <a16:creationId xmlns:a16="http://schemas.microsoft.com/office/drawing/2014/main" id="{E7BA8A0F-AF01-3188-4B94-BF8B062089EC}"/>
                </a:ext>
              </a:extLst>
            </p:cNvPr>
            <p:cNvCxnSpPr>
              <a:cxnSpLocks/>
            </p:cNvCxnSpPr>
            <p:nvPr/>
          </p:nvCxnSpPr>
          <p:spPr>
            <a:xfrm>
              <a:off x="2697480" y="2227627"/>
              <a:ext cx="5829300" cy="0"/>
            </a:xfrm>
            <a:prstGeom prst="line">
              <a:avLst/>
            </a:prstGeom>
            <a:ln w="22225">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13" name="TextBox 12">
            <a:extLst>
              <a:ext uri="{FF2B5EF4-FFF2-40B4-BE49-F238E27FC236}">
                <a16:creationId xmlns:a16="http://schemas.microsoft.com/office/drawing/2014/main" id="{16A4CA04-FF79-110D-6ABB-38883D0BA678}"/>
              </a:ext>
            </a:extLst>
          </p:cNvPr>
          <p:cNvSpPr txBox="1"/>
          <p:nvPr/>
        </p:nvSpPr>
        <p:spPr>
          <a:xfrm>
            <a:off x="7774684" y="2496831"/>
            <a:ext cx="4158235" cy="2616101"/>
          </a:xfrm>
          <a:prstGeom prst="rect">
            <a:avLst/>
          </a:prstGeom>
          <a:noFill/>
        </p:spPr>
        <p:txBody>
          <a:bodyPr wrap="square">
            <a:spAutoFit/>
          </a:bodyPr>
          <a:lstStyle/>
          <a:p>
            <a:pPr marL="285750" indent="-285750">
              <a:spcBef>
                <a:spcPts val="600"/>
              </a:spcBef>
              <a:buFont typeface="Arial" panose="020B0604020202020204" pitchFamily="34" charset="0"/>
              <a:buChar char="•"/>
            </a:pPr>
            <a:r>
              <a:rPr lang="en-US" dirty="0">
                <a:solidFill>
                  <a:schemeClr val="tx1">
                    <a:lumMod val="20000"/>
                    <a:lumOff val="80000"/>
                  </a:schemeClr>
                </a:solidFill>
              </a:rPr>
              <a:t>Full text search is supported for the documents’ text content and single-instance field values.</a:t>
            </a:r>
          </a:p>
          <a:p>
            <a:pPr marL="285750" indent="-285750">
              <a:spcBef>
                <a:spcPts val="600"/>
              </a:spcBef>
              <a:buFont typeface="Arial" panose="020B0604020202020204" pitchFamily="34" charset="0"/>
              <a:buChar char="•"/>
            </a:pPr>
            <a:r>
              <a:rPr lang="en-US" dirty="0">
                <a:solidFill>
                  <a:schemeClr val="tx1">
                    <a:lumMod val="20000"/>
                    <a:lumOff val="80000"/>
                  </a:schemeClr>
                </a:solidFill>
              </a:rPr>
              <a:t>Search hits are highlighted.</a:t>
            </a:r>
          </a:p>
          <a:p>
            <a:pPr marL="285750" indent="-285750">
              <a:spcBef>
                <a:spcPts val="600"/>
              </a:spcBef>
              <a:buFont typeface="Arial" panose="020B0604020202020204" pitchFamily="34" charset="0"/>
              <a:buChar char="•"/>
            </a:pPr>
            <a:r>
              <a:rPr lang="en-US" dirty="0">
                <a:solidFill>
                  <a:schemeClr val="tx1">
                    <a:lumMod val="20000"/>
                    <a:lumOff val="80000"/>
                  </a:schemeClr>
                </a:solidFill>
              </a:rPr>
              <a:t>Users can save favorited queries.</a:t>
            </a:r>
          </a:p>
          <a:p>
            <a:pPr marL="285750" indent="-285750">
              <a:spcBef>
                <a:spcPts val="600"/>
              </a:spcBef>
              <a:buFont typeface="Arial" panose="020B0604020202020204" pitchFamily="34" charset="0"/>
              <a:buChar char="•"/>
            </a:pPr>
            <a:r>
              <a:rPr lang="en-US" dirty="0">
                <a:solidFill>
                  <a:schemeClr val="tx1">
                    <a:lumMod val="20000"/>
                    <a:lumOff val="80000"/>
                  </a:schemeClr>
                </a:solidFill>
              </a:rPr>
              <a:t>Fields can be displayed in a variety of ways.</a:t>
            </a:r>
          </a:p>
          <a:p>
            <a:pPr marL="285750" indent="-285750">
              <a:spcBef>
                <a:spcPts val="600"/>
              </a:spcBef>
              <a:buFont typeface="Arial" panose="020B0604020202020204" pitchFamily="34" charset="0"/>
              <a:buChar char="•"/>
            </a:pPr>
            <a:endParaRPr lang="en-US" dirty="0"/>
          </a:p>
        </p:txBody>
      </p:sp>
      <p:pic>
        <p:nvPicPr>
          <p:cNvPr id="7" name="Picture 6">
            <a:extLst>
              <a:ext uri="{FF2B5EF4-FFF2-40B4-BE49-F238E27FC236}">
                <a16:creationId xmlns:a16="http://schemas.microsoft.com/office/drawing/2014/main" id="{55E7B935-43B0-05E5-E4B8-61C56C1A2540}"/>
              </a:ext>
            </a:extLst>
          </p:cNvPr>
          <p:cNvPicPr>
            <a:picLocks noChangeAspect="1"/>
          </p:cNvPicPr>
          <p:nvPr/>
        </p:nvPicPr>
        <p:blipFill>
          <a:blip r:embed="rId8"/>
          <a:stretch>
            <a:fillRect/>
          </a:stretch>
        </p:blipFill>
        <p:spPr>
          <a:xfrm>
            <a:off x="481853" y="2415402"/>
            <a:ext cx="7064523" cy="3970115"/>
          </a:xfrm>
          <a:prstGeom prst="rect">
            <a:avLst/>
          </a:prstGeom>
          <a:solidFill>
            <a:schemeClr val="accent5">
              <a:lumMod val="50000"/>
            </a:schemeClr>
          </a:solidFill>
          <a:ln w="19050">
            <a:solidFill>
              <a:schemeClr val="accent2"/>
            </a:solidFill>
          </a:ln>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19416536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decel="100000" fill="hold" grpId="0" nodeType="with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1500" fill="hold"/>
                                        <p:tgtEl>
                                          <p:spTgt spid="12"/>
                                        </p:tgtEl>
                                        <p:attrNameLst>
                                          <p:attrName>ppt_x</p:attrName>
                                        </p:attrNameLst>
                                      </p:cBhvr>
                                      <p:tavLst>
                                        <p:tav tm="0">
                                          <p:val>
                                            <p:strVal val="1+#ppt_w/2"/>
                                          </p:val>
                                        </p:tav>
                                        <p:tav tm="100000">
                                          <p:val>
                                            <p:strVal val="#ppt_x"/>
                                          </p:val>
                                        </p:tav>
                                      </p:tavLst>
                                    </p:anim>
                                    <p:anim calcmode="lin" valueType="num">
                                      <p:cBhvr additive="base">
                                        <p:cTn id="8" dur="1500" fill="hold"/>
                                        <p:tgtEl>
                                          <p:spTgt spid="12"/>
                                        </p:tgtEl>
                                        <p:attrNameLst>
                                          <p:attrName>ppt_y</p:attrName>
                                        </p:attrNameLst>
                                      </p:cBhvr>
                                      <p:tavLst>
                                        <p:tav tm="0">
                                          <p:val>
                                            <p:strVal val="#ppt_y"/>
                                          </p:val>
                                        </p:tav>
                                        <p:tav tm="100000">
                                          <p:val>
                                            <p:strVal val="#ppt_y"/>
                                          </p:val>
                                        </p:tav>
                                      </p:tavLst>
                                    </p:anim>
                                  </p:childTnLst>
                                </p:cTn>
                              </p:par>
                              <p:par>
                                <p:cTn id="9" presetID="2" presetClass="entr" presetSubtype="2" decel="100000" fill="hold" nodeType="with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1500" fill="hold"/>
                                        <p:tgtEl>
                                          <p:spTgt spid="8"/>
                                        </p:tgtEl>
                                        <p:attrNameLst>
                                          <p:attrName>ppt_x</p:attrName>
                                        </p:attrNameLst>
                                      </p:cBhvr>
                                      <p:tavLst>
                                        <p:tav tm="0">
                                          <p:val>
                                            <p:strVal val="1+#ppt_w/2"/>
                                          </p:val>
                                        </p:tav>
                                        <p:tav tm="100000">
                                          <p:val>
                                            <p:strVal val="#ppt_x"/>
                                          </p:val>
                                        </p:tav>
                                      </p:tavLst>
                                    </p:anim>
                                    <p:anim calcmode="lin" valueType="num">
                                      <p:cBhvr additive="base">
                                        <p:cTn id="12" dur="1500" fill="hold"/>
                                        <p:tgtEl>
                                          <p:spTgt spid="8"/>
                                        </p:tgtEl>
                                        <p:attrNameLst>
                                          <p:attrName>ppt_y</p:attrName>
                                        </p:attrNameLst>
                                      </p:cBhvr>
                                      <p:tavLst>
                                        <p:tav tm="0">
                                          <p:val>
                                            <p:strVal val="#ppt_y"/>
                                          </p:val>
                                        </p:tav>
                                        <p:tav tm="100000">
                                          <p:val>
                                            <p:strVal val="#ppt_y"/>
                                          </p:val>
                                        </p:tav>
                                      </p:tavLst>
                                    </p:anim>
                                  </p:childTnLst>
                                </p:cTn>
                              </p:par>
                              <p:par>
                                <p:cTn id="13" presetID="2" presetClass="entr" presetSubtype="2" decel="100000" fill="hold" nodeType="withEffect">
                                  <p:stCondLst>
                                    <p:cond delay="0"/>
                                  </p:stCondLst>
                                  <p:childTnLst>
                                    <p:set>
                                      <p:cBhvr>
                                        <p:cTn id="14" dur="1" fill="hold">
                                          <p:stCondLst>
                                            <p:cond delay="0"/>
                                          </p:stCondLst>
                                        </p:cTn>
                                        <p:tgtEl>
                                          <p:spTgt spid="26"/>
                                        </p:tgtEl>
                                        <p:attrNameLst>
                                          <p:attrName>style.visibility</p:attrName>
                                        </p:attrNameLst>
                                      </p:cBhvr>
                                      <p:to>
                                        <p:strVal val="visible"/>
                                      </p:to>
                                    </p:set>
                                    <p:anim calcmode="lin" valueType="num">
                                      <p:cBhvr additive="base">
                                        <p:cTn id="15" dur="1500" fill="hold"/>
                                        <p:tgtEl>
                                          <p:spTgt spid="26"/>
                                        </p:tgtEl>
                                        <p:attrNameLst>
                                          <p:attrName>ppt_x</p:attrName>
                                        </p:attrNameLst>
                                      </p:cBhvr>
                                      <p:tavLst>
                                        <p:tav tm="0">
                                          <p:val>
                                            <p:strVal val="1+#ppt_w/2"/>
                                          </p:val>
                                        </p:tav>
                                        <p:tav tm="100000">
                                          <p:val>
                                            <p:strVal val="#ppt_x"/>
                                          </p:val>
                                        </p:tav>
                                      </p:tavLst>
                                    </p:anim>
                                    <p:anim calcmode="lin" valueType="num">
                                      <p:cBhvr additive="base">
                                        <p:cTn id="16" dur="1500" fill="hold"/>
                                        <p:tgtEl>
                                          <p:spTgt spid="26"/>
                                        </p:tgtEl>
                                        <p:attrNameLst>
                                          <p:attrName>ppt_y</p:attrName>
                                        </p:attrNameLst>
                                      </p:cBhvr>
                                      <p:tavLst>
                                        <p:tav tm="0">
                                          <p:val>
                                            <p:strVal val="#ppt_y"/>
                                          </p:val>
                                        </p:tav>
                                        <p:tav tm="100000">
                                          <p:val>
                                            <p:strVal val="#ppt_y"/>
                                          </p:val>
                                        </p:tav>
                                      </p:tavLst>
                                    </p:anim>
                                  </p:childTnLst>
                                </p:cTn>
                              </p:par>
                              <p:par>
                                <p:cTn id="17" presetID="2" presetClass="entr" presetSubtype="2" decel="100000" fill="hold" nodeType="with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additive="base">
                                        <p:cTn id="19" dur="1500" fill="hold"/>
                                        <p:tgtEl>
                                          <p:spTgt spid="4"/>
                                        </p:tgtEl>
                                        <p:attrNameLst>
                                          <p:attrName>ppt_x</p:attrName>
                                        </p:attrNameLst>
                                      </p:cBhvr>
                                      <p:tavLst>
                                        <p:tav tm="0">
                                          <p:val>
                                            <p:strVal val="1+#ppt_w/2"/>
                                          </p:val>
                                        </p:tav>
                                        <p:tav tm="100000">
                                          <p:val>
                                            <p:strVal val="#ppt_x"/>
                                          </p:val>
                                        </p:tav>
                                      </p:tavLst>
                                    </p:anim>
                                    <p:anim calcmode="lin" valueType="num">
                                      <p:cBhvr additive="base">
                                        <p:cTn id="20" dur="1500" fill="hold"/>
                                        <p:tgtEl>
                                          <p:spTgt spid="4"/>
                                        </p:tgtEl>
                                        <p:attrNameLst>
                                          <p:attrName>ppt_y</p:attrName>
                                        </p:attrNameLst>
                                      </p:cBhvr>
                                      <p:tavLst>
                                        <p:tav tm="0">
                                          <p:val>
                                            <p:strVal val="#ppt_y"/>
                                          </p:val>
                                        </p:tav>
                                        <p:tav tm="100000">
                                          <p:val>
                                            <p:strVal val="#ppt_y"/>
                                          </p:val>
                                        </p:tav>
                                      </p:tavLst>
                                    </p:anim>
                                  </p:childTnLst>
                                </p:cTn>
                              </p:par>
                              <p:par>
                                <p:cTn id="21" presetID="2" presetClass="entr" presetSubtype="2" decel="100000" fill="hold" nodeType="withEffect">
                                  <p:stCondLst>
                                    <p:cond delay="500"/>
                                  </p:stCondLst>
                                  <p:childTnLst>
                                    <p:set>
                                      <p:cBhvr>
                                        <p:cTn id="22" dur="1" fill="hold">
                                          <p:stCondLst>
                                            <p:cond delay="0"/>
                                          </p:stCondLst>
                                        </p:cTn>
                                        <p:tgtEl>
                                          <p:spTgt spid="2"/>
                                        </p:tgtEl>
                                        <p:attrNameLst>
                                          <p:attrName>style.visibility</p:attrName>
                                        </p:attrNameLst>
                                      </p:cBhvr>
                                      <p:to>
                                        <p:strVal val="visible"/>
                                      </p:to>
                                    </p:set>
                                    <p:anim calcmode="lin" valueType="num">
                                      <p:cBhvr additive="base">
                                        <p:cTn id="23" dur="1000" fill="hold"/>
                                        <p:tgtEl>
                                          <p:spTgt spid="2"/>
                                        </p:tgtEl>
                                        <p:attrNameLst>
                                          <p:attrName>ppt_x</p:attrName>
                                        </p:attrNameLst>
                                      </p:cBhvr>
                                      <p:tavLst>
                                        <p:tav tm="0">
                                          <p:val>
                                            <p:strVal val="1+#ppt_w/2"/>
                                          </p:val>
                                        </p:tav>
                                        <p:tav tm="100000">
                                          <p:val>
                                            <p:strVal val="#ppt_x"/>
                                          </p:val>
                                        </p:tav>
                                      </p:tavLst>
                                    </p:anim>
                                    <p:anim calcmode="lin" valueType="num">
                                      <p:cBhvr additive="base">
                                        <p:cTn id="24" dur="1000" fill="hold"/>
                                        <p:tgtEl>
                                          <p:spTgt spid="2"/>
                                        </p:tgtEl>
                                        <p:attrNameLst>
                                          <p:attrName>ppt_y</p:attrName>
                                        </p:attrNameLst>
                                      </p:cBhvr>
                                      <p:tavLst>
                                        <p:tav tm="0">
                                          <p:val>
                                            <p:strVal val="#ppt_y"/>
                                          </p:val>
                                        </p:tav>
                                        <p:tav tm="100000">
                                          <p:val>
                                            <p:strVal val="#ppt_y"/>
                                          </p:val>
                                        </p:tav>
                                      </p:tavLst>
                                    </p:anim>
                                  </p:childTnLst>
                                </p:cTn>
                              </p:par>
                              <p:par>
                                <p:cTn id="25" presetID="2" presetClass="entr" presetSubtype="2" decel="100000" fill="hold" nodeType="withEffect">
                                  <p:stCondLst>
                                    <p:cond delay="500"/>
                                  </p:stCondLst>
                                  <p:childTnLst>
                                    <p:set>
                                      <p:cBhvr>
                                        <p:cTn id="26" dur="1" fill="hold">
                                          <p:stCondLst>
                                            <p:cond delay="0"/>
                                          </p:stCondLst>
                                        </p:cTn>
                                        <p:tgtEl>
                                          <p:spTgt spid="7"/>
                                        </p:tgtEl>
                                        <p:attrNameLst>
                                          <p:attrName>style.visibility</p:attrName>
                                        </p:attrNameLst>
                                      </p:cBhvr>
                                      <p:to>
                                        <p:strVal val="visible"/>
                                      </p:to>
                                    </p:set>
                                    <p:anim calcmode="lin" valueType="num">
                                      <p:cBhvr additive="base">
                                        <p:cTn id="27" dur="1000" fill="hold"/>
                                        <p:tgtEl>
                                          <p:spTgt spid="7"/>
                                        </p:tgtEl>
                                        <p:attrNameLst>
                                          <p:attrName>ppt_x</p:attrName>
                                        </p:attrNameLst>
                                      </p:cBhvr>
                                      <p:tavLst>
                                        <p:tav tm="0">
                                          <p:val>
                                            <p:strVal val="1+#ppt_w/2"/>
                                          </p:val>
                                        </p:tav>
                                        <p:tav tm="100000">
                                          <p:val>
                                            <p:strVal val="#ppt_x"/>
                                          </p:val>
                                        </p:tav>
                                      </p:tavLst>
                                    </p:anim>
                                    <p:anim calcmode="lin" valueType="num">
                                      <p:cBhvr additive="base">
                                        <p:cTn id="28" dur="1000" fill="hold"/>
                                        <p:tgtEl>
                                          <p:spTgt spid="7"/>
                                        </p:tgtEl>
                                        <p:attrNameLst>
                                          <p:attrName>ppt_y</p:attrName>
                                        </p:attrNameLst>
                                      </p:cBhvr>
                                      <p:tavLst>
                                        <p:tav tm="0">
                                          <p:val>
                                            <p:strVal val="#ppt_y"/>
                                          </p:val>
                                        </p:tav>
                                        <p:tav tm="100000">
                                          <p:val>
                                            <p:strVal val="#ppt_y"/>
                                          </p:val>
                                        </p:tav>
                                      </p:tavLst>
                                    </p:anim>
                                  </p:childTnLst>
                                </p:cTn>
                              </p:par>
                              <p:par>
                                <p:cTn id="29" presetID="2" presetClass="entr" presetSubtype="2" decel="100000" fill="hold" grpId="0" nodeType="withEffect">
                                  <p:stCondLst>
                                    <p:cond delay="500"/>
                                  </p:stCondLst>
                                  <p:childTnLst>
                                    <p:set>
                                      <p:cBhvr>
                                        <p:cTn id="30" dur="1" fill="hold">
                                          <p:stCondLst>
                                            <p:cond delay="0"/>
                                          </p:stCondLst>
                                        </p:cTn>
                                        <p:tgtEl>
                                          <p:spTgt spid="13"/>
                                        </p:tgtEl>
                                        <p:attrNameLst>
                                          <p:attrName>style.visibility</p:attrName>
                                        </p:attrNameLst>
                                      </p:cBhvr>
                                      <p:to>
                                        <p:strVal val="visible"/>
                                      </p:to>
                                    </p:set>
                                    <p:anim calcmode="lin" valueType="num">
                                      <p:cBhvr additive="base">
                                        <p:cTn id="31" dur="1000" fill="hold"/>
                                        <p:tgtEl>
                                          <p:spTgt spid="13"/>
                                        </p:tgtEl>
                                        <p:attrNameLst>
                                          <p:attrName>ppt_x</p:attrName>
                                        </p:attrNameLst>
                                      </p:cBhvr>
                                      <p:tavLst>
                                        <p:tav tm="0">
                                          <p:val>
                                            <p:strVal val="1+#ppt_w/2"/>
                                          </p:val>
                                        </p:tav>
                                        <p:tav tm="100000">
                                          <p:val>
                                            <p:strVal val="#ppt_x"/>
                                          </p:val>
                                        </p:tav>
                                      </p:tavLst>
                                    </p:anim>
                                    <p:anim calcmode="lin" valueType="num">
                                      <p:cBhvr additive="base">
                                        <p:cTn id="32" dur="1000" fill="hold"/>
                                        <p:tgtEl>
                                          <p:spTgt spid="1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gradFill>
          <a:gsLst>
            <a:gs pos="0">
              <a:schemeClr val="accent5">
                <a:lumMod val="50000"/>
              </a:schemeClr>
            </a:gs>
            <a:gs pos="100000">
              <a:srgbClr val="191919"/>
            </a:gs>
          </a:gsLst>
          <a:lin ang="5400000" scaled="1"/>
        </a:gradFill>
        <a:effectLst/>
      </p:bgPr>
    </p:bg>
    <p:spTree>
      <p:nvGrpSpPr>
        <p:cNvPr id="1" name=""/>
        <p:cNvGrpSpPr/>
        <p:nvPr/>
      </p:nvGrpSpPr>
      <p:grpSpPr>
        <a:xfrm>
          <a:off x="0" y="0"/>
          <a:ext cx="0" cy="0"/>
          <a:chOff x="0" y="0"/>
          <a:chExt cx="0" cy="0"/>
        </a:xfrm>
      </p:grpSpPr>
      <p:pic>
        <p:nvPicPr>
          <p:cNvPr id="4" name="Graphic 3">
            <a:extLst>
              <a:ext uri="{FF2B5EF4-FFF2-40B4-BE49-F238E27FC236}">
                <a16:creationId xmlns:a16="http://schemas.microsoft.com/office/drawing/2014/main" id="{B8CB4F5F-2152-544F-439B-BF32B7E55122}"/>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729564" y="1491084"/>
            <a:ext cx="11956937" cy="4949339"/>
          </a:xfrm>
          <a:prstGeom prst="rect">
            <a:avLst/>
          </a:prstGeom>
          <a:effectLst>
            <a:outerShdw blurRad="317500" dist="317500" dir="2700000" algn="l" rotWithShape="0">
              <a:prstClr val="black">
                <a:alpha val="15000"/>
              </a:prstClr>
            </a:outerShdw>
          </a:effectLst>
        </p:spPr>
      </p:pic>
      <p:sp>
        <p:nvSpPr>
          <p:cNvPr id="12" name="What is?">
            <a:extLst>
              <a:ext uri="{FF2B5EF4-FFF2-40B4-BE49-F238E27FC236}">
                <a16:creationId xmlns:a16="http://schemas.microsoft.com/office/drawing/2014/main" id="{D9599360-BEB7-F7B6-0FD1-5F6793B8F18B}"/>
              </a:ext>
            </a:extLst>
          </p:cNvPr>
          <p:cNvSpPr txBox="1"/>
          <p:nvPr/>
        </p:nvSpPr>
        <p:spPr>
          <a:xfrm>
            <a:off x="1896111" y="417577"/>
            <a:ext cx="9186858" cy="707886"/>
          </a:xfrm>
          <a:prstGeom prst="rect">
            <a:avLst/>
          </a:prstGeom>
          <a:noFill/>
          <a:effectLst/>
        </p:spPr>
        <p:txBody>
          <a:bodyPr wrap="square" rtlCol="0">
            <a:spAutoFit/>
          </a:bodyPr>
          <a:lstStyle>
            <a:defPPr>
              <a:defRPr lang="en-US"/>
            </a:defPPr>
            <a:lvl1pPr>
              <a:defRPr sz="4000" cap="all">
                <a:solidFill>
                  <a:schemeClr val="bg2"/>
                </a:solidFill>
                <a:latin typeface="+mj-lt"/>
              </a:defRPr>
            </a:lvl1pPr>
          </a:lstStyle>
          <a:p>
            <a:r>
              <a:rPr lang="en-US" dirty="0">
                <a:solidFill>
                  <a:schemeClr val="tx1">
                    <a:lumMod val="20000"/>
                    <a:lumOff val="80000"/>
                  </a:schemeClr>
                </a:solidFill>
              </a:rPr>
              <a:t>Document Search and Retrieval </a:t>
            </a:r>
          </a:p>
        </p:txBody>
      </p:sp>
      <p:grpSp>
        <p:nvGrpSpPr>
          <p:cNvPr id="26" name="Group 25">
            <a:extLst>
              <a:ext uri="{FF2B5EF4-FFF2-40B4-BE49-F238E27FC236}">
                <a16:creationId xmlns:a16="http://schemas.microsoft.com/office/drawing/2014/main" id="{010A5947-8A8A-0D22-5B7E-FB4BBB5D3698}"/>
              </a:ext>
            </a:extLst>
          </p:cNvPr>
          <p:cNvGrpSpPr/>
          <p:nvPr/>
        </p:nvGrpSpPr>
        <p:grpSpPr>
          <a:xfrm>
            <a:off x="-617767" y="293967"/>
            <a:ext cx="12285892" cy="958821"/>
            <a:chOff x="-617767" y="293967"/>
            <a:chExt cx="12285892" cy="958821"/>
          </a:xfrm>
        </p:grpSpPr>
        <p:cxnSp>
          <p:nvCxnSpPr>
            <p:cNvPr id="10" name="Straight Connector 9">
              <a:extLst>
                <a:ext uri="{FF2B5EF4-FFF2-40B4-BE49-F238E27FC236}">
                  <a16:creationId xmlns:a16="http://schemas.microsoft.com/office/drawing/2014/main" id="{1C697595-85EA-387A-37B3-89B7396BE585}"/>
                </a:ext>
              </a:extLst>
            </p:cNvPr>
            <p:cNvCxnSpPr>
              <a:cxnSpLocks/>
            </p:cNvCxnSpPr>
            <p:nvPr/>
          </p:nvCxnSpPr>
          <p:spPr>
            <a:xfrm>
              <a:off x="1262743" y="1200155"/>
              <a:ext cx="10405382" cy="0"/>
            </a:xfrm>
            <a:prstGeom prst="line">
              <a:avLst/>
            </a:prstGeom>
            <a:ln w="15875">
              <a:solidFill>
                <a:schemeClr val="bg2">
                  <a:lumMod val="50000"/>
                </a:schemeClr>
              </a:soli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pic>
          <p:nvPicPr>
            <p:cNvPr id="24" name="Graphic 23">
              <a:extLst>
                <a:ext uri="{FF2B5EF4-FFF2-40B4-BE49-F238E27FC236}">
                  <a16:creationId xmlns:a16="http://schemas.microsoft.com/office/drawing/2014/main" id="{EBB16BE6-C74A-E145-4C1C-E1E9E32B3038}"/>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617767" y="293967"/>
              <a:ext cx="2332267" cy="958821"/>
            </a:xfrm>
            <a:prstGeom prst="rect">
              <a:avLst/>
            </a:prstGeom>
            <a:effectLst>
              <a:outerShdw blurRad="317500" dist="317500" dir="2700000" algn="l" rotWithShape="0">
                <a:prstClr val="black">
                  <a:alpha val="15000"/>
                </a:prstClr>
              </a:outerShdw>
            </a:effectLst>
          </p:spPr>
        </p:pic>
      </p:grpSp>
      <p:pic>
        <p:nvPicPr>
          <p:cNvPr id="8" name="Grooper G" descr="Logo, icon&#10;&#10;Description automatically generated">
            <a:extLst>
              <a:ext uri="{FF2B5EF4-FFF2-40B4-BE49-F238E27FC236}">
                <a16:creationId xmlns:a16="http://schemas.microsoft.com/office/drawing/2014/main" id="{2515A8FD-AFB9-FC16-44F3-D1CDACA56FFC}"/>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01650" y="342904"/>
            <a:ext cx="651511" cy="857251"/>
          </a:xfrm>
          <a:prstGeom prst="rect">
            <a:avLst/>
          </a:prstGeom>
          <a:effectLst>
            <a:outerShdw blurRad="63500" dist="63500" dir="2700000" algn="tl" rotWithShape="0">
              <a:prstClr val="black">
                <a:alpha val="25000"/>
              </a:prstClr>
            </a:outerShdw>
          </a:effectLst>
        </p:spPr>
      </p:pic>
      <p:grpSp>
        <p:nvGrpSpPr>
          <p:cNvPr id="2" name="Group 1">
            <a:extLst>
              <a:ext uri="{FF2B5EF4-FFF2-40B4-BE49-F238E27FC236}">
                <a16:creationId xmlns:a16="http://schemas.microsoft.com/office/drawing/2014/main" id="{9EC54054-D4FB-D415-263E-4B71CA9130CA}"/>
              </a:ext>
            </a:extLst>
          </p:cNvPr>
          <p:cNvGrpSpPr/>
          <p:nvPr/>
        </p:nvGrpSpPr>
        <p:grpSpPr>
          <a:xfrm>
            <a:off x="6232628" y="1601254"/>
            <a:ext cx="4679102" cy="523220"/>
            <a:chOff x="2697480" y="1704407"/>
            <a:chExt cx="5829300" cy="523220"/>
          </a:xfrm>
          <a:effectLst>
            <a:outerShdw blurRad="50800" dist="38100" dir="2700000" algn="tl" rotWithShape="0">
              <a:prstClr val="black">
                <a:alpha val="40000"/>
              </a:prstClr>
            </a:outerShdw>
          </a:effectLst>
        </p:grpSpPr>
        <p:sp>
          <p:nvSpPr>
            <p:cNvPr id="3" name="TextBox 2">
              <a:extLst>
                <a:ext uri="{FF2B5EF4-FFF2-40B4-BE49-F238E27FC236}">
                  <a16:creationId xmlns:a16="http://schemas.microsoft.com/office/drawing/2014/main" id="{51669B94-7A80-7217-0C53-7BFD905F9DA6}"/>
                </a:ext>
              </a:extLst>
            </p:cNvPr>
            <p:cNvSpPr txBox="1"/>
            <p:nvPr/>
          </p:nvSpPr>
          <p:spPr>
            <a:xfrm>
              <a:off x="2697480" y="1704407"/>
              <a:ext cx="5829300" cy="523220"/>
            </a:xfrm>
            <a:prstGeom prst="rect">
              <a:avLst/>
            </a:prstGeom>
            <a:noFill/>
          </p:spPr>
          <p:txBody>
            <a:bodyPr wrap="square" rtlCol="0">
              <a:spAutoFit/>
            </a:bodyPr>
            <a:lstStyle/>
            <a:p>
              <a:pPr algn="ctr"/>
              <a:r>
                <a:rPr lang="en-US" sz="2800" cap="small" dirty="0">
                  <a:latin typeface="Roboto Bk" pitchFamily="2" charset="0"/>
                  <a:ea typeface="Roboto Bk" pitchFamily="2" charset="0"/>
                </a:rPr>
                <a:t>Search criteria</a:t>
              </a:r>
            </a:p>
          </p:txBody>
        </p:sp>
        <p:cxnSp>
          <p:nvCxnSpPr>
            <p:cNvPr id="5" name="Straight Connector 4">
              <a:extLst>
                <a:ext uri="{FF2B5EF4-FFF2-40B4-BE49-F238E27FC236}">
                  <a16:creationId xmlns:a16="http://schemas.microsoft.com/office/drawing/2014/main" id="{E7BA8A0F-AF01-3188-4B94-BF8B062089EC}"/>
                </a:ext>
              </a:extLst>
            </p:cNvPr>
            <p:cNvCxnSpPr>
              <a:cxnSpLocks/>
            </p:cNvCxnSpPr>
            <p:nvPr/>
          </p:nvCxnSpPr>
          <p:spPr>
            <a:xfrm>
              <a:off x="2697480" y="2227627"/>
              <a:ext cx="5829300" cy="0"/>
            </a:xfrm>
            <a:prstGeom prst="line">
              <a:avLst/>
            </a:prstGeom>
            <a:ln w="22225">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9" name="TextBox 8">
            <a:extLst>
              <a:ext uri="{FF2B5EF4-FFF2-40B4-BE49-F238E27FC236}">
                <a16:creationId xmlns:a16="http://schemas.microsoft.com/office/drawing/2014/main" id="{67298613-1DE8-AB61-A942-F115B37F4DC8}"/>
              </a:ext>
            </a:extLst>
          </p:cNvPr>
          <p:cNvSpPr txBox="1"/>
          <p:nvPr/>
        </p:nvSpPr>
        <p:spPr>
          <a:xfrm>
            <a:off x="5406390" y="2318861"/>
            <a:ext cx="5852160" cy="2662267"/>
          </a:xfrm>
          <a:prstGeom prst="rect">
            <a:avLst/>
          </a:prstGeom>
          <a:noFill/>
        </p:spPr>
        <p:txBody>
          <a:bodyPr wrap="square">
            <a:spAutoFit/>
          </a:bodyPr>
          <a:lstStyle/>
          <a:p>
            <a:pPr>
              <a:spcBef>
                <a:spcPts val="600"/>
              </a:spcBef>
            </a:pPr>
            <a:r>
              <a:rPr lang="en-US" dirty="0">
                <a:solidFill>
                  <a:schemeClr val="tx1">
                    <a:lumMod val="20000"/>
                    <a:lumOff val="80000"/>
                  </a:schemeClr>
                </a:solidFill>
              </a:rPr>
              <a:t>Four parts to a search query:</a:t>
            </a:r>
          </a:p>
          <a:p>
            <a:pPr marL="742950" lvl="1" indent="-285750">
              <a:spcBef>
                <a:spcPts val="600"/>
              </a:spcBef>
              <a:buFont typeface="Arial" panose="020B0604020202020204" pitchFamily="34" charset="0"/>
              <a:buChar char="•"/>
            </a:pPr>
            <a:r>
              <a:rPr lang="en-US" u="sng" dirty="0">
                <a:solidFill>
                  <a:schemeClr val="tx1">
                    <a:lumMod val="20000"/>
                    <a:lumOff val="80000"/>
                  </a:schemeClr>
                </a:solidFill>
              </a:rPr>
              <a:t>Search</a:t>
            </a:r>
            <a:r>
              <a:rPr lang="en-US" dirty="0">
                <a:solidFill>
                  <a:schemeClr val="tx1">
                    <a:lumMod val="20000"/>
                    <a:lumOff val="80000"/>
                  </a:schemeClr>
                </a:solidFill>
              </a:rPr>
              <a:t>: Uses Lucene query syntax to perform full text searches</a:t>
            </a:r>
          </a:p>
          <a:p>
            <a:pPr lvl="2">
              <a:spcBef>
                <a:spcPts val="600"/>
              </a:spcBef>
            </a:pPr>
            <a:r>
              <a:rPr lang="en-US" sz="1600" i="1" dirty="0">
                <a:solidFill>
                  <a:schemeClr val="tx1">
                    <a:lumMod val="20000"/>
                    <a:lumOff val="80000"/>
                  </a:schemeClr>
                </a:solidFill>
              </a:rPr>
              <a:t>FYI: Wildcards and fuzzy searching are supported</a:t>
            </a:r>
          </a:p>
          <a:p>
            <a:pPr marL="742950" lvl="1" indent="-285750">
              <a:spcBef>
                <a:spcPts val="600"/>
              </a:spcBef>
              <a:buFont typeface="Arial" panose="020B0604020202020204" pitchFamily="34" charset="0"/>
              <a:buChar char="•"/>
            </a:pPr>
            <a:r>
              <a:rPr lang="en-US" u="sng" dirty="0">
                <a:solidFill>
                  <a:schemeClr val="tx1">
                    <a:lumMod val="20000"/>
                    <a:lumOff val="80000"/>
                  </a:schemeClr>
                </a:solidFill>
              </a:rPr>
              <a:t>Filter</a:t>
            </a:r>
            <a:r>
              <a:rPr lang="en-US" dirty="0">
                <a:solidFill>
                  <a:schemeClr val="tx1">
                    <a:lumMod val="20000"/>
                    <a:lumOff val="80000"/>
                  </a:schemeClr>
                </a:solidFill>
              </a:rPr>
              <a:t>: Users OData filter syntax to filter results by comparing field values</a:t>
            </a:r>
          </a:p>
          <a:p>
            <a:pPr marL="742950" lvl="1" indent="-285750">
              <a:spcBef>
                <a:spcPts val="600"/>
              </a:spcBef>
              <a:buFont typeface="Arial" panose="020B0604020202020204" pitchFamily="34" charset="0"/>
              <a:buChar char="•"/>
            </a:pPr>
            <a:r>
              <a:rPr lang="en-US" u="sng" dirty="0">
                <a:solidFill>
                  <a:schemeClr val="tx1">
                    <a:lumMod val="20000"/>
                    <a:lumOff val="80000"/>
                  </a:schemeClr>
                </a:solidFill>
              </a:rPr>
              <a:t>Select</a:t>
            </a:r>
            <a:r>
              <a:rPr lang="en-US" dirty="0">
                <a:solidFill>
                  <a:schemeClr val="tx1">
                    <a:lumMod val="20000"/>
                    <a:lumOff val="80000"/>
                  </a:schemeClr>
                </a:solidFill>
              </a:rPr>
              <a:t>: Use to only display certain fields in result list.</a:t>
            </a:r>
          </a:p>
          <a:p>
            <a:pPr marL="742950" lvl="1" indent="-285750">
              <a:spcBef>
                <a:spcPts val="600"/>
              </a:spcBef>
              <a:buFont typeface="Arial" panose="020B0604020202020204" pitchFamily="34" charset="0"/>
              <a:buChar char="•"/>
            </a:pPr>
            <a:r>
              <a:rPr lang="en-US" u="sng" dirty="0">
                <a:solidFill>
                  <a:schemeClr val="tx1">
                    <a:lumMod val="20000"/>
                    <a:lumOff val="80000"/>
                  </a:schemeClr>
                </a:solidFill>
              </a:rPr>
              <a:t>Order By</a:t>
            </a:r>
            <a:r>
              <a:rPr lang="en-US" dirty="0">
                <a:solidFill>
                  <a:schemeClr val="tx1">
                    <a:lumMod val="20000"/>
                    <a:lumOff val="80000"/>
                  </a:schemeClr>
                </a:solidFill>
              </a:rPr>
              <a:t>: Sorts result list by selected field(s)</a:t>
            </a:r>
          </a:p>
        </p:txBody>
      </p:sp>
      <p:sp>
        <p:nvSpPr>
          <p:cNvPr id="17" name="TextBox 16">
            <a:extLst>
              <a:ext uri="{FF2B5EF4-FFF2-40B4-BE49-F238E27FC236}">
                <a16:creationId xmlns:a16="http://schemas.microsoft.com/office/drawing/2014/main" id="{1EED502D-7563-98B5-D849-55F733594882}"/>
              </a:ext>
            </a:extLst>
          </p:cNvPr>
          <p:cNvSpPr txBox="1"/>
          <p:nvPr/>
        </p:nvSpPr>
        <p:spPr>
          <a:xfrm>
            <a:off x="5406390" y="5274422"/>
            <a:ext cx="5852160" cy="923330"/>
          </a:xfrm>
          <a:prstGeom prst="rect">
            <a:avLst/>
          </a:prstGeom>
          <a:noFill/>
        </p:spPr>
        <p:txBody>
          <a:bodyPr wrap="square">
            <a:spAutoFit/>
          </a:bodyPr>
          <a:lstStyle/>
          <a:p>
            <a:pPr>
              <a:spcBef>
                <a:spcPts val="600"/>
              </a:spcBef>
            </a:pPr>
            <a:r>
              <a:rPr lang="en-US" dirty="0">
                <a:solidFill>
                  <a:schemeClr val="tx1">
                    <a:lumMod val="20000"/>
                    <a:lumOff val="80000"/>
                  </a:schemeClr>
                </a:solidFill>
              </a:rPr>
              <a:t>Code completion will assist users when editing queries. Users can also use the “AI Query Helper” to use an LLM to help craft a query from a natural language prompt.</a:t>
            </a:r>
          </a:p>
        </p:txBody>
      </p:sp>
      <p:pic>
        <p:nvPicPr>
          <p:cNvPr id="14" name="Picture 13">
            <a:extLst>
              <a:ext uri="{FF2B5EF4-FFF2-40B4-BE49-F238E27FC236}">
                <a16:creationId xmlns:a16="http://schemas.microsoft.com/office/drawing/2014/main" id="{5431E763-CC30-83F5-BE4B-17A4C12E59EF}"/>
              </a:ext>
            </a:extLst>
          </p:cNvPr>
          <p:cNvPicPr>
            <a:picLocks noChangeAspect="1"/>
          </p:cNvPicPr>
          <p:nvPr/>
        </p:nvPicPr>
        <p:blipFill>
          <a:blip r:embed="rId8"/>
          <a:stretch>
            <a:fillRect/>
          </a:stretch>
        </p:blipFill>
        <p:spPr>
          <a:xfrm>
            <a:off x="345619" y="1802476"/>
            <a:ext cx="4572000" cy="4305300"/>
          </a:xfrm>
          <a:prstGeom prst="rect">
            <a:avLst/>
          </a:prstGeom>
          <a:solidFill>
            <a:schemeClr val="accent5">
              <a:lumMod val="50000"/>
            </a:schemeClr>
          </a:solidFill>
          <a:ln w="19050">
            <a:solidFill>
              <a:schemeClr val="accent2"/>
            </a:solidFill>
          </a:ln>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2777082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decel="100000" fill="hold" grpId="0" nodeType="with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1500" fill="hold"/>
                                        <p:tgtEl>
                                          <p:spTgt spid="12"/>
                                        </p:tgtEl>
                                        <p:attrNameLst>
                                          <p:attrName>ppt_x</p:attrName>
                                        </p:attrNameLst>
                                      </p:cBhvr>
                                      <p:tavLst>
                                        <p:tav tm="0">
                                          <p:val>
                                            <p:strVal val="1+#ppt_w/2"/>
                                          </p:val>
                                        </p:tav>
                                        <p:tav tm="100000">
                                          <p:val>
                                            <p:strVal val="#ppt_x"/>
                                          </p:val>
                                        </p:tav>
                                      </p:tavLst>
                                    </p:anim>
                                    <p:anim calcmode="lin" valueType="num">
                                      <p:cBhvr additive="base">
                                        <p:cTn id="8" dur="1500" fill="hold"/>
                                        <p:tgtEl>
                                          <p:spTgt spid="12"/>
                                        </p:tgtEl>
                                        <p:attrNameLst>
                                          <p:attrName>ppt_y</p:attrName>
                                        </p:attrNameLst>
                                      </p:cBhvr>
                                      <p:tavLst>
                                        <p:tav tm="0">
                                          <p:val>
                                            <p:strVal val="#ppt_y"/>
                                          </p:val>
                                        </p:tav>
                                        <p:tav tm="100000">
                                          <p:val>
                                            <p:strVal val="#ppt_y"/>
                                          </p:val>
                                        </p:tav>
                                      </p:tavLst>
                                    </p:anim>
                                  </p:childTnLst>
                                </p:cTn>
                              </p:par>
                              <p:par>
                                <p:cTn id="9" presetID="2" presetClass="entr" presetSubtype="2" decel="100000" fill="hold" nodeType="with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1500" fill="hold"/>
                                        <p:tgtEl>
                                          <p:spTgt spid="8"/>
                                        </p:tgtEl>
                                        <p:attrNameLst>
                                          <p:attrName>ppt_x</p:attrName>
                                        </p:attrNameLst>
                                      </p:cBhvr>
                                      <p:tavLst>
                                        <p:tav tm="0">
                                          <p:val>
                                            <p:strVal val="1+#ppt_w/2"/>
                                          </p:val>
                                        </p:tav>
                                        <p:tav tm="100000">
                                          <p:val>
                                            <p:strVal val="#ppt_x"/>
                                          </p:val>
                                        </p:tav>
                                      </p:tavLst>
                                    </p:anim>
                                    <p:anim calcmode="lin" valueType="num">
                                      <p:cBhvr additive="base">
                                        <p:cTn id="12" dur="1500" fill="hold"/>
                                        <p:tgtEl>
                                          <p:spTgt spid="8"/>
                                        </p:tgtEl>
                                        <p:attrNameLst>
                                          <p:attrName>ppt_y</p:attrName>
                                        </p:attrNameLst>
                                      </p:cBhvr>
                                      <p:tavLst>
                                        <p:tav tm="0">
                                          <p:val>
                                            <p:strVal val="#ppt_y"/>
                                          </p:val>
                                        </p:tav>
                                        <p:tav tm="100000">
                                          <p:val>
                                            <p:strVal val="#ppt_y"/>
                                          </p:val>
                                        </p:tav>
                                      </p:tavLst>
                                    </p:anim>
                                  </p:childTnLst>
                                </p:cTn>
                              </p:par>
                              <p:par>
                                <p:cTn id="13" presetID="2" presetClass="entr" presetSubtype="2" decel="100000" fill="hold" nodeType="withEffect">
                                  <p:stCondLst>
                                    <p:cond delay="0"/>
                                  </p:stCondLst>
                                  <p:childTnLst>
                                    <p:set>
                                      <p:cBhvr>
                                        <p:cTn id="14" dur="1" fill="hold">
                                          <p:stCondLst>
                                            <p:cond delay="0"/>
                                          </p:stCondLst>
                                        </p:cTn>
                                        <p:tgtEl>
                                          <p:spTgt spid="26"/>
                                        </p:tgtEl>
                                        <p:attrNameLst>
                                          <p:attrName>style.visibility</p:attrName>
                                        </p:attrNameLst>
                                      </p:cBhvr>
                                      <p:to>
                                        <p:strVal val="visible"/>
                                      </p:to>
                                    </p:set>
                                    <p:anim calcmode="lin" valueType="num">
                                      <p:cBhvr additive="base">
                                        <p:cTn id="15" dur="1500" fill="hold"/>
                                        <p:tgtEl>
                                          <p:spTgt spid="26"/>
                                        </p:tgtEl>
                                        <p:attrNameLst>
                                          <p:attrName>ppt_x</p:attrName>
                                        </p:attrNameLst>
                                      </p:cBhvr>
                                      <p:tavLst>
                                        <p:tav tm="0">
                                          <p:val>
                                            <p:strVal val="1+#ppt_w/2"/>
                                          </p:val>
                                        </p:tav>
                                        <p:tav tm="100000">
                                          <p:val>
                                            <p:strVal val="#ppt_x"/>
                                          </p:val>
                                        </p:tav>
                                      </p:tavLst>
                                    </p:anim>
                                    <p:anim calcmode="lin" valueType="num">
                                      <p:cBhvr additive="base">
                                        <p:cTn id="16" dur="1500" fill="hold"/>
                                        <p:tgtEl>
                                          <p:spTgt spid="26"/>
                                        </p:tgtEl>
                                        <p:attrNameLst>
                                          <p:attrName>ppt_y</p:attrName>
                                        </p:attrNameLst>
                                      </p:cBhvr>
                                      <p:tavLst>
                                        <p:tav tm="0">
                                          <p:val>
                                            <p:strVal val="#ppt_y"/>
                                          </p:val>
                                        </p:tav>
                                        <p:tav tm="100000">
                                          <p:val>
                                            <p:strVal val="#ppt_y"/>
                                          </p:val>
                                        </p:tav>
                                      </p:tavLst>
                                    </p:anim>
                                  </p:childTnLst>
                                </p:cTn>
                              </p:par>
                              <p:par>
                                <p:cTn id="17" presetID="2" presetClass="entr" presetSubtype="2" decel="100000" fill="hold" nodeType="with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additive="base">
                                        <p:cTn id="19" dur="1500" fill="hold"/>
                                        <p:tgtEl>
                                          <p:spTgt spid="4"/>
                                        </p:tgtEl>
                                        <p:attrNameLst>
                                          <p:attrName>ppt_x</p:attrName>
                                        </p:attrNameLst>
                                      </p:cBhvr>
                                      <p:tavLst>
                                        <p:tav tm="0">
                                          <p:val>
                                            <p:strVal val="1+#ppt_w/2"/>
                                          </p:val>
                                        </p:tav>
                                        <p:tav tm="100000">
                                          <p:val>
                                            <p:strVal val="#ppt_x"/>
                                          </p:val>
                                        </p:tav>
                                      </p:tavLst>
                                    </p:anim>
                                    <p:anim calcmode="lin" valueType="num">
                                      <p:cBhvr additive="base">
                                        <p:cTn id="20" dur="1500" fill="hold"/>
                                        <p:tgtEl>
                                          <p:spTgt spid="4"/>
                                        </p:tgtEl>
                                        <p:attrNameLst>
                                          <p:attrName>ppt_y</p:attrName>
                                        </p:attrNameLst>
                                      </p:cBhvr>
                                      <p:tavLst>
                                        <p:tav tm="0">
                                          <p:val>
                                            <p:strVal val="#ppt_y"/>
                                          </p:val>
                                        </p:tav>
                                        <p:tav tm="100000">
                                          <p:val>
                                            <p:strVal val="#ppt_y"/>
                                          </p:val>
                                        </p:tav>
                                      </p:tavLst>
                                    </p:anim>
                                  </p:childTnLst>
                                </p:cTn>
                              </p:par>
                              <p:par>
                                <p:cTn id="21" presetID="2" presetClass="entr" presetSubtype="2" decel="100000" fill="hold" grpId="0" nodeType="withEffect">
                                  <p:stCondLst>
                                    <p:cond delay="500"/>
                                  </p:stCondLst>
                                  <p:childTnLst>
                                    <p:set>
                                      <p:cBhvr>
                                        <p:cTn id="22" dur="1" fill="hold">
                                          <p:stCondLst>
                                            <p:cond delay="0"/>
                                          </p:stCondLst>
                                        </p:cTn>
                                        <p:tgtEl>
                                          <p:spTgt spid="9"/>
                                        </p:tgtEl>
                                        <p:attrNameLst>
                                          <p:attrName>style.visibility</p:attrName>
                                        </p:attrNameLst>
                                      </p:cBhvr>
                                      <p:to>
                                        <p:strVal val="visible"/>
                                      </p:to>
                                    </p:set>
                                    <p:anim calcmode="lin" valueType="num">
                                      <p:cBhvr additive="base">
                                        <p:cTn id="23" dur="1000" fill="hold"/>
                                        <p:tgtEl>
                                          <p:spTgt spid="9"/>
                                        </p:tgtEl>
                                        <p:attrNameLst>
                                          <p:attrName>ppt_x</p:attrName>
                                        </p:attrNameLst>
                                      </p:cBhvr>
                                      <p:tavLst>
                                        <p:tav tm="0">
                                          <p:val>
                                            <p:strVal val="1+#ppt_w/2"/>
                                          </p:val>
                                        </p:tav>
                                        <p:tav tm="100000">
                                          <p:val>
                                            <p:strVal val="#ppt_x"/>
                                          </p:val>
                                        </p:tav>
                                      </p:tavLst>
                                    </p:anim>
                                    <p:anim calcmode="lin" valueType="num">
                                      <p:cBhvr additive="base">
                                        <p:cTn id="24" dur="1000" fill="hold"/>
                                        <p:tgtEl>
                                          <p:spTgt spid="9"/>
                                        </p:tgtEl>
                                        <p:attrNameLst>
                                          <p:attrName>ppt_y</p:attrName>
                                        </p:attrNameLst>
                                      </p:cBhvr>
                                      <p:tavLst>
                                        <p:tav tm="0">
                                          <p:val>
                                            <p:strVal val="#ppt_y"/>
                                          </p:val>
                                        </p:tav>
                                        <p:tav tm="100000">
                                          <p:val>
                                            <p:strVal val="#ppt_y"/>
                                          </p:val>
                                        </p:tav>
                                      </p:tavLst>
                                    </p:anim>
                                  </p:childTnLst>
                                </p:cTn>
                              </p:par>
                              <p:par>
                                <p:cTn id="25" presetID="2" presetClass="entr" presetSubtype="2" decel="100000" fill="hold" nodeType="withEffect">
                                  <p:stCondLst>
                                    <p:cond delay="500"/>
                                  </p:stCondLst>
                                  <p:childTnLst>
                                    <p:set>
                                      <p:cBhvr>
                                        <p:cTn id="26" dur="1" fill="hold">
                                          <p:stCondLst>
                                            <p:cond delay="0"/>
                                          </p:stCondLst>
                                        </p:cTn>
                                        <p:tgtEl>
                                          <p:spTgt spid="2"/>
                                        </p:tgtEl>
                                        <p:attrNameLst>
                                          <p:attrName>style.visibility</p:attrName>
                                        </p:attrNameLst>
                                      </p:cBhvr>
                                      <p:to>
                                        <p:strVal val="visible"/>
                                      </p:to>
                                    </p:set>
                                    <p:anim calcmode="lin" valueType="num">
                                      <p:cBhvr additive="base">
                                        <p:cTn id="27" dur="1000" fill="hold"/>
                                        <p:tgtEl>
                                          <p:spTgt spid="2"/>
                                        </p:tgtEl>
                                        <p:attrNameLst>
                                          <p:attrName>ppt_x</p:attrName>
                                        </p:attrNameLst>
                                      </p:cBhvr>
                                      <p:tavLst>
                                        <p:tav tm="0">
                                          <p:val>
                                            <p:strVal val="1+#ppt_w/2"/>
                                          </p:val>
                                        </p:tav>
                                        <p:tav tm="100000">
                                          <p:val>
                                            <p:strVal val="#ppt_x"/>
                                          </p:val>
                                        </p:tav>
                                      </p:tavLst>
                                    </p:anim>
                                    <p:anim calcmode="lin" valueType="num">
                                      <p:cBhvr additive="base">
                                        <p:cTn id="28" dur="1000" fill="hold"/>
                                        <p:tgtEl>
                                          <p:spTgt spid="2"/>
                                        </p:tgtEl>
                                        <p:attrNameLst>
                                          <p:attrName>ppt_y</p:attrName>
                                        </p:attrNameLst>
                                      </p:cBhvr>
                                      <p:tavLst>
                                        <p:tav tm="0">
                                          <p:val>
                                            <p:strVal val="#ppt_y"/>
                                          </p:val>
                                        </p:tav>
                                        <p:tav tm="100000">
                                          <p:val>
                                            <p:strVal val="#ppt_y"/>
                                          </p:val>
                                        </p:tav>
                                      </p:tavLst>
                                    </p:anim>
                                  </p:childTnLst>
                                </p:cTn>
                              </p:par>
                              <p:par>
                                <p:cTn id="29" presetID="2" presetClass="entr" presetSubtype="2" decel="100000" fill="hold" nodeType="withEffect">
                                  <p:stCondLst>
                                    <p:cond delay="500"/>
                                  </p:stCondLst>
                                  <p:childTnLst>
                                    <p:set>
                                      <p:cBhvr>
                                        <p:cTn id="30" dur="1" fill="hold">
                                          <p:stCondLst>
                                            <p:cond delay="0"/>
                                          </p:stCondLst>
                                        </p:cTn>
                                        <p:tgtEl>
                                          <p:spTgt spid="14"/>
                                        </p:tgtEl>
                                        <p:attrNameLst>
                                          <p:attrName>style.visibility</p:attrName>
                                        </p:attrNameLst>
                                      </p:cBhvr>
                                      <p:to>
                                        <p:strVal val="visible"/>
                                      </p:to>
                                    </p:set>
                                    <p:anim calcmode="lin" valueType="num">
                                      <p:cBhvr additive="base">
                                        <p:cTn id="31" dur="1000" fill="hold"/>
                                        <p:tgtEl>
                                          <p:spTgt spid="14"/>
                                        </p:tgtEl>
                                        <p:attrNameLst>
                                          <p:attrName>ppt_x</p:attrName>
                                        </p:attrNameLst>
                                      </p:cBhvr>
                                      <p:tavLst>
                                        <p:tav tm="0">
                                          <p:val>
                                            <p:strVal val="1+#ppt_w/2"/>
                                          </p:val>
                                        </p:tav>
                                        <p:tav tm="100000">
                                          <p:val>
                                            <p:strVal val="#ppt_x"/>
                                          </p:val>
                                        </p:tav>
                                      </p:tavLst>
                                    </p:anim>
                                    <p:anim calcmode="lin" valueType="num">
                                      <p:cBhvr additive="base">
                                        <p:cTn id="32" dur="1000" fill="hold"/>
                                        <p:tgtEl>
                                          <p:spTgt spid="14"/>
                                        </p:tgtEl>
                                        <p:attrNameLst>
                                          <p:attrName>ppt_y</p:attrName>
                                        </p:attrNameLst>
                                      </p:cBhvr>
                                      <p:tavLst>
                                        <p:tav tm="0">
                                          <p:val>
                                            <p:strVal val="#ppt_y"/>
                                          </p:val>
                                        </p:tav>
                                        <p:tav tm="100000">
                                          <p:val>
                                            <p:strVal val="#ppt_y"/>
                                          </p:val>
                                        </p:tav>
                                      </p:tavLst>
                                    </p:anim>
                                  </p:childTnLst>
                                </p:cTn>
                              </p:par>
                              <p:par>
                                <p:cTn id="33" presetID="2" presetClass="entr" presetSubtype="2" decel="100000" fill="hold" grpId="0" nodeType="withEffect">
                                  <p:stCondLst>
                                    <p:cond delay="500"/>
                                  </p:stCondLst>
                                  <p:childTnLst>
                                    <p:set>
                                      <p:cBhvr>
                                        <p:cTn id="34" dur="1" fill="hold">
                                          <p:stCondLst>
                                            <p:cond delay="0"/>
                                          </p:stCondLst>
                                        </p:cTn>
                                        <p:tgtEl>
                                          <p:spTgt spid="17"/>
                                        </p:tgtEl>
                                        <p:attrNameLst>
                                          <p:attrName>style.visibility</p:attrName>
                                        </p:attrNameLst>
                                      </p:cBhvr>
                                      <p:to>
                                        <p:strVal val="visible"/>
                                      </p:to>
                                    </p:set>
                                    <p:anim calcmode="lin" valueType="num">
                                      <p:cBhvr additive="base">
                                        <p:cTn id="35" dur="1000" fill="hold"/>
                                        <p:tgtEl>
                                          <p:spTgt spid="17"/>
                                        </p:tgtEl>
                                        <p:attrNameLst>
                                          <p:attrName>ppt_x</p:attrName>
                                        </p:attrNameLst>
                                      </p:cBhvr>
                                      <p:tavLst>
                                        <p:tav tm="0">
                                          <p:val>
                                            <p:strVal val="1+#ppt_w/2"/>
                                          </p:val>
                                        </p:tav>
                                        <p:tav tm="100000">
                                          <p:val>
                                            <p:strVal val="#ppt_x"/>
                                          </p:val>
                                        </p:tav>
                                      </p:tavLst>
                                    </p:anim>
                                    <p:anim calcmode="lin" valueType="num">
                                      <p:cBhvr additive="base">
                                        <p:cTn id="36" dur="1000" fill="hold"/>
                                        <p:tgtEl>
                                          <p:spTgt spid="1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9" grpId="0"/>
      <p:bldP spid="17"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gradFill>
          <a:gsLst>
            <a:gs pos="0">
              <a:schemeClr val="accent5">
                <a:lumMod val="50000"/>
              </a:schemeClr>
            </a:gs>
            <a:gs pos="100000">
              <a:srgbClr val="191919"/>
            </a:gs>
          </a:gsLst>
          <a:lin ang="5400000" scaled="1"/>
        </a:gradFill>
        <a:effectLst/>
      </p:bgPr>
    </p:bg>
    <p:spTree>
      <p:nvGrpSpPr>
        <p:cNvPr id="1" name=""/>
        <p:cNvGrpSpPr/>
        <p:nvPr/>
      </p:nvGrpSpPr>
      <p:grpSpPr>
        <a:xfrm>
          <a:off x="0" y="0"/>
          <a:ext cx="0" cy="0"/>
          <a:chOff x="0" y="0"/>
          <a:chExt cx="0" cy="0"/>
        </a:xfrm>
      </p:grpSpPr>
      <p:pic>
        <p:nvPicPr>
          <p:cNvPr id="4" name="Graphic 3">
            <a:extLst>
              <a:ext uri="{FF2B5EF4-FFF2-40B4-BE49-F238E27FC236}">
                <a16:creationId xmlns:a16="http://schemas.microsoft.com/office/drawing/2014/main" id="{B8CB4F5F-2152-544F-439B-BF32B7E55122}"/>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153161" y="1565757"/>
            <a:ext cx="11956937" cy="4949339"/>
          </a:xfrm>
          <a:prstGeom prst="rect">
            <a:avLst/>
          </a:prstGeom>
          <a:effectLst>
            <a:outerShdw blurRad="317500" dist="317500" dir="2700000" algn="l" rotWithShape="0">
              <a:prstClr val="black">
                <a:alpha val="15000"/>
              </a:prstClr>
            </a:outerShdw>
          </a:effectLst>
        </p:spPr>
      </p:pic>
      <p:sp>
        <p:nvSpPr>
          <p:cNvPr id="12" name="What is?">
            <a:extLst>
              <a:ext uri="{FF2B5EF4-FFF2-40B4-BE49-F238E27FC236}">
                <a16:creationId xmlns:a16="http://schemas.microsoft.com/office/drawing/2014/main" id="{D9599360-BEB7-F7B6-0FD1-5F6793B8F18B}"/>
              </a:ext>
            </a:extLst>
          </p:cNvPr>
          <p:cNvSpPr txBox="1"/>
          <p:nvPr/>
        </p:nvSpPr>
        <p:spPr>
          <a:xfrm>
            <a:off x="1896111" y="417577"/>
            <a:ext cx="9186858" cy="707886"/>
          </a:xfrm>
          <a:prstGeom prst="rect">
            <a:avLst/>
          </a:prstGeom>
          <a:noFill/>
          <a:effectLst/>
        </p:spPr>
        <p:txBody>
          <a:bodyPr wrap="square" rtlCol="0">
            <a:spAutoFit/>
          </a:bodyPr>
          <a:lstStyle>
            <a:defPPr>
              <a:defRPr lang="en-US"/>
            </a:defPPr>
            <a:lvl1pPr>
              <a:defRPr sz="4000" cap="all">
                <a:solidFill>
                  <a:schemeClr val="bg2"/>
                </a:solidFill>
                <a:latin typeface="+mj-lt"/>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all" spc="0" normalizeH="0" baseline="0" noProof="0" dirty="0">
                <a:ln>
                  <a:noFill/>
                </a:ln>
                <a:solidFill>
                  <a:srgbClr val="36B0A7">
                    <a:lumMod val="20000"/>
                    <a:lumOff val="80000"/>
                  </a:srgbClr>
                </a:solidFill>
                <a:effectLst/>
                <a:uLnTx/>
                <a:uFillTx/>
                <a:latin typeface="Roboto Th"/>
                <a:ea typeface="+mn-ea"/>
                <a:cs typeface="+mn-cs"/>
              </a:rPr>
              <a:t>Document Search and Retrieval </a:t>
            </a:r>
          </a:p>
        </p:txBody>
      </p:sp>
      <p:grpSp>
        <p:nvGrpSpPr>
          <p:cNvPr id="26" name="Group 25">
            <a:extLst>
              <a:ext uri="{FF2B5EF4-FFF2-40B4-BE49-F238E27FC236}">
                <a16:creationId xmlns:a16="http://schemas.microsoft.com/office/drawing/2014/main" id="{010A5947-8A8A-0D22-5B7E-FB4BBB5D3698}"/>
              </a:ext>
            </a:extLst>
          </p:cNvPr>
          <p:cNvGrpSpPr/>
          <p:nvPr/>
        </p:nvGrpSpPr>
        <p:grpSpPr>
          <a:xfrm>
            <a:off x="-617767" y="293967"/>
            <a:ext cx="12285892" cy="958821"/>
            <a:chOff x="-617767" y="293967"/>
            <a:chExt cx="12285892" cy="958821"/>
          </a:xfrm>
        </p:grpSpPr>
        <p:cxnSp>
          <p:nvCxnSpPr>
            <p:cNvPr id="10" name="Straight Connector 9">
              <a:extLst>
                <a:ext uri="{FF2B5EF4-FFF2-40B4-BE49-F238E27FC236}">
                  <a16:creationId xmlns:a16="http://schemas.microsoft.com/office/drawing/2014/main" id="{1C697595-85EA-387A-37B3-89B7396BE585}"/>
                </a:ext>
              </a:extLst>
            </p:cNvPr>
            <p:cNvCxnSpPr>
              <a:cxnSpLocks/>
            </p:cNvCxnSpPr>
            <p:nvPr/>
          </p:nvCxnSpPr>
          <p:spPr>
            <a:xfrm>
              <a:off x="1262743" y="1200155"/>
              <a:ext cx="10405382" cy="0"/>
            </a:xfrm>
            <a:prstGeom prst="line">
              <a:avLst/>
            </a:prstGeom>
            <a:ln w="15875">
              <a:solidFill>
                <a:schemeClr val="bg2">
                  <a:lumMod val="50000"/>
                </a:schemeClr>
              </a:soli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pic>
          <p:nvPicPr>
            <p:cNvPr id="24" name="Graphic 23">
              <a:extLst>
                <a:ext uri="{FF2B5EF4-FFF2-40B4-BE49-F238E27FC236}">
                  <a16:creationId xmlns:a16="http://schemas.microsoft.com/office/drawing/2014/main" id="{EBB16BE6-C74A-E145-4C1C-E1E9E32B3038}"/>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617767" y="293967"/>
              <a:ext cx="2332267" cy="958821"/>
            </a:xfrm>
            <a:prstGeom prst="rect">
              <a:avLst/>
            </a:prstGeom>
            <a:effectLst>
              <a:outerShdw blurRad="317500" dist="317500" dir="2700000" algn="l" rotWithShape="0">
                <a:prstClr val="black">
                  <a:alpha val="15000"/>
                </a:prstClr>
              </a:outerShdw>
            </a:effectLst>
          </p:spPr>
        </p:pic>
      </p:grpSp>
      <p:pic>
        <p:nvPicPr>
          <p:cNvPr id="8" name="Grooper G" descr="Logo, icon&#10;&#10;Description automatically generated">
            <a:extLst>
              <a:ext uri="{FF2B5EF4-FFF2-40B4-BE49-F238E27FC236}">
                <a16:creationId xmlns:a16="http://schemas.microsoft.com/office/drawing/2014/main" id="{2515A8FD-AFB9-FC16-44F3-D1CDACA56FFC}"/>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01650" y="342904"/>
            <a:ext cx="651511" cy="857251"/>
          </a:xfrm>
          <a:prstGeom prst="rect">
            <a:avLst/>
          </a:prstGeom>
          <a:effectLst>
            <a:outerShdw blurRad="63500" dist="63500" dir="2700000" algn="tl" rotWithShape="0">
              <a:prstClr val="black">
                <a:alpha val="25000"/>
              </a:prstClr>
            </a:outerShdw>
          </a:effectLst>
        </p:spPr>
      </p:pic>
      <p:grpSp>
        <p:nvGrpSpPr>
          <p:cNvPr id="2" name="Group 1">
            <a:extLst>
              <a:ext uri="{FF2B5EF4-FFF2-40B4-BE49-F238E27FC236}">
                <a16:creationId xmlns:a16="http://schemas.microsoft.com/office/drawing/2014/main" id="{9EC54054-D4FB-D415-263E-4B71CA9130CA}"/>
              </a:ext>
            </a:extLst>
          </p:cNvPr>
          <p:cNvGrpSpPr/>
          <p:nvPr/>
        </p:nvGrpSpPr>
        <p:grpSpPr>
          <a:xfrm>
            <a:off x="3332078" y="2005169"/>
            <a:ext cx="7990561" cy="954107"/>
            <a:chOff x="2697480" y="1704407"/>
            <a:chExt cx="5829300" cy="954107"/>
          </a:xfrm>
          <a:effectLst>
            <a:outerShdw blurRad="50800" dist="38100" dir="2700000" algn="tl" rotWithShape="0">
              <a:prstClr val="black">
                <a:alpha val="40000"/>
              </a:prstClr>
            </a:outerShdw>
          </a:effectLst>
        </p:grpSpPr>
        <p:sp>
          <p:nvSpPr>
            <p:cNvPr id="3" name="TextBox 2">
              <a:extLst>
                <a:ext uri="{FF2B5EF4-FFF2-40B4-BE49-F238E27FC236}">
                  <a16:creationId xmlns:a16="http://schemas.microsoft.com/office/drawing/2014/main" id="{51669B94-7A80-7217-0C53-7BFD905F9DA6}"/>
                </a:ext>
              </a:extLst>
            </p:cNvPr>
            <p:cNvSpPr txBox="1"/>
            <p:nvPr/>
          </p:nvSpPr>
          <p:spPr>
            <a:xfrm>
              <a:off x="2697480" y="1704407"/>
              <a:ext cx="5829300" cy="95410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small" spc="0" normalizeH="0" baseline="0" noProof="0" dirty="0">
                  <a:ln>
                    <a:noFill/>
                  </a:ln>
                  <a:solidFill>
                    <a:srgbClr val="36B0A7"/>
                  </a:solidFill>
                  <a:effectLst/>
                  <a:uLnTx/>
                  <a:uFillTx/>
                  <a:latin typeface="Roboto Bk" pitchFamily="2" charset="0"/>
                  <a:ea typeface="Roboto Bk" pitchFamily="2" charset="0"/>
                  <a:cs typeface="+mn-cs"/>
                </a:rPr>
                <a:t>Search page commands: Document commands</a:t>
              </a:r>
            </a:p>
          </p:txBody>
        </p:sp>
        <p:cxnSp>
          <p:nvCxnSpPr>
            <p:cNvPr id="5" name="Straight Connector 4">
              <a:extLst>
                <a:ext uri="{FF2B5EF4-FFF2-40B4-BE49-F238E27FC236}">
                  <a16:creationId xmlns:a16="http://schemas.microsoft.com/office/drawing/2014/main" id="{E7BA8A0F-AF01-3188-4B94-BF8B062089EC}"/>
                </a:ext>
              </a:extLst>
            </p:cNvPr>
            <p:cNvCxnSpPr>
              <a:cxnSpLocks/>
            </p:cNvCxnSpPr>
            <p:nvPr/>
          </p:nvCxnSpPr>
          <p:spPr>
            <a:xfrm>
              <a:off x="2697480" y="2227627"/>
              <a:ext cx="5829300" cy="0"/>
            </a:xfrm>
            <a:prstGeom prst="line">
              <a:avLst/>
            </a:prstGeom>
            <a:ln w="22225">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11" name="Content Placeholder 2">
            <a:extLst>
              <a:ext uri="{FF2B5EF4-FFF2-40B4-BE49-F238E27FC236}">
                <a16:creationId xmlns:a16="http://schemas.microsoft.com/office/drawing/2014/main" id="{87BA91EC-381E-4783-AA1F-ADC6144D2FC6}"/>
              </a:ext>
            </a:extLst>
          </p:cNvPr>
          <p:cNvSpPr txBox="1">
            <a:spLocks/>
          </p:cNvSpPr>
          <p:nvPr/>
        </p:nvSpPr>
        <p:spPr>
          <a:xfrm>
            <a:off x="3493517" y="2884876"/>
            <a:ext cx="7667682" cy="3764336"/>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000" b="0" i="0" u="none" strike="noStrike" kern="1200" cap="none" spc="0" normalizeH="0" baseline="0" noProof="0" dirty="0">
                <a:ln>
                  <a:noFill/>
                </a:ln>
                <a:solidFill>
                  <a:srgbClr val="36B0A7">
                    <a:lumMod val="20000"/>
                    <a:lumOff val="80000"/>
                  </a:srgbClr>
                </a:solidFill>
                <a:effectLst/>
                <a:uLnTx/>
                <a:uFillTx/>
                <a:latin typeface="Roboto Cn"/>
                <a:ea typeface="+mn-ea"/>
                <a:cs typeface="+mn-cs"/>
              </a:rPr>
              <a:t>Commands executed from the Search page offer new ways to interact with documents.  There are “document commands” and “result set commands.”</a:t>
            </a:r>
          </a:p>
          <a:p>
            <a:pPr marL="0" marR="0" lvl="0" indent="0" algn="l" defTabSz="914400" rtl="0" eaLnBrk="1" fontAlgn="auto" latinLnBrk="0" hangingPunct="1">
              <a:lnSpc>
                <a:spcPct val="90000"/>
              </a:lnSpc>
              <a:spcBef>
                <a:spcPts val="1200"/>
              </a:spcBef>
              <a:spcAft>
                <a:spcPts val="0"/>
              </a:spcAft>
              <a:buClrTx/>
              <a:buSzTx/>
              <a:buFont typeface="Arial" panose="020B0604020202020204" pitchFamily="34" charset="0"/>
              <a:buNone/>
              <a:tabLst/>
              <a:defRPr/>
            </a:pPr>
            <a:r>
              <a:rPr kumimoji="0" lang="en-US" sz="2000" b="0" i="0" u="none" strike="noStrike" kern="1200" cap="none" spc="0" normalizeH="0" baseline="0" noProof="0" dirty="0">
                <a:ln>
                  <a:noFill/>
                </a:ln>
                <a:solidFill>
                  <a:srgbClr val="36B0A7">
                    <a:lumMod val="20000"/>
                    <a:lumOff val="80000"/>
                  </a:srgbClr>
                </a:solidFill>
                <a:effectLst/>
                <a:uLnTx/>
                <a:uFillTx/>
                <a:latin typeface="Roboto Cn"/>
                <a:ea typeface="+mn-ea"/>
                <a:cs typeface="+mn-cs"/>
              </a:rPr>
              <a:t>The following “document commands” are executed by right-clicking a document in the result list:</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000" b="0" i="0" u="sng" strike="noStrike" kern="1200" cap="none" spc="0" normalizeH="0" baseline="0" noProof="0" dirty="0">
                <a:ln>
                  <a:noFill/>
                </a:ln>
                <a:solidFill>
                  <a:srgbClr val="36B0A7">
                    <a:lumMod val="20000"/>
                    <a:lumOff val="80000"/>
                  </a:srgbClr>
                </a:solidFill>
                <a:effectLst/>
                <a:uLnTx/>
                <a:uFillTx/>
                <a:latin typeface="Roboto Cn"/>
                <a:ea typeface="+mn-ea"/>
                <a:cs typeface="+mn-cs"/>
              </a:rPr>
              <a:t>Copy Link</a:t>
            </a:r>
            <a:r>
              <a:rPr kumimoji="0" lang="en-US" sz="2000" b="0" i="0" u="none" strike="noStrike" kern="1200" cap="none" spc="0" normalizeH="0" baseline="0" noProof="0" dirty="0">
                <a:ln>
                  <a:noFill/>
                </a:ln>
                <a:solidFill>
                  <a:srgbClr val="36B0A7">
                    <a:lumMod val="20000"/>
                    <a:lumOff val="80000"/>
                  </a:srgbClr>
                </a:solidFill>
                <a:effectLst/>
                <a:uLnTx/>
                <a:uFillTx/>
                <a:latin typeface="Roboto Cn"/>
                <a:ea typeface="+mn-ea"/>
                <a:cs typeface="+mn-cs"/>
              </a:rPr>
              <a:t> – Copies a link to the document which will open that document in a Review Viewer.</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000" b="0" i="0" u="sng" strike="noStrike" kern="1200" cap="none" spc="0" normalizeH="0" baseline="0" noProof="0" dirty="0">
                <a:ln>
                  <a:noFill/>
                </a:ln>
                <a:solidFill>
                  <a:srgbClr val="36B0A7">
                    <a:lumMod val="20000"/>
                    <a:lumOff val="80000"/>
                  </a:srgbClr>
                </a:solidFill>
                <a:effectLst/>
                <a:uLnTx/>
                <a:uFillTx/>
                <a:latin typeface="Roboto Cn"/>
                <a:ea typeface="+mn-ea"/>
                <a:cs typeface="+mn-cs"/>
              </a:rPr>
              <a:t>Go to Document</a:t>
            </a:r>
            <a:r>
              <a:rPr kumimoji="0" lang="en-US" sz="2000" b="0" i="0" u="none" strike="noStrike" kern="1200" cap="none" spc="0" normalizeH="0" baseline="0" noProof="0" dirty="0">
                <a:ln>
                  <a:noFill/>
                </a:ln>
                <a:solidFill>
                  <a:srgbClr val="36B0A7">
                    <a:lumMod val="20000"/>
                    <a:lumOff val="80000"/>
                  </a:srgbClr>
                </a:solidFill>
                <a:effectLst/>
                <a:uLnTx/>
                <a:uFillTx/>
                <a:latin typeface="Roboto Cn"/>
                <a:ea typeface="+mn-ea"/>
                <a:cs typeface="+mn-cs"/>
              </a:rPr>
              <a:t> – Navigates users with Design page permissions to that document in the Grooper node tree.</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000" b="0" i="0" u="sng" strike="noStrike" kern="1200" cap="none" spc="0" normalizeH="0" baseline="0" noProof="0" dirty="0">
                <a:ln>
                  <a:noFill/>
                </a:ln>
                <a:solidFill>
                  <a:srgbClr val="36B0A7">
                    <a:lumMod val="20000"/>
                    <a:lumOff val="80000"/>
                  </a:srgbClr>
                </a:solidFill>
                <a:effectLst/>
                <a:uLnTx/>
                <a:uFillTx/>
                <a:latin typeface="Roboto Cn"/>
                <a:ea typeface="+mn-ea"/>
                <a:cs typeface="+mn-cs"/>
              </a:rPr>
              <a:t>Review Document</a:t>
            </a:r>
            <a:r>
              <a:rPr kumimoji="0" lang="en-US" sz="2000" b="0" i="0" u="none" strike="noStrike" kern="1200" cap="none" spc="0" normalizeH="0" baseline="0" noProof="0" dirty="0">
                <a:ln>
                  <a:noFill/>
                </a:ln>
                <a:solidFill>
                  <a:srgbClr val="36B0A7">
                    <a:lumMod val="20000"/>
                    <a:lumOff val="80000"/>
                  </a:srgbClr>
                </a:solidFill>
                <a:effectLst/>
                <a:uLnTx/>
                <a:uFillTx/>
                <a:latin typeface="Roboto Cn"/>
                <a:ea typeface="+mn-ea"/>
                <a:cs typeface="+mn-cs"/>
              </a:rPr>
              <a:t> – Opens the document in a Review Viewer.</a:t>
            </a:r>
            <a:endParaRPr kumimoji="0" lang="en-US" sz="1600" b="0" i="0" u="sng" strike="noStrike" kern="1200" cap="none" spc="0" normalizeH="0" baseline="0" noProof="0" dirty="0">
              <a:ln>
                <a:noFill/>
              </a:ln>
              <a:solidFill>
                <a:srgbClr val="36B0A7">
                  <a:lumMod val="20000"/>
                  <a:lumOff val="80000"/>
                </a:srgbClr>
              </a:solidFill>
              <a:effectLst/>
              <a:uLnTx/>
              <a:uFillTx/>
              <a:latin typeface="Roboto Cn"/>
              <a:ea typeface="+mn-ea"/>
              <a:cs typeface="+mn-cs"/>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US" sz="2000" b="0" i="0" u="none" strike="noStrike" kern="1200" cap="none" spc="0" normalizeH="0" baseline="0" noProof="0" dirty="0">
              <a:ln>
                <a:noFill/>
              </a:ln>
              <a:solidFill>
                <a:srgbClr val="36B0A7">
                  <a:lumMod val="20000"/>
                  <a:lumOff val="80000"/>
                </a:srgbClr>
              </a:solidFill>
              <a:effectLst/>
              <a:uLnTx/>
              <a:uFillTx/>
              <a:latin typeface="Roboto Cn"/>
              <a:ea typeface="+mn-ea"/>
              <a:cs typeface="+mn-cs"/>
            </a:endParaRPr>
          </a:p>
        </p:txBody>
      </p:sp>
      <p:pic>
        <p:nvPicPr>
          <p:cNvPr id="9" name="Picture 8">
            <a:extLst>
              <a:ext uri="{FF2B5EF4-FFF2-40B4-BE49-F238E27FC236}">
                <a16:creationId xmlns:a16="http://schemas.microsoft.com/office/drawing/2014/main" id="{6A2DB02B-A158-9CE3-C3CD-5301C7495EEB}"/>
              </a:ext>
            </a:extLst>
          </p:cNvPr>
          <p:cNvPicPr>
            <a:picLocks noChangeAspect="1"/>
          </p:cNvPicPr>
          <p:nvPr/>
        </p:nvPicPr>
        <p:blipFill>
          <a:blip r:embed="rId8"/>
          <a:stretch>
            <a:fillRect/>
          </a:stretch>
        </p:blipFill>
        <p:spPr>
          <a:xfrm>
            <a:off x="514986" y="4513274"/>
            <a:ext cx="2762250" cy="838200"/>
          </a:xfrm>
          <a:prstGeom prst="rect">
            <a:avLst/>
          </a:prstGeom>
          <a:solidFill>
            <a:schemeClr val="accent5">
              <a:lumMod val="50000"/>
            </a:schemeClr>
          </a:solidFill>
          <a:ln w="19050">
            <a:solidFill>
              <a:schemeClr val="accent2"/>
            </a:solidFill>
          </a:ln>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17312977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decel="100000" fill="hold" grpId="0" nodeType="with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1500" fill="hold"/>
                                        <p:tgtEl>
                                          <p:spTgt spid="12"/>
                                        </p:tgtEl>
                                        <p:attrNameLst>
                                          <p:attrName>ppt_x</p:attrName>
                                        </p:attrNameLst>
                                      </p:cBhvr>
                                      <p:tavLst>
                                        <p:tav tm="0">
                                          <p:val>
                                            <p:strVal val="1+#ppt_w/2"/>
                                          </p:val>
                                        </p:tav>
                                        <p:tav tm="100000">
                                          <p:val>
                                            <p:strVal val="#ppt_x"/>
                                          </p:val>
                                        </p:tav>
                                      </p:tavLst>
                                    </p:anim>
                                    <p:anim calcmode="lin" valueType="num">
                                      <p:cBhvr additive="base">
                                        <p:cTn id="8" dur="1500" fill="hold"/>
                                        <p:tgtEl>
                                          <p:spTgt spid="12"/>
                                        </p:tgtEl>
                                        <p:attrNameLst>
                                          <p:attrName>ppt_y</p:attrName>
                                        </p:attrNameLst>
                                      </p:cBhvr>
                                      <p:tavLst>
                                        <p:tav tm="0">
                                          <p:val>
                                            <p:strVal val="#ppt_y"/>
                                          </p:val>
                                        </p:tav>
                                        <p:tav tm="100000">
                                          <p:val>
                                            <p:strVal val="#ppt_y"/>
                                          </p:val>
                                        </p:tav>
                                      </p:tavLst>
                                    </p:anim>
                                  </p:childTnLst>
                                </p:cTn>
                              </p:par>
                              <p:par>
                                <p:cTn id="9" presetID="2" presetClass="entr" presetSubtype="2" decel="100000" fill="hold" nodeType="with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1500" fill="hold"/>
                                        <p:tgtEl>
                                          <p:spTgt spid="8"/>
                                        </p:tgtEl>
                                        <p:attrNameLst>
                                          <p:attrName>ppt_x</p:attrName>
                                        </p:attrNameLst>
                                      </p:cBhvr>
                                      <p:tavLst>
                                        <p:tav tm="0">
                                          <p:val>
                                            <p:strVal val="1+#ppt_w/2"/>
                                          </p:val>
                                        </p:tav>
                                        <p:tav tm="100000">
                                          <p:val>
                                            <p:strVal val="#ppt_x"/>
                                          </p:val>
                                        </p:tav>
                                      </p:tavLst>
                                    </p:anim>
                                    <p:anim calcmode="lin" valueType="num">
                                      <p:cBhvr additive="base">
                                        <p:cTn id="12" dur="1500" fill="hold"/>
                                        <p:tgtEl>
                                          <p:spTgt spid="8"/>
                                        </p:tgtEl>
                                        <p:attrNameLst>
                                          <p:attrName>ppt_y</p:attrName>
                                        </p:attrNameLst>
                                      </p:cBhvr>
                                      <p:tavLst>
                                        <p:tav tm="0">
                                          <p:val>
                                            <p:strVal val="#ppt_y"/>
                                          </p:val>
                                        </p:tav>
                                        <p:tav tm="100000">
                                          <p:val>
                                            <p:strVal val="#ppt_y"/>
                                          </p:val>
                                        </p:tav>
                                      </p:tavLst>
                                    </p:anim>
                                  </p:childTnLst>
                                </p:cTn>
                              </p:par>
                              <p:par>
                                <p:cTn id="13" presetID="2" presetClass="entr" presetSubtype="2" decel="100000" fill="hold" nodeType="withEffect">
                                  <p:stCondLst>
                                    <p:cond delay="0"/>
                                  </p:stCondLst>
                                  <p:childTnLst>
                                    <p:set>
                                      <p:cBhvr>
                                        <p:cTn id="14" dur="1" fill="hold">
                                          <p:stCondLst>
                                            <p:cond delay="0"/>
                                          </p:stCondLst>
                                        </p:cTn>
                                        <p:tgtEl>
                                          <p:spTgt spid="26"/>
                                        </p:tgtEl>
                                        <p:attrNameLst>
                                          <p:attrName>style.visibility</p:attrName>
                                        </p:attrNameLst>
                                      </p:cBhvr>
                                      <p:to>
                                        <p:strVal val="visible"/>
                                      </p:to>
                                    </p:set>
                                    <p:anim calcmode="lin" valueType="num">
                                      <p:cBhvr additive="base">
                                        <p:cTn id="15" dur="1500" fill="hold"/>
                                        <p:tgtEl>
                                          <p:spTgt spid="26"/>
                                        </p:tgtEl>
                                        <p:attrNameLst>
                                          <p:attrName>ppt_x</p:attrName>
                                        </p:attrNameLst>
                                      </p:cBhvr>
                                      <p:tavLst>
                                        <p:tav tm="0">
                                          <p:val>
                                            <p:strVal val="1+#ppt_w/2"/>
                                          </p:val>
                                        </p:tav>
                                        <p:tav tm="100000">
                                          <p:val>
                                            <p:strVal val="#ppt_x"/>
                                          </p:val>
                                        </p:tav>
                                      </p:tavLst>
                                    </p:anim>
                                    <p:anim calcmode="lin" valueType="num">
                                      <p:cBhvr additive="base">
                                        <p:cTn id="16" dur="1500" fill="hold"/>
                                        <p:tgtEl>
                                          <p:spTgt spid="26"/>
                                        </p:tgtEl>
                                        <p:attrNameLst>
                                          <p:attrName>ppt_y</p:attrName>
                                        </p:attrNameLst>
                                      </p:cBhvr>
                                      <p:tavLst>
                                        <p:tav tm="0">
                                          <p:val>
                                            <p:strVal val="#ppt_y"/>
                                          </p:val>
                                        </p:tav>
                                        <p:tav tm="100000">
                                          <p:val>
                                            <p:strVal val="#ppt_y"/>
                                          </p:val>
                                        </p:tav>
                                      </p:tavLst>
                                    </p:anim>
                                  </p:childTnLst>
                                </p:cTn>
                              </p:par>
                              <p:par>
                                <p:cTn id="17" presetID="2" presetClass="entr" presetSubtype="2" decel="100000" fill="hold" nodeType="with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additive="base">
                                        <p:cTn id="19" dur="1500" fill="hold"/>
                                        <p:tgtEl>
                                          <p:spTgt spid="4"/>
                                        </p:tgtEl>
                                        <p:attrNameLst>
                                          <p:attrName>ppt_x</p:attrName>
                                        </p:attrNameLst>
                                      </p:cBhvr>
                                      <p:tavLst>
                                        <p:tav tm="0">
                                          <p:val>
                                            <p:strVal val="1+#ppt_w/2"/>
                                          </p:val>
                                        </p:tav>
                                        <p:tav tm="100000">
                                          <p:val>
                                            <p:strVal val="#ppt_x"/>
                                          </p:val>
                                        </p:tav>
                                      </p:tavLst>
                                    </p:anim>
                                    <p:anim calcmode="lin" valueType="num">
                                      <p:cBhvr additive="base">
                                        <p:cTn id="20" dur="1500" fill="hold"/>
                                        <p:tgtEl>
                                          <p:spTgt spid="4"/>
                                        </p:tgtEl>
                                        <p:attrNameLst>
                                          <p:attrName>ppt_y</p:attrName>
                                        </p:attrNameLst>
                                      </p:cBhvr>
                                      <p:tavLst>
                                        <p:tav tm="0">
                                          <p:val>
                                            <p:strVal val="#ppt_y"/>
                                          </p:val>
                                        </p:tav>
                                        <p:tav tm="100000">
                                          <p:val>
                                            <p:strVal val="#ppt_y"/>
                                          </p:val>
                                        </p:tav>
                                      </p:tavLst>
                                    </p:anim>
                                  </p:childTnLst>
                                </p:cTn>
                              </p:par>
                              <p:par>
                                <p:cTn id="21" presetID="2" presetClass="entr" presetSubtype="2" decel="100000" fill="hold" nodeType="withEffect">
                                  <p:stCondLst>
                                    <p:cond delay="0"/>
                                  </p:stCondLst>
                                  <p:childTnLst>
                                    <p:set>
                                      <p:cBhvr>
                                        <p:cTn id="22" dur="1" fill="hold">
                                          <p:stCondLst>
                                            <p:cond delay="0"/>
                                          </p:stCondLst>
                                        </p:cTn>
                                        <p:tgtEl>
                                          <p:spTgt spid="9"/>
                                        </p:tgtEl>
                                        <p:attrNameLst>
                                          <p:attrName>style.visibility</p:attrName>
                                        </p:attrNameLst>
                                      </p:cBhvr>
                                      <p:to>
                                        <p:strVal val="visible"/>
                                      </p:to>
                                    </p:set>
                                    <p:anim calcmode="lin" valueType="num">
                                      <p:cBhvr additive="base">
                                        <p:cTn id="23" dur="1500" fill="hold"/>
                                        <p:tgtEl>
                                          <p:spTgt spid="9"/>
                                        </p:tgtEl>
                                        <p:attrNameLst>
                                          <p:attrName>ppt_x</p:attrName>
                                        </p:attrNameLst>
                                      </p:cBhvr>
                                      <p:tavLst>
                                        <p:tav tm="0">
                                          <p:val>
                                            <p:strVal val="1+#ppt_w/2"/>
                                          </p:val>
                                        </p:tav>
                                        <p:tav tm="100000">
                                          <p:val>
                                            <p:strVal val="#ppt_x"/>
                                          </p:val>
                                        </p:tav>
                                      </p:tavLst>
                                    </p:anim>
                                    <p:anim calcmode="lin" valueType="num">
                                      <p:cBhvr additive="base">
                                        <p:cTn id="24" dur="1500" fill="hold"/>
                                        <p:tgtEl>
                                          <p:spTgt spid="9"/>
                                        </p:tgtEl>
                                        <p:attrNameLst>
                                          <p:attrName>ppt_y</p:attrName>
                                        </p:attrNameLst>
                                      </p:cBhvr>
                                      <p:tavLst>
                                        <p:tav tm="0">
                                          <p:val>
                                            <p:strVal val="#ppt_y"/>
                                          </p:val>
                                        </p:tav>
                                        <p:tav tm="100000">
                                          <p:val>
                                            <p:strVal val="#ppt_y"/>
                                          </p:val>
                                        </p:tav>
                                      </p:tavLst>
                                    </p:anim>
                                  </p:childTnLst>
                                </p:cTn>
                              </p:par>
                              <p:par>
                                <p:cTn id="25" presetID="2" presetClass="entr" presetSubtype="2" decel="100000" fill="hold" nodeType="withEffect">
                                  <p:stCondLst>
                                    <p:cond delay="500"/>
                                  </p:stCondLst>
                                  <p:childTnLst>
                                    <p:set>
                                      <p:cBhvr>
                                        <p:cTn id="26" dur="1" fill="hold">
                                          <p:stCondLst>
                                            <p:cond delay="0"/>
                                          </p:stCondLst>
                                        </p:cTn>
                                        <p:tgtEl>
                                          <p:spTgt spid="2"/>
                                        </p:tgtEl>
                                        <p:attrNameLst>
                                          <p:attrName>style.visibility</p:attrName>
                                        </p:attrNameLst>
                                      </p:cBhvr>
                                      <p:to>
                                        <p:strVal val="visible"/>
                                      </p:to>
                                    </p:set>
                                    <p:anim calcmode="lin" valueType="num">
                                      <p:cBhvr additive="base">
                                        <p:cTn id="27" dur="1000" fill="hold"/>
                                        <p:tgtEl>
                                          <p:spTgt spid="2"/>
                                        </p:tgtEl>
                                        <p:attrNameLst>
                                          <p:attrName>ppt_x</p:attrName>
                                        </p:attrNameLst>
                                      </p:cBhvr>
                                      <p:tavLst>
                                        <p:tav tm="0">
                                          <p:val>
                                            <p:strVal val="1+#ppt_w/2"/>
                                          </p:val>
                                        </p:tav>
                                        <p:tav tm="100000">
                                          <p:val>
                                            <p:strVal val="#ppt_x"/>
                                          </p:val>
                                        </p:tav>
                                      </p:tavLst>
                                    </p:anim>
                                    <p:anim calcmode="lin" valueType="num">
                                      <p:cBhvr additive="base">
                                        <p:cTn id="28" dur="1000" fill="hold"/>
                                        <p:tgtEl>
                                          <p:spTgt spid="2"/>
                                        </p:tgtEl>
                                        <p:attrNameLst>
                                          <p:attrName>ppt_y</p:attrName>
                                        </p:attrNameLst>
                                      </p:cBhvr>
                                      <p:tavLst>
                                        <p:tav tm="0">
                                          <p:val>
                                            <p:strVal val="#ppt_y"/>
                                          </p:val>
                                        </p:tav>
                                        <p:tav tm="100000">
                                          <p:val>
                                            <p:strVal val="#ppt_y"/>
                                          </p:val>
                                        </p:tav>
                                      </p:tavLst>
                                    </p:anim>
                                  </p:childTnLst>
                                </p:cTn>
                              </p:par>
                              <p:par>
                                <p:cTn id="29" presetID="2" presetClass="entr" presetSubtype="2" decel="100000" fill="hold" grpId="0" nodeType="withEffect">
                                  <p:stCondLst>
                                    <p:cond delay="500"/>
                                  </p:stCondLst>
                                  <p:childTnLst>
                                    <p:set>
                                      <p:cBhvr>
                                        <p:cTn id="30" dur="1" fill="hold">
                                          <p:stCondLst>
                                            <p:cond delay="0"/>
                                          </p:stCondLst>
                                        </p:cTn>
                                        <p:tgtEl>
                                          <p:spTgt spid="11"/>
                                        </p:tgtEl>
                                        <p:attrNameLst>
                                          <p:attrName>style.visibility</p:attrName>
                                        </p:attrNameLst>
                                      </p:cBhvr>
                                      <p:to>
                                        <p:strVal val="visible"/>
                                      </p:to>
                                    </p:set>
                                    <p:anim calcmode="lin" valueType="num">
                                      <p:cBhvr additive="base">
                                        <p:cTn id="31" dur="1000" fill="hold"/>
                                        <p:tgtEl>
                                          <p:spTgt spid="11"/>
                                        </p:tgtEl>
                                        <p:attrNameLst>
                                          <p:attrName>ppt_x</p:attrName>
                                        </p:attrNameLst>
                                      </p:cBhvr>
                                      <p:tavLst>
                                        <p:tav tm="0">
                                          <p:val>
                                            <p:strVal val="1+#ppt_w/2"/>
                                          </p:val>
                                        </p:tav>
                                        <p:tav tm="100000">
                                          <p:val>
                                            <p:strVal val="#ppt_x"/>
                                          </p:val>
                                        </p:tav>
                                      </p:tavLst>
                                    </p:anim>
                                    <p:anim calcmode="lin" valueType="num">
                                      <p:cBhvr additive="base">
                                        <p:cTn id="32" dur="1000" fill="hold"/>
                                        <p:tgtEl>
                                          <p:spTgt spid="1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1"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gradFill>
          <a:gsLst>
            <a:gs pos="0">
              <a:schemeClr val="accent5">
                <a:lumMod val="50000"/>
              </a:schemeClr>
            </a:gs>
            <a:gs pos="100000">
              <a:srgbClr val="191919"/>
            </a:gs>
          </a:gsLst>
          <a:lin ang="5400000" scaled="1"/>
        </a:gradFill>
        <a:effectLst/>
      </p:bgPr>
    </p:bg>
    <p:spTree>
      <p:nvGrpSpPr>
        <p:cNvPr id="1" name=""/>
        <p:cNvGrpSpPr/>
        <p:nvPr/>
      </p:nvGrpSpPr>
      <p:grpSpPr>
        <a:xfrm>
          <a:off x="0" y="0"/>
          <a:ext cx="0" cy="0"/>
          <a:chOff x="0" y="0"/>
          <a:chExt cx="0" cy="0"/>
        </a:xfrm>
      </p:grpSpPr>
      <p:pic>
        <p:nvPicPr>
          <p:cNvPr id="4" name="Graphic 3">
            <a:extLst>
              <a:ext uri="{FF2B5EF4-FFF2-40B4-BE49-F238E27FC236}">
                <a16:creationId xmlns:a16="http://schemas.microsoft.com/office/drawing/2014/main" id="{B8CB4F5F-2152-544F-439B-BF32B7E55122}"/>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036496" y="1565757"/>
            <a:ext cx="11956937" cy="4949339"/>
          </a:xfrm>
          <a:prstGeom prst="rect">
            <a:avLst/>
          </a:prstGeom>
          <a:effectLst>
            <a:outerShdw blurRad="317500" dist="317500" dir="2700000" algn="l" rotWithShape="0">
              <a:prstClr val="black">
                <a:alpha val="15000"/>
              </a:prstClr>
            </a:outerShdw>
          </a:effectLst>
        </p:spPr>
      </p:pic>
      <p:sp>
        <p:nvSpPr>
          <p:cNvPr id="12" name="What is?">
            <a:extLst>
              <a:ext uri="{FF2B5EF4-FFF2-40B4-BE49-F238E27FC236}">
                <a16:creationId xmlns:a16="http://schemas.microsoft.com/office/drawing/2014/main" id="{D9599360-BEB7-F7B6-0FD1-5F6793B8F18B}"/>
              </a:ext>
            </a:extLst>
          </p:cNvPr>
          <p:cNvSpPr txBox="1"/>
          <p:nvPr/>
        </p:nvSpPr>
        <p:spPr>
          <a:xfrm>
            <a:off x="1896111" y="417577"/>
            <a:ext cx="9186858" cy="707886"/>
          </a:xfrm>
          <a:prstGeom prst="rect">
            <a:avLst/>
          </a:prstGeom>
          <a:noFill/>
          <a:effectLst/>
        </p:spPr>
        <p:txBody>
          <a:bodyPr wrap="square" rtlCol="0">
            <a:spAutoFit/>
          </a:bodyPr>
          <a:lstStyle>
            <a:defPPr>
              <a:defRPr lang="en-US"/>
            </a:defPPr>
            <a:lvl1pPr>
              <a:defRPr sz="4000" cap="all">
                <a:solidFill>
                  <a:schemeClr val="bg2"/>
                </a:solidFill>
                <a:latin typeface="+mj-lt"/>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all" spc="0" normalizeH="0" baseline="0" noProof="0" dirty="0">
                <a:ln>
                  <a:noFill/>
                </a:ln>
                <a:solidFill>
                  <a:srgbClr val="36B0A7">
                    <a:lumMod val="20000"/>
                    <a:lumOff val="80000"/>
                  </a:srgbClr>
                </a:solidFill>
                <a:effectLst/>
                <a:uLnTx/>
                <a:uFillTx/>
                <a:latin typeface="Roboto Th"/>
                <a:ea typeface="+mn-ea"/>
                <a:cs typeface="+mn-cs"/>
              </a:rPr>
              <a:t>Document Search and Retrieval </a:t>
            </a:r>
          </a:p>
        </p:txBody>
      </p:sp>
      <p:grpSp>
        <p:nvGrpSpPr>
          <p:cNvPr id="26" name="Group 25">
            <a:extLst>
              <a:ext uri="{FF2B5EF4-FFF2-40B4-BE49-F238E27FC236}">
                <a16:creationId xmlns:a16="http://schemas.microsoft.com/office/drawing/2014/main" id="{010A5947-8A8A-0D22-5B7E-FB4BBB5D3698}"/>
              </a:ext>
            </a:extLst>
          </p:cNvPr>
          <p:cNvGrpSpPr/>
          <p:nvPr/>
        </p:nvGrpSpPr>
        <p:grpSpPr>
          <a:xfrm>
            <a:off x="-617767" y="293967"/>
            <a:ext cx="12285892" cy="958821"/>
            <a:chOff x="-617767" y="293967"/>
            <a:chExt cx="12285892" cy="958821"/>
          </a:xfrm>
        </p:grpSpPr>
        <p:cxnSp>
          <p:nvCxnSpPr>
            <p:cNvPr id="10" name="Straight Connector 9">
              <a:extLst>
                <a:ext uri="{FF2B5EF4-FFF2-40B4-BE49-F238E27FC236}">
                  <a16:creationId xmlns:a16="http://schemas.microsoft.com/office/drawing/2014/main" id="{1C697595-85EA-387A-37B3-89B7396BE585}"/>
                </a:ext>
              </a:extLst>
            </p:cNvPr>
            <p:cNvCxnSpPr>
              <a:cxnSpLocks/>
            </p:cNvCxnSpPr>
            <p:nvPr/>
          </p:nvCxnSpPr>
          <p:spPr>
            <a:xfrm>
              <a:off x="1262743" y="1200155"/>
              <a:ext cx="10405382" cy="0"/>
            </a:xfrm>
            <a:prstGeom prst="line">
              <a:avLst/>
            </a:prstGeom>
            <a:ln w="15875">
              <a:solidFill>
                <a:schemeClr val="bg2">
                  <a:lumMod val="50000"/>
                </a:schemeClr>
              </a:soli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pic>
          <p:nvPicPr>
            <p:cNvPr id="24" name="Graphic 23">
              <a:extLst>
                <a:ext uri="{FF2B5EF4-FFF2-40B4-BE49-F238E27FC236}">
                  <a16:creationId xmlns:a16="http://schemas.microsoft.com/office/drawing/2014/main" id="{EBB16BE6-C74A-E145-4C1C-E1E9E32B3038}"/>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617767" y="293967"/>
              <a:ext cx="2332267" cy="958821"/>
            </a:xfrm>
            <a:prstGeom prst="rect">
              <a:avLst/>
            </a:prstGeom>
            <a:effectLst>
              <a:outerShdw blurRad="317500" dist="317500" dir="2700000" algn="l" rotWithShape="0">
                <a:prstClr val="black">
                  <a:alpha val="15000"/>
                </a:prstClr>
              </a:outerShdw>
            </a:effectLst>
          </p:spPr>
        </p:pic>
      </p:grpSp>
      <p:pic>
        <p:nvPicPr>
          <p:cNvPr id="8" name="Grooper G" descr="Logo, icon&#10;&#10;Description automatically generated">
            <a:extLst>
              <a:ext uri="{FF2B5EF4-FFF2-40B4-BE49-F238E27FC236}">
                <a16:creationId xmlns:a16="http://schemas.microsoft.com/office/drawing/2014/main" id="{2515A8FD-AFB9-FC16-44F3-D1CDACA56FFC}"/>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01650" y="342904"/>
            <a:ext cx="651511" cy="857251"/>
          </a:xfrm>
          <a:prstGeom prst="rect">
            <a:avLst/>
          </a:prstGeom>
          <a:effectLst>
            <a:outerShdw blurRad="63500" dist="63500" dir="2700000" algn="tl" rotWithShape="0">
              <a:prstClr val="black">
                <a:alpha val="25000"/>
              </a:prstClr>
            </a:outerShdw>
          </a:effectLst>
        </p:spPr>
      </p:pic>
      <p:grpSp>
        <p:nvGrpSpPr>
          <p:cNvPr id="2" name="Group 1">
            <a:extLst>
              <a:ext uri="{FF2B5EF4-FFF2-40B4-BE49-F238E27FC236}">
                <a16:creationId xmlns:a16="http://schemas.microsoft.com/office/drawing/2014/main" id="{9EC54054-D4FB-D415-263E-4B71CA9130CA}"/>
              </a:ext>
            </a:extLst>
          </p:cNvPr>
          <p:cNvGrpSpPr/>
          <p:nvPr/>
        </p:nvGrpSpPr>
        <p:grpSpPr>
          <a:xfrm>
            <a:off x="734798" y="2005169"/>
            <a:ext cx="4679102" cy="523220"/>
            <a:chOff x="2697480" y="1704407"/>
            <a:chExt cx="5829300" cy="523220"/>
          </a:xfrm>
          <a:effectLst>
            <a:outerShdw blurRad="50800" dist="38100" dir="2700000" algn="tl" rotWithShape="0">
              <a:prstClr val="black">
                <a:alpha val="40000"/>
              </a:prstClr>
            </a:outerShdw>
          </a:effectLst>
        </p:grpSpPr>
        <p:sp>
          <p:nvSpPr>
            <p:cNvPr id="3" name="TextBox 2">
              <a:extLst>
                <a:ext uri="{FF2B5EF4-FFF2-40B4-BE49-F238E27FC236}">
                  <a16:creationId xmlns:a16="http://schemas.microsoft.com/office/drawing/2014/main" id="{51669B94-7A80-7217-0C53-7BFD905F9DA6}"/>
                </a:ext>
              </a:extLst>
            </p:cNvPr>
            <p:cNvSpPr txBox="1"/>
            <p:nvPr/>
          </p:nvSpPr>
          <p:spPr>
            <a:xfrm>
              <a:off x="2697480" y="1704407"/>
              <a:ext cx="5829300" cy="52322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small" spc="0" normalizeH="0" baseline="0" noProof="0" dirty="0">
                  <a:ln>
                    <a:noFill/>
                  </a:ln>
                  <a:solidFill>
                    <a:srgbClr val="36B0A7"/>
                  </a:solidFill>
                  <a:effectLst/>
                  <a:uLnTx/>
                  <a:uFillTx/>
                  <a:latin typeface="Roboto Bk" pitchFamily="2" charset="0"/>
                  <a:ea typeface="Roboto Bk" pitchFamily="2" charset="0"/>
                  <a:cs typeface="+mn-cs"/>
                </a:rPr>
                <a:t>Result set commands</a:t>
              </a:r>
            </a:p>
          </p:txBody>
        </p:sp>
        <p:cxnSp>
          <p:nvCxnSpPr>
            <p:cNvPr id="5" name="Straight Connector 4">
              <a:extLst>
                <a:ext uri="{FF2B5EF4-FFF2-40B4-BE49-F238E27FC236}">
                  <a16:creationId xmlns:a16="http://schemas.microsoft.com/office/drawing/2014/main" id="{E7BA8A0F-AF01-3188-4B94-BF8B062089EC}"/>
                </a:ext>
              </a:extLst>
            </p:cNvPr>
            <p:cNvCxnSpPr>
              <a:cxnSpLocks/>
            </p:cNvCxnSpPr>
            <p:nvPr/>
          </p:nvCxnSpPr>
          <p:spPr>
            <a:xfrm>
              <a:off x="2697480" y="2227627"/>
              <a:ext cx="5829300" cy="0"/>
            </a:xfrm>
            <a:prstGeom prst="line">
              <a:avLst/>
            </a:prstGeom>
            <a:ln w="22225">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11" name="Content Placeholder 2">
            <a:extLst>
              <a:ext uri="{FF2B5EF4-FFF2-40B4-BE49-F238E27FC236}">
                <a16:creationId xmlns:a16="http://schemas.microsoft.com/office/drawing/2014/main" id="{87BA91EC-381E-4783-AA1F-ADC6144D2FC6}"/>
              </a:ext>
            </a:extLst>
          </p:cNvPr>
          <p:cNvSpPr txBox="1">
            <a:spLocks/>
          </p:cNvSpPr>
          <p:nvPr/>
        </p:nvSpPr>
        <p:spPr>
          <a:xfrm>
            <a:off x="950208" y="2806804"/>
            <a:ext cx="9357518" cy="3764336"/>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000" b="0" i="0" u="none" strike="noStrike" kern="1200" cap="none" spc="0" normalizeH="0" baseline="0" noProof="0" dirty="0">
                <a:ln>
                  <a:noFill/>
                </a:ln>
                <a:solidFill>
                  <a:srgbClr val="36B0A7">
                    <a:lumMod val="20000"/>
                    <a:lumOff val="80000"/>
                  </a:srgbClr>
                </a:solidFill>
                <a:effectLst/>
                <a:uLnTx/>
                <a:uFillTx/>
                <a:latin typeface="Roboto Cn"/>
                <a:ea typeface="+mn-ea"/>
                <a:cs typeface="+mn-cs"/>
              </a:rPr>
              <a:t>These commands can be applied to the entire result set or a selection from the result set.</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000" b="0" i="0" u="sng" strike="noStrike" kern="1200" cap="none" spc="0" normalizeH="0" baseline="0" noProof="0" dirty="0">
                <a:ln>
                  <a:noFill/>
                </a:ln>
                <a:solidFill>
                  <a:srgbClr val="36B0A7">
                    <a:lumMod val="20000"/>
                    <a:lumOff val="80000"/>
                  </a:srgbClr>
                </a:solidFill>
                <a:effectLst/>
                <a:uLnTx/>
                <a:uFillTx/>
                <a:latin typeface="Roboto Cn"/>
                <a:ea typeface="+mn-ea"/>
                <a:cs typeface="+mn-cs"/>
              </a:rPr>
              <a:t>Create Batch</a:t>
            </a:r>
            <a:r>
              <a:rPr kumimoji="0" lang="en-US" sz="2000" b="0" i="0" u="none" strike="noStrike" kern="1200" cap="none" spc="0" normalizeH="0" baseline="0" noProof="0" dirty="0">
                <a:ln>
                  <a:noFill/>
                </a:ln>
                <a:solidFill>
                  <a:srgbClr val="36B0A7">
                    <a:lumMod val="20000"/>
                    <a:lumOff val="80000"/>
                  </a:srgbClr>
                </a:solidFill>
                <a:effectLst/>
                <a:uLnTx/>
                <a:uFillTx/>
                <a:latin typeface="Roboto Cn"/>
                <a:ea typeface="+mn-ea"/>
                <a:cs typeface="+mn-cs"/>
              </a:rPr>
              <a:t>	Creates a Batch from the result set and submits an Import Job</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000" b="0" i="0" u="sng" strike="noStrike" kern="1200" cap="none" spc="0" normalizeH="0" baseline="0" noProof="0" dirty="0">
                <a:ln>
                  <a:noFill/>
                </a:ln>
                <a:solidFill>
                  <a:srgbClr val="36B0A7">
                    <a:lumMod val="20000"/>
                    <a:lumOff val="80000"/>
                  </a:srgbClr>
                </a:solidFill>
                <a:effectLst/>
                <a:uLnTx/>
                <a:uFillTx/>
                <a:latin typeface="Roboto Cn"/>
                <a:ea typeface="+mn-ea"/>
                <a:cs typeface="+mn-cs"/>
              </a:rPr>
              <a:t>Submit Job</a:t>
            </a:r>
            <a:r>
              <a:rPr kumimoji="0" lang="en-US" sz="2000" b="0" i="0" u="none" strike="noStrike" kern="1200" cap="none" spc="0" normalizeH="0" baseline="0" noProof="0" dirty="0">
                <a:ln>
                  <a:noFill/>
                </a:ln>
                <a:solidFill>
                  <a:srgbClr val="36B0A7">
                    <a:lumMod val="20000"/>
                    <a:lumOff val="80000"/>
                  </a:srgbClr>
                </a:solidFill>
                <a:effectLst/>
                <a:uLnTx/>
                <a:uFillTx/>
                <a:latin typeface="Roboto Cn"/>
                <a:ea typeface="+mn-ea"/>
                <a:cs typeface="+mn-cs"/>
              </a:rPr>
              <a:t> 	For on-demand activity processing.  Submits a processing job for documents in the result set.</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000" b="0" i="0" u="sng" strike="noStrike" kern="1200" cap="none" spc="0" normalizeH="0" baseline="0" noProof="0" dirty="0">
                <a:ln>
                  <a:noFill/>
                </a:ln>
                <a:solidFill>
                  <a:srgbClr val="36B0A7">
                    <a:lumMod val="20000"/>
                    <a:lumOff val="80000"/>
                  </a:srgbClr>
                </a:solidFill>
                <a:effectLst/>
                <a:uLnTx/>
                <a:uFillTx/>
                <a:latin typeface="Roboto Cn"/>
                <a:ea typeface="+mn-ea"/>
                <a:cs typeface="+mn-cs"/>
              </a:rPr>
              <a:t>Analyst Chat</a:t>
            </a:r>
            <a:r>
              <a:rPr kumimoji="0" lang="en-US" sz="2000" b="0" i="0" u="none" strike="noStrike" kern="1200" cap="none" spc="0" normalizeH="0" baseline="0" noProof="0" dirty="0">
                <a:ln>
                  <a:noFill/>
                </a:ln>
                <a:solidFill>
                  <a:srgbClr val="36B0A7">
                    <a:lumMod val="20000"/>
                    <a:lumOff val="80000"/>
                  </a:srgbClr>
                </a:solidFill>
                <a:effectLst/>
                <a:uLnTx/>
                <a:uFillTx/>
                <a:latin typeface="Roboto Cn"/>
                <a:ea typeface="+mn-ea"/>
                <a:cs typeface="+mn-cs"/>
              </a:rPr>
              <a:t> 	Select an AI Analyst to start a chat session with the result set.</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000" b="0" i="0" u="sng" strike="noStrike" kern="1200" cap="none" spc="0" normalizeH="0" baseline="0" noProof="0" dirty="0">
                <a:ln>
                  <a:noFill/>
                </a:ln>
                <a:solidFill>
                  <a:srgbClr val="36B0A7">
                    <a:lumMod val="20000"/>
                    <a:lumOff val="80000"/>
                  </a:srgbClr>
                </a:solidFill>
                <a:effectLst/>
                <a:uLnTx/>
                <a:uFillTx/>
                <a:latin typeface="Roboto Cn"/>
                <a:ea typeface="+mn-ea"/>
                <a:cs typeface="+mn-cs"/>
              </a:rPr>
              <a:t>Download</a:t>
            </a:r>
            <a:r>
              <a:rPr kumimoji="0" lang="en-US" sz="2000" b="0" i="0" u="none" strike="noStrike" kern="1200" cap="none" spc="0" normalizeH="0" baseline="0" noProof="0" dirty="0">
                <a:ln>
                  <a:noFill/>
                </a:ln>
                <a:solidFill>
                  <a:srgbClr val="36B0A7">
                    <a:lumMod val="20000"/>
                    <a:lumOff val="80000"/>
                  </a:srgbClr>
                </a:solidFill>
                <a:effectLst/>
                <a:uLnTx/>
                <a:uFillTx/>
                <a:latin typeface="Roboto Cn"/>
                <a:ea typeface="+mn-ea"/>
                <a:cs typeface="+mn-cs"/>
              </a:rPr>
              <a:t>	Download a document, generated from the result set. Options are:</a:t>
            </a:r>
          </a:p>
          <a:p>
            <a:pPr marL="685800" marR="0" lvl="1"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sz="1600" b="0" i="0" u="sng" strike="noStrike" kern="1200" cap="none" spc="0" normalizeH="0" baseline="0" noProof="0" dirty="0">
                <a:ln>
                  <a:noFill/>
                </a:ln>
                <a:solidFill>
                  <a:srgbClr val="36B0A7">
                    <a:lumMod val="20000"/>
                    <a:lumOff val="80000"/>
                  </a:srgbClr>
                </a:solidFill>
                <a:effectLst/>
                <a:uLnTx/>
                <a:uFillTx/>
                <a:latin typeface="Roboto Cn"/>
                <a:ea typeface="+mn-ea"/>
                <a:cs typeface="+mn-cs"/>
              </a:rPr>
              <a:t>Download PDF</a:t>
            </a:r>
            <a:r>
              <a:rPr kumimoji="0" lang="en-US" sz="1600" b="0" i="0" u="none" strike="noStrike" kern="1200" cap="none" spc="0" normalizeH="0" baseline="0" noProof="0" dirty="0">
                <a:ln>
                  <a:noFill/>
                </a:ln>
                <a:solidFill>
                  <a:srgbClr val="36B0A7">
                    <a:lumMod val="20000"/>
                    <a:lumOff val="80000"/>
                  </a:srgbClr>
                </a:solidFill>
                <a:effectLst/>
                <a:uLnTx/>
                <a:uFillTx/>
                <a:latin typeface="Roboto Cn"/>
                <a:ea typeface="+mn-ea"/>
                <a:cs typeface="+mn-cs"/>
              </a:rPr>
              <a:t> – Generates a single bookmarked PDF with optional hit highlights.</a:t>
            </a:r>
          </a:p>
          <a:p>
            <a:pPr marL="685800" marR="0" lvl="1"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sz="1600" b="0" i="0" u="sng" strike="noStrike" kern="1200" cap="none" spc="0" normalizeH="0" baseline="0" noProof="0" dirty="0">
                <a:ln>
                  <a:noFill/>
                </a:ln>
                <a:solidFill>
                  <a:srgbClr val="36B0A7">
                    <a:lumMod val="20000"/>
                    <a:lumOff val="80000"/>
                  </a:srgbClr>
                </a:solidFill>
                <a:effectLst/>
                <a:uLnTx/>
                <a:uFillTx/>
                <a:latin typeface="Roboto Cn"/>
                <a:ea typeface="+mn-ea"/>
                <a:cs typeface="+mn-cs"/>
              </a:rPr>
              <a:t>Download ZIP</a:t>
            </a:r>
            <a:r>
              <a:rPr kumimoji="0" lang="en-US" sz="1600" b="0" i="0" u="none" strike="noStrike" kern="1200" cap="none" spc="0" normalizeH="0" baseline="0" noProof="0" dirty="0">
                <a:ln>
                  <a:noFill/>
                </a:ln>
                <a:solidFill>
                  <a:srgbClr val="36B0A7">
                    <a:lumMod val="20000"/>
                    <a:lumOff val="80000"/>
                  </a:srgbClr>
                </a:solidFill>
                <a:effectLst/>
                <a:uLnTx/>
                <a:uFillTx/>
                <a:latin typeface="Roboto Cn"/>
                <a:ea typeface="+mn-ea"/>
                <a:cs typeface="+mn-cs"/>
              </a:rPr>
              <a:t> – Generates a ZIP file containing each document in the result set.</a:t>
            </a:r>
          </a:p>
          <a:p>
            <a:pPr marL="685800" marR="0" lvl="1"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sz="1600" b="0" i="0" u="sng" strike="noStrike" kern="1200" cap="none" spc="0" normalizeH="0" baseline="0" noProof="0" dirty="0">
                <a:ln>
                  <a:noFill/>
                </a:ln>
                <a:solidFill>
                  <a:srgbClr val="36B0A7">
                    <a:lumMod val="20000"/>
                    <a:lumOff val="80000"/>
                  </a:srgbClr>
                </a:solidFill>
                <a:effectLst/>
                <a:uLnTx/>
                <a:uFillTx/>
                <a:latin typeface="Roboto Cn"/>
                <a:ea typeface="+mn-ea"/>
                <a:cs typeface="+mn-cs"/>
              </a:rPr>
              <a:t>Download CSV</a:t>
            </a:r>
            <a:r>
              <a:rPr kumimoji="0" lang="en-US" sz="1600" b="0" i="0" u="none" strike="noStrike" kern="1200" cap="none" spc="0" normalizeH="0" baseline="0" noProof="0" dirty="0">
                <a:ln>
                  <a:noFill/>
                </a:ln>
                <a:solidFill>
                  <a:srgbClr val="36B0A7">
                    <a:lumMod val="20000"/>
                    <a:lumOff val="80000"/>
                  </a:srgbClr>
                </a:solidFill>
                <a:effectLst/>
                <a:uLnTx/>
                <a:uFillTx/>
                <a:latin typeface="Roboto Cn"/>
                <a:ea typeface="+mn-ea"/>
                <a:cs typeface="+mn-cs"/>
              </a:rPr>
              <a:t> – Generates a CSV file from the result set’s data fields.</a:t>
            </a:r>
          </a:p>
          <a:p>
            <a:pPr marL="685800" marR="0" lvl="1"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sz="1600" b="0" i="0" u="sng" strike="noStrike" kern="1200" cap="none" spc="0" normalizeH="0" baseline="0" noProof="0" dirty="0">
                <a:ln>
                  <a:noFill/>
                </a:ln>
                <a:solidFill>
                  <a:srgbClr val="36B0A7">
                    <a:lumMod val="20000"/>
                    <a:lumOff val="80000"/>
                  </a:srgbClr>
                </a:solidFill>
                <a:effectLst/>
                <a:uLnTx/>
                <a:uFillTx/>
                <a:latin typeface="Roboto Cn"/>
                <a:ea typeface="+mn-ea"/>
                <a:cs typeface="+mn-cs"/>
              </a:rPr>
              <a:t>Download Custom</a:t>
            </a:r>
            <a:r>
              <a:rPr kumimoji="0" lang="en-US" sz="1600" b="1" i="0" u="none" strike="noStrike" kern="1200" cap="none" spc="0" normalizeH="0" baseline="0" noProof="0" dirty="0">
                <a:ln>
                  <a:noFill/>
                </a:ln>
                <a:solidFill>
                  <a:srgbClr val="36B0A7">
                    <a:lumMod val="20000"/>
                    <a:lumOff val="80000"/>
                  </a:srgbClr>
                </a:solidFill>
                <a:effectLst/>
                <a:uLnTx/>
                <a:uFillTx/>
                <a:latin typeface="Roboto Cn"/>
                <a:ea typeface="+mn-ea"/>
                <a:cs typeface="+mn-cs"/>
              </a:rPr>
              <a:t> – </a:t>
            </a:r>
            <a:r>
              <a:rPr kumimoji="0" lang="en-US" sz="1600" b="0" i="0" u="none" strike="noStrike" kern="1200" cap="none" spc="0" normalizeH="0" baseline="0" noProof="0" dirty="0">
                <a:ln>
                  <a:noFill/>
                </a:ln>
                <a:solidFill>
                  <a:srgbClr val="36B0A7">
                    <a:lumMod val="20000"/>
                    <a:lumOff val="80000"/>
                  </a:srgbClr>
                </a:solidFill>
                <a:effectLst/>
                <a:uLnTx/>
                <a:uFillTx/>
                <a:latin typeface="Roboto Cn"/>
                <a:ea typeface="+mn-ea"/>
                <a:cs typeface="+mn-cs"/>
              </a:rPr>
              <a:t>Generates a custom document using an “AI Generator”</a:t>
            </a:r>
            <a:endParaRPr kumimoji="0" lang="en-US" sz="1600" b="0" i="0" u="sng" strike="noStrike" kern="1200" cap="none" spc="0" normalizeH="0" baseline="0" noProof="0" dirty="0">
              <a:ln>
                <a:noFill/>
              </a:ln>
              <a:solidFill>
                <a:srgbClr val="36B0A7">
                  <a:lumMod val="20000"/>
                  <a:lumOff val="80000"/>
                </a:srgbClr>
              </a:solidFill>
              <a:effectLst/>
              <a:uLnTx/>
              <a:uFillTx/>
              <a:latin typeface="Roboto Cn"/>
              <a:ea typeface="+mn-ea"/>
              <a:cs typeface="+mn-cs"/>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US" sz="2000" b="0" i="0" u="none" strike="noStrike" kern="1200" cap="none" spc="0" normalizeH="0" baseline="0" noProof="0" dirty="0">
              <a:ln>
                <a:noFill/>
              </a:ln>
              <a:solidFill>
                <a:srgbClr val="36B0A7">
                  <a:lumMod val="20000"/>
                  <a:lumOff val="80000"/>
                </a:srgbClr>
              </a:solidFill>
              <a:effectLst/>
              <a:uLnTx/>
              <a:uFillTx/>
              <a:latin typeface="Roboto Cn"/>
              <a:ea typeface="+mn-ea"/>
              <a:cs typeface="+mn-cs"/>
            </a:endParaRPr>
          </a:p>
        </p:txBody>
      </p:sp>
      <p:grpSp>
        <p:nvGrpSpPr>
          <p:cNvPr id="48" name="Group 47">
            <a:extLst>
              <a:ext uri="{FF2B5EF4-FFF2-40B4-BE49-F238E27FC236}">
                <a16:creationId xmlns:a16="http://schemas.microsoft.com/office/drawing/2014/main" id="{DC3FF651-7835-8449-CE50-EF145B7BEAB8}"/>
              </a:ext>
            </a:extLst>
          </p:cNvPr>
          <p:cNvGrpSpPr/>
          <p:nvPr/>
        </p:nvGrpSpPr>
        <p:grpSpPr>
          <a:xfrm>
            <a:off x="5834062" y="1438432"/>
            <a:ext cx="6124575" cy="1133475"/>
            <a:chOff x="5834062" y="1438432"/>
            <a:chExt cx="6124575" cy="1133475"/>
          </a:xfrm>
        </p:grpSpPr>
        <p:pic>
          <p:nvPicPr>
            <p:cNvPr id="7" name="Picture 6">
              <a:extLst>
                <a:ext uri="{FF2B5EF4-FFF2-40B4-BE49-F238E27FC236}">
                  <a16:creationId xmlns:a16="http://schemas.microsoft.com/office/drawing/2014/main" id="{76FF3931-D400-AA80-6BD6-CDD927C0C969}"/>
                </a:ext>
              </a:extLst>
            </p:cNvPr>
            <p:cNvPicPr>
              <a:picLocks noChangeAspect="1"/>
            </p:cNvPicPr>
            <p:nvPr/>
          </p:nvPicPr>
          <p:blipFill>
            <a:blip r:embed="rId8"/>
            <a:stretch>
              <a:fillRect/>
            </a:stretch>
          </p:blipFill>
          <p:spPr>
            <a:xfrm>
              <a:off x="5834062" y="1438432"/>
              <a:ext cx="6124575" cy="1133475"/>
            </a:xfrm>
            <a:prstGeom prst="rect">
              <a:avLst/>
            </a:prstGeom>
            <a:solidFill>
              <a:schemeClr val="accent5">
                <a:lumMod val="50000"/>
              </a:schemeClr>
            </a:solidFill>
            <a:ln w="19050">
              <a:solidFill>
                <a:schemeClr val="accent2"/>
              </a:solidFill>
            </a:ln>
            <a:effectLst>
              <a:outerShdw blurRad="50800" dist="38100" dir="2700000" algn="tl" rotWithShape="0">
                <a:prstClr val="black">
                  <a:alpha val="40000"/>
                </a:prstClr>
              </a:outerShdw>
            </a:effectLst>
          </p:spPr>
        </p:pic>
        <p:grpSp>
          <p:nvGrpSpPr>
            <p:cNvPr id="47" name="Group 46">
              <a:extLst>
                <a:ext uri="{FF2B5EF4-FFF2-40B4-BE49-F238E27FC236}">
                  <a16:creationId xmlns:a16="http://schemas.microsoft.com/office/drawing/2014/main" id="{65997FEF-978D-27CD-0C96-9661616DD16B}"/>
                </a:ext>
              </a:extLst>
            </p:cNvPr>
            <p:cNvGrpSpPr/>
            <p:nvPr/>
          </p:nvGrpSpPr>
          <p:grpSpPr>
            <a:xfrm>
              <a:off x="5898356" y="1508606"/>
              <a:ext cx="5931694" cy="977419"/>
              <a:chOff x="5898356" y="1508606"/>
              <a:chExt cx="5931694" cy="977419"/>
            </a:xfrm>
          </p:grpSpPr>
          <p:cxnSp>
            <p:nvCxnSpPr>
              <p:cNvPr id="20" name="Straight Connector 19">
                <a:extLst>
                  <a:ext uri="{FF2B5EF4-FFF2-40B4-BE49-F238E27FC236}">
                    <a16:creationId xmlns:a16="http://schemas.microsoft.com/office/drawing/2014/main" id="{240A56A5-E899-CCD5-1D42-C75E7ACDFE5C}"/>
                  </a:ext>
                </a:extLst>
              </p:cNvPr>
              <p:cNvCxnSpPr>
                <a:cxnSpLocks/>
              </p:cNvCxnSpPr>
              <p:nvPr/>
            </p:nvCxnSpPr>
            <p:spPr>
              <a:xfrm flipH="1">
                <a:off x="10439400" y="1508606"/>
                <a:ext cx="419100" cy="0"/>
              </a:xfrm>
              <a:prstGeom prst="line">
                <a:avLst/>
              </a:prstGeom>
              <a:ln w="25400" cap="rnd">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55B81AA5-0085-9CCD-9342-DF00ECDF4CA1}"/>
                  </a:ext>
                </a:extLst>
              </p:cNvPr>
              <p:cNvCxnSpPr/>
              <p:nvPr/>
            </p:nvCxnSpPr>
            <p:spPr>
              <a:xfrm>
                <a:off x="10434637" y="1509713"/>
                <a:ext cx="0" cy="361950"/>
              </a:xfrm>
              <a:prstGeom prst="line">
                <a:avLst/>
              </a:prstGeom>
              <a:ln w="25400" cap="rnd">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6A86D5F9-09B0-CDB6-9CEA-12A560A1AEDF}"/>
                  </a:ext>
                </a:extLst>
              </p:cNvPr>
              <p:cNvCxnSpPr>
                <a:cxnSpLocks/>
              </p:cNvCxnSpPr>
              <p:nvPr/>
            </p:nvCxnSpPr>
            <p:spPr>
              <a:xfrm flipH="1">
                <a:off x="5898356" y="1871663"/>
                <a:ext cx="4536281" cy="0"/>
              </a:xfrm>
              <a:prstGeom prst="line">
                <a:avLst/>
              </a:prstGeom>
              <a:ln w="25400" cap="rnd">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59866F82-BDFC-9B33-A82A-8195022D4AE1}"/>
                  </a:ext>
                </a:extLst>
              </p:cNvPr>
              <p:cNvCxnSpPr/>
              <p:nvPr/>
            </p:nvCxnSpPr>
            <p:spPr>
              <a:xfrm>
                <a:off x="5898356" y="1871663"/>
                <a:ext cx="0" cy="614362"/>
              </a:xfrm>
              <a:prstGeom prst="line">
                <a:avLst/>
              </a:prstGeom>
              <a:ln w="25400" cap="rnd">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A390FE83-729C-5BF1-0B07-780481EEC7F8}"/>
                  </a:ext>
                </a:extLst>
              </p:cNvPr>
              <p:cNvCxnSpPr>
                <a:cxnSpLocks/>
              </p:cNvCxnSpPr>
              <p:nvPr/>
            </p:nvCxnSpPr>
            <p:spPr>
              <a:xfrm>
                <a:off x="5898356" y="2486025"/>
                <a:ext cx="5931694" cy="0"/>
              </a:xfrm>
              <a:prstGeom prst="line">
                <a:avLst/>
              </a:prstGeom>
              <a:ln w="25400" cap="rnd">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DC00A472-8558-BEC6-A6F7-B0E6FE38C6CF}"/>
                  </a:ext>
                </a:extLst>
              </p:cNvPr>
              <p:cNvCxnSpPr>
                <a:cxnSpLocks/>
              </p:cNvCxnSpPr>
              <p:nvPr/>
            </p:nvCxnSpPr>
            <p:spPr>
              <a:xfrm flipV="1">
                <a:off x="11830050" y="1863413"/>
                <a:ext cx="0" cy="622612"/>
              </a:xfrm>
              <a:prstGeom prst="line">
                <a:avLst/>
              </a:prstGeom>
              <a:ln w="25400">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D818F63E-D779-9DE5-564E-E65F2DFE3003}"/>
                  </a:ext>
                </a:extLst>
              </p:cNvPr>
              <p:cNvCxnSpPr>
                <a:cxnSpLocks/>
              </p:cNvCxnSpPr>
              <p:nvPr/>
            </p:nvCxnSpPr>
            <p:spPr>
              <a:xfrm flipH="1">
                <a:off x="10858500" y="1871663"/>
                <a:ext cx="971550" cy="0"/>
              </a:xfrm>
              <a:prstGeom prst="line">
                <a:avLst/>
              </a:prstGeom>
              <a:ln w="25400" cap="rnd">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68F6BBAA-13D0-A934-3329-E3477FDF92AB}"/>
                  </a:ext>
                </a:extLst>
              </p:cNvPr>
              <p:cNvCxnSpPr>
                <a:cxnSpLocks/>
              </p:cNvCxnSpPr>
              <p:nvPr/>
            </p:nvCxnSpPr>
            <p:spPr>
              <a:xfrm>
                <a:off x="10858500" y="1509713"/>
                <a:ext cx="0" cy="361950"/>
              </a:xfrm>
              <a:prstGeom prst="line">
                <a:avLst/>
              </a:prstGeom>
              <a:ln w="25400" cap="rnd">
                <a:solidFill>
                  <a:schemeClr val="accent4"/>
                </a:solidFill>
              </a:ln>
            </p:spPr>
            <p:style>
              <a:lnRef idx="1">
                <a:schemeClr val="accent1"/>
              </a:lnRef>
              <a:fillRef idx="0">
                <a:schemeClr val="accent1"/>
              </a:fillRef>
              <a:effectRef idx="0">
                <a:schemeClr val="accent1"/>
              </a:effectRef>
              <a:fontRef idx="minor">
                <a:schemeClr val="tx1"/>
              </a:fontRef>
            </p:style>
          </p:cxnSp>
        </p:grpSp>
      </p:grpSp>
    </p:spTree>
    <p:extLst>
      <p:ext uri="{BB962C8B-B14F-4D97-AF65-F5344CB8AC3E}">
        <p14:creationId xmlns:p14="http://schemas.microsoft.com/office/powerpoint/2010/main" val="2642097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decel="100000" fill="hold" grpId="0" nodeType="with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1500" fill="hold"/>
                                        <p:tgtEl>
                                          <p:spTgt spid="12"/>
                                        </p:tgtEl>
                                        <p:attrNameLst>
                                          <p:attrName>ppt_x</p:attrName>
                                        </p:attrNameLst>
                                      </p:cBhvr>
                                      <p:tavLst>
                                        <p:tav tm="0">
                                          <p:val>
                                            <p:strVal val="1+#ppt_w/2"/>
                                          </p:val>
                                        </p:tav>
                                        <p:tav tm="100000">
                                          <p:val>
                                            <p:strVal val="#ppt_x"/>
                                          </p:val>
                                        </p:tav>
                                      </p:tavLst>
                                    </p:anim>
                                    <p:anim calcmode="lin" valueType="num">
                                      <p:cBhvr additive="base">
                                        <p:cTn id="8" dur="1500" fill="hold"/>
                                        <p:tgtEl>
                                          <p:spTgt spid="12"/>
                                        </p:tgtEl>
                                        <p:attrNameLst>
                                          <p:attrName>ppt_y</p:attrName>
                                        </p:attrNameLst>
                                      </p:cBhvr>
                                      <p:tavLst>
                                        <p:tav tm="0">
                                          <p:val>
                                            <p:strVal val="#ppt_y"/>
                                          </p:val>
                                        </p:tav>
                                        <p:tav tm="100000">
                                          <p:val>
                                            <p:strVal val="#ppt_y"/>
                                          </p:val>
                                        </p:tav>
                                      </p:tavLst>
                                    </p:anim>
                                  </p:childTnLst>
                                </p:cTn>
                              </p:par>
                              <p:par>
                                <p:cTn id="9" presetID="2" presetClass="entr" presetSubtype="2" decel="100000" fill="hold" nodeType="with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1500" fill="hold"/>
                                        <p:tgtEl>
                                          <p:spTgt spid="8"/>
                                        </p:tgtEl>
                                        <p:attrNameLst>
                                          <p:attrName>ppt_x</p:attrName>
                                        </p:attrNameLst>
                                      </p:cBhvr>
                                      <p:tavLst>
                                        <p:tav tm="0">
                                          <p:val>
                                            <p:strVal val="1+#ppt_w/2"/>
                                          </p:val>
                                        </p:tav>
                                        <p:tav tm="100000">
                                          <p:val>
                                            <p:strVal val="#ppt_x"/>
                                          </p:val>
                                        </p:tav>
                                      </p:tavLst>
                                    </p:anim>
                                    <p:anim calcmode="lin" valueType="num">
                                      <p:cBhvr additive="base">
                                        <p:cTn id="12" dur="1500" fill="hold"/>
                                        <p:tgtEl>
                                          <p:spTgt spid="8"/>
                                        </p:tgtEl>
                                        <p:attrNameLst>
                                          <p:attrName>ppt_y</p:attrName>
                                        </p:attrNameLst>
                                      </p:cBhvr>
                                      <p:tavLst>
                                        <p:tav tm="0">
                                          <p:val>
                                            <p:strVal val="#ppt_y"/>
                                          </p:val>
                                        </p:tav>
                                        <p:tav tm="100000">
                                          <p:val>
                                            <p:strVal val="#ppt_y"/>
                                          </p:val>
                                        </p:tav>
                                      </p:tavLst>
                                    </p:anim>
                                  </p:childTnLst>
                                </p:cTn>
                              </p:par>
                              <p:par>
                                <p:cTn id="13" presetID="2" presetClass="entr" presetSubtype="2" decel="100000" fill="hold" nodeType="withEffect">
                                  <p:stCondLst>
                                    <p:cond delay="0"/>
                                  </p:stCondLst>
                                  <p:childTnLst>
                                    <p:set>
                                      <p:cBhvr>
                                        <p:cTn id="14" dur="1" fill="hold">
                                          <p:stCondLst>
                                            <p:cond delay="0"/>
                                          </p:stCondLst>
                                        </p:cTn>
                                        <p:tgtEl>
                                          <p:spTgt spid="26"/>
                                        </p:tgtEl>
                                        <p:attrNameLst>
                                          <p:attrName>style.visibility</p:attrName>
                                        </p:attrNameLst>
                                      </p:cBhvr>
                                      <p:to>
                                        <p:strVal val="visible"/>
                                      </p:to>
                                    </p:set>
                                    <p:anim calcmode="lin" valueType="num">
                                      <p:cBhvr additive="base">
                                        <p:cTn id="15" dur="1500" fill="hold"/>
                                        <p:tgtEl>
                                          <p:spTgt spid="26"/>
                                        </p:tgtEl>
                                        <p:attrNameLst>
                                          <p:attrName>ppt_x</p:attrName>
                                        </p:attrNameLst>
                                      </p:cBhvr>
                                      <p:tavLst>
                                        <p:tav tm="0">
                                          <p:val>
                                            <p:strVal val="1+#ppt_w/2"/>
                                          </p:val>
                                        </p:tav>
                                        <p:tav tm="100000">
                                          <p:val>
                                            <p:strVal val="#ppt_x"/>
                                          </p:val>
                                        </p:tav>
                                      </p:tavLst>
                                    </p:anim>
                                    <p:anim calcmode="lin" valueType="num">
                                      <p:cBhvr additive="base">
                                        <p:cTn id="16" dur="1500" fill="hold"/>
                                        <p:tgtEl>
                                          <p:spTgt spid="26"/>
                                        </p:tgtEl>
                                        <p:attrNameLst>
                                          <p:attrName>ppt_y</p:attrName>
                                        </p:attrNameLst>
                                      </p:cBhvr>
                                      <p:tavLst>
                                        <p:tav tm="0">
                                          <p:val>
                                            <p:strVal val="#ppt_y"/>
                                          </p:val>
                                        </p:tav>
                                        <p:tav tm="100000">
                                          <p:val>
                                            <p:strVal val="#ppt_y"/>
                                          </p:val>
                                        </p:tav>
                                      </p:tavLst>
                                    </p:anim>
                                  </p:childTnLst>
                                </p:cTn>
                              </p:par>
                              <p:par>
                                <p:cTn id="17" presetID="2" presetClass="entr" presetSubtype="2" decel="100000" fill="hold" nodeType="with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additive="base">
                                        <p:cTn id="19" dur="1500" fill="hold"/>
                                        <p:tgtEl>
                                          <p:spTgt spid="4"/>
                                        </p:tgtEl>
                                        <p:attrNameLst>
                                          <p:attrName>ppt_x</p:attrName>
                                        </p:attrNameLst>
                                      </p:cBhvr>
                                      <p:tavLst>
                                        <p:tav tm="0">
                                          <p:val>
                                            <p:strVal val="1+#ppt_w/2"/>
                                          </p:val>
                                        </p:tav>
                                        <p:tav tm="100000">
                                          <p:val>
                                            <p:strVal val="#ppt_x"/>
                                          </p:val>
                                        </p:tav>
                                      </p:tavLst>
                                    </p:anim>
                                    <p:anim calcmode="lin" valueType="num">
                                      <p:cBhvr additive="base">
                                        <p:cTn id="20" dur="1500" fill="hold"/>
                                        <p:tgtEl>
                                          <p:spTgt spid="4"/>
                                        </p:tgtEl>
                                        <p:attrNameLst>
                                          <p:attrName>ppt_y</p:attrName>
                                        </p:attrNameLst>
                                      </p:cBhvr>
                                      <p:tavLst>
                                        <p:tav tm="0">
                                          <p:val>
                                            <p:strVal val="#ppt_y"/>
                                          </p:val>
                                        </p:tav>
                                        <p:tav tm="100000">
                                          <p:val>
                                            <p:strVal val="#ppt_y"/>
                                          </p:val>
                                        </p:tav>
                                      </p:tavLst>
                                    </p:anim>
                                  </p:childTnLst>
                                </p:cTn>
                              </p:par>
                              <p:par>
                                <p:cTn id="21" presetID="2" presetClass="entr" presetSubtype="2" decel="100000" fill="hold" nodeType="withEffect">
                                  <p:stCondLst>
                                    <p:cond delay="500"/>
                                  </p:stCondLst>
                                  <p:childTnLst>
                                    <p:set>
                                      <p:cBhvr>
                                        <p:cTn id="22" dur="1" fill="hold">
                                          <p:stCondLst>
                                            <p:cond delay="0"/>
                                          </p:stCondLst>
                                        </p:cTn>
                                        <p:tgtEl>
                                          <p:spTgt spid="2"/>
                                        </p:tgtEl>
                                        <p:attrNameLst>
                                          <p:attrName>style.visibility</p:attrName>
                                        </p:attrNameLst>
                                      </p:cBhvr>
                                      <p:to>
                                        <p:strVal val="visible"/>
                                      </p:to>
                                    </p:set>
                                    <p:anim calcmode="lin" valueType="num">
                                      <p:cBhvr additive="base">
                                        <p:cTn id="23" dur="1000" fill="hold"/>
                                        <p:tgtEl>
                                          <p:spTgt spid="2"/>
                                        </p:tgtEl>
                                        <p:attrNameLst>
                                          <p:attrName>ppt_x</p:attrName>
                                        </p:attrNameLst>
                                      </p:cBhvr>
                                      <p:tavLst>
                                        <p:tav tm="0">
                                          <p:val>
                                            <p:strVal val="1+#ppt_w/2"/>
                                          </p:val>
                                        </p:tav>
                                        <p:tav tm="100000">
                                          <p:val>
                                            <p:strVal val="#ppt_x"/>
                                          </p:val>
                                        </p:tav>
                                      </p:tavLst>
                                    </p:anim>
                                    <p:anim calcmode="lin" valueType="num">
                                      <p:cBhvr additive="base">
                                        <p:cTn id="24" dur="1000" fill="hold"/>
                                        <p:tgtEl>
                                          <p:spTgt spid="2"/>
                                        </p:tgtEl>
                                        <p:attrNameLst>
                                          <p:attrName>ppt_y</p:attrName>
                                        </p:attrNameLst>
                                      </p:cBhvr>
                                      <p:tavLst>
                                        <p:tav tm="0">
                                          <p:val>
                                            <p:strVal val="#ppt_y"/>
                                          </p:val>
                                        </p:tav>
                                        <p:tav tm="100000">
                                          <p:val>
                                            <p:strVal val="#ppt_y"/>
                                          </p:val>
                                        </p:tav>
                                      </p:tavLst>
                                    </p:anim>
                                  </p:childTnLst>
                                </p:cTn>
                              </p:par>
                              <p:par>
                                <p:cTn id="25" presetID="2" presetClass="entr" presetSubtype="2" decel="100000" fill="hold" grpId="0" nodeType="withEffect">
                                  <p:stCondLst>
                                    <p:cond delay="500"/>
                                  </p:stCondLst>
                                  <p:childTnLst>
                                    <p:set>
                                      <p:cBhvr>
                                        <p:cTn id="26" dur="1" fill="hold">
                                          <p:stCondLst>
                                            <p:cond delay="0"/>
                                          </p:stCondLst>
                                        </p:cTn>
                                        <p:tgtEl>
                                          <p:spTgt spid="11"/>
                                        </p:tgtEl>
                                        <p:attrNameLst>
                                          <p:attrName>style.visibility</p:attrName>
                                        </p:attrNameLst>
                                      </p:cBhvr>
                                      <p:to>
                                        <p:strVal val="visible"/>
                                      </p:to>
                                    </p:set>
                                    <p:anim calcmode="lin" valueType="num">
                                      <p:cBhvr additive="base">
                                        <p:cTn id="27" dur="1000" fill="hold"/>
                                        <p:tgtEl>
                                          <p:spTgt spid="11"/>
                                        </p:tgtEl>
                                        <p:attrNameLst>
                                          <p:attrName>ppt_x</p:attrName>
                                        </p:attrNameLst>
                                      </p:cBhvr>
                                      <p:tavLst>
                                        <p:tav tm="0">
                                          <p:val>
                                            <p:strVal val="1+#ppt_w/2"/>
                                          </p:val>
                                        </p:tav>
                                        <p:tav tm="100000">
                                          <p:val>
                                            <p:strVal val="#ppt_x"/>
                                          </p:val>
                                        </p:tav>
                                      </p:tavLst>
                                    </p:anim>
                                    <p:anim calcmode="lin" valueType="num">
                                      <p:cBhvr additive="base">
                                        <p:cTn id="28" dur="1000" fill="hold"/>
                                        <p:tgtEl>
                                          <p:spTgt spid="11"/>
                                        </p:tgtEl>
                                        <p:attrNameLst>
                                          <p:attrName>ppt_y</p:attrName>
                                        </p:attrNameLst>
                                      </p:cBhvr>
                                      <p:tavLst>
                                        <p:tav tm="0">
                                          <p:val>
                                            <p:strVal val="#ppt_y"/>
                                          </p:val>
                                        </p:tav>
                                        <p:tav tm="100000">
                                          <p:val>
                                            <p:strVal val="#ppt_y"/>
                                          </p:val>
                                        </p:tav>
                                      </p:tavLst>
                                    </p:anim>
                                  </p:childTnLst>
                                </p:cTn>
                              </p:par>
                              <p:par>
                                <p:cTn id="29" presetID="2" presetClass="entr" presetSubtype="2" decel="100000" fill="hold" nodeType="withEffect">
                                  <p:stCondLst>
                                    <p:cond delay="500"/>
                                  </p:stCondLst>
                                  <p:childTnLst>
                                    <p:set>
                                      <p:cBhvr>
                                        <p:cTn id="30" dur="1" fill="hold">
                                          <p:stCondLst>
                                            <p:cond delay="0"/>
                                          </p:stCondLst>
                                        </p:cTn>
                                        <p:tgtEl>
                                          <p:spTgt spid="48"/>
                                        </p:tgtEl>
                                        <p:attrNameLst>
                                          <p:attrName>style.visibility</p:attrName>
                                        </p:attrNameLst>
                                      </p:cBhvr>
                                      <p:to>
                                        <p:strVal val="visible"/>
                                      </p:to>
                                    </p:set>
                                    <p:anim calcmode="lin" valueType="num">
                                      <p:cBhvr additive="base">
                                        <p:cTn id="31" dur="1000" fill="hold"/>
                                        <p:tgtEl>
                                          <p:spTgt spid="48"/>
                                        </p:tgtEl>
                                        <p:attrNameLst>
                                          <p:attrName>ppt_x</p:attrName>
                                        </p:attrNameLst>
                                      </p:cBhvr>
                                      <p:tavLst>
                                        <p:tav tm="0">
                                          <p:val>
                                            <p:strVal val="1+#ppt_w/2"/>
                                          </p:val>
                                        </p:tav>
                                        <p:tav tm="100000">
                                          <p:val>
                                            <p:strVal val="#ppt_x"/>
                                          </p:val>
                                        </p:tav>
                                      </p:tavLst>
                                    </p:anim>
                                    <p:anim calcmode="lin" valueType="num">
                                      <p:cBhvr additive="base">
                                        <p:cTn id="32" dur="1000" fill="hold"/>
                                        <p:tgtEl>
                                          <p:spTgt spid="4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1" grpId="0"/>
    </p:bldLst>
  </p:timing>
</p:sld>
</file>

<file path=ppt/slides/slide38.xml><?xml version="1.0" encoding="utf-8"?>
<p:sld xmlns:a="http://schemas.openxmlformats.org/drawingml/2006/main" xmlns:r="http://schemas.openxmlformats.org/officeDocument/2006/relationships" xmlns:p="http://schemas.openxmlformats.org/presentationml/2006/main">
  <p:cSld>
    <p:bg>
      <p:bgPr>
        <a:gradFill>
          <a:gsLst>
            <a:gs pos="0">
              <a:schemeClr val="accent5">
                <a:lumMod val="50000"/>
              </a:schemeClr>
            </a:gs>
            <a:gs pos="100000">
              <a:srgbClr val="191919"/>
            </a:gs>
          </a:gsLst>
          <a:lin ang="5400000" scaled="1"/>
        </a:gradFill>
        <a:effectLst/>
      </p:bgPr>
    </p:bg>
    <p:spTree>
      <p:nvGrpSpPr>
        <p:cNvPr id="1" name=""/>
        <p:cNvGrpSpPr/>
        <p:nvPr/>
      </p:nvGrpSpPr>
      <p:grpSpPr>
        <a:xfrm>
          <a:off x="0" y="0"/>
          <a:ext cx="0" cy="0"/>
          <a:chOff x="0" y="0"/>
          <a:chExt cx="0" cy="0"/>
        </a:xfrm>
      </p:grpSpPr>
      <p:pic>
        <p:nvPicPr>
          <p:cNvPr id="4" name="Graphic 3">
            <a:extLst>
              <a:ext uri="{FF2B5EF4-FFF2-40B4-BE49-F238E27FC236}">
                <a16:creationId xmlns:a16="http://schemas.microsoft.com/office/drawing/2014/main" id="{B8CB4F5F-2152-544F-439B-BF32B7E55122}"/>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036496" y="1565757"/>
            <a:ext cx="11956937" cy="4949339"/>
          </a:xfrm>
          <a:prstGeom prst="rect">
            <a:avLst/>
          </a:prstGeom>
          <a:effectLst>
            <a:outerShdw blurRad="317500" dist="317500" dir="2700000" algn="l" rotWithShape="0">
              <a:prstClr val="black">
                <a:alpha val="15000"/>
              </a:prstClr>
            </a:outerShdw>
          </a:effectLst>
        </p:spPr>
      </p:pic>
      <p:sp>
        <p:nvSpPr>
          <p:cNvPr id="12" name="What is?">
            <a:extLst>
              <a:ext uri="{FF2B5EF4-FFF2-40B4-BE49-F238E27FC236}">
                <a16:creationId xmlns:a16="http://schemas.microsoft.com/office/drawing/2014/main" id="{D9599360-BEB7-F7B6-0FD1-5F6793B8F18B}"/>
              </a:ext>
            </a:extLst>
          </p:cNvPr>
          <p:cNvSpPr txBox="1"/>
          <p:nvPr/>
        </p:nvSpPr>
        <p:spPr>
          <a:xfrm>
            <a:off x="1896111" y="417577"/>
            <a:ext cx="9186858" cy="707886"/>
          </a:xfrm>
          <a:prstGeom prst="rect">
            <a:avLst/>
          </a:prstGeom>
          <a:noFill/>
          <a:effectLst/>
        </p:spPr>
        <p:txBody>
          <a:bodyPr wrap="square" rtlCol="0">
            <a:spAutoFit/>
          </a:bodyPr>
          <a:lstStyle>
            <a:defPPr>
              <a:defRPr lang="en-US"/>
            </a:defPPr>
            <a:lvl1pPr>
              <a:defRPr sz="4000" cap="all">
                <a:solidFill>
                  <a:schemeClr val="bg2"/>
                </a:solidFill>
                <a:latin typeface="+mj-lt"/>
              </a:defRPr>
            </a:lvl1pPr>
          </a:lstStyle>
          <a:p>
            <a:r>
              <a:rPr lang="en-US" dirty="0">
                <a:solidFill>
                  <a:schemeClr val="tx1">
                    <a:lumMod val="20000"/>
                    <a:lumOff val="80000"/>
                  </a:schemeClr>
                </a:solidFill>
              </a:rPr>
              <a:t>Document Search and Retrieval </a:t>
            </a:r>
          </a:p>
        </p:txBody>
      </p:sp>
      <p:grpSp>
        <p:nvGrpSpPr>
          <p:cNvPr id="26" name="Group 25">
            <a:extLst>
              <a:ext uri="{FF2B5EF4-FFF2-40B4-BE49-F238E27FC236}">
                <a16:creationId xmlns:a16="http://schemas.microsoft.com/office/drawing/2014/main" id="{010A5947-8A8A-0D22-5B7E-FB4BBB5D3698}"/>
              </a:ext>
            </a:extLst>
          </p:cNvPr>
          <p:cNvGrpSpPr/>
          <p:nvPr/>
        </p:nvGrpSpPr>
        <p:grpSpPr>
          <a:xfrm>
            <a:off x="-617767" y="293967"/>
            <a:ext cx="12285892" cy="958821"/>
            <a:chOff x="-617767" y="293967"/>
            <a:chExt cx="12285892" cy="958821"/>
          </a:xfrm>
        </p:grpSpPr>
        <p:cxnSp>
          <p:nvCxnSpPr>
            <p:cNvPr id="10" name="Straight Connector 9">
              <a:extLst>
                <a:ext uri="{FF2B5EF4-FFF2-40B4-BE49-F238E27FC236}">
                  <a16:creationId xmlns:a16="http://schemas.microsoft.com/office/drawing/2014/main" id="{1C697595-85EA-387A-37B3-89B7396BE585}"/>
                </a:ext>
              </a:extLst>
            </p:cNvPr>
            <p:cNvCxnSpPr>
              <a:cxnSpLocks/>
            </p:cNvCxnSpPr>
            <p:nvPr/>
          </p:nvCxnSpPr>
          <p:spPr>
            <a:xfrm>
              <a:off x="1262743" y="1200155"/>
              <a:ext cx="10405382" cy="0"/>
            </a:xfrm>
            <a:prstGeom prst="line">
              <a:avLst/>
            </a:prstGeom>
            <a:ln w="15875">
              <a:solidFill>
                <a:schemeClr val="bg2">
                  <a:lumMod val="50000"/>
                </a:schemeClr>
              </a:soli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pic>
          <p:nvPicPr>
            <p:cNvPr id="24" name="Graphic 23">
              <a:extLst>
                <a:ext uri="{FF2B5EF4-FFF2-40B4-BE49-F238E27FC236}">
                  <a16:creationId xmlns:a16="http://schemas.microsoft.com/office/drawing/2014/main" id="{EBB16BE6-C74A-E145-4C1C-E1E9E32B3038}"/>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617767" y="293967"/>
              <a:ext cx="2332267" cy="958821"/>
            </a:xfrm>
            <a:prstGeom prst="rect">
              <a:avLst/>
            </a:prstGeom>
            <a:effectLst>
              <a:outerShdw blurRad="317500" dist="317500" dir="2700000" algn="l" rotWithShape="0">
                <a:prstClr val="black">
                  <a:alpha val="15000"/>
                </a:prstClr>
              </a:outerShdw>
            </a:effectLst>
          </p:spPr>
        </p:pic>
      </p:grpSp>
      <p:pic>
        <p:nvPicPr>
          <p:cNvPr id="8" name="Grooper G" descr="Logo, icon&#10;&#10;Description automatically generated">
            <a:extLst>
              <a:ext uri="{FF2B5EF4-FFF2-40B4-BE49-F238E27FC236}">
                <a16:creationId xmlns:a16="http://schemas.microsoft.com/office/drawing/2014/main" id="{2515A8FD-AFB9-FC16-44F3-D1CDACA56FFC}"/>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01650" y="342904"/>
            <a:ext cx="651511" cy="857251"/>
          </a:xfrm>
          <a:prstGeom prst="rect">
            <a:avLst/>
          </a:prstGeom>
          <a:effectLst>
            <a:outerShdw blurRad="63500" dist="63500" dir="2700000" algn="tl" rotWithShape="0">
              <a:prstClr val="black">
                <a:alpha val="25000"/>
              </a:prstClr>
            </a:outerShdw>
          </a:effectLst>
        </p:spPr>
      </p:pic>
      <p:grpSp>
        <p:nvGrpSpPr>
          <p:cNvPr id="2" name="Group 1">
            <a:extLst>
              <a:ext uri="{FF2B5EF4-FFF2-40B4-BE49-F238E27FC236}">
                <a16:creationId xmlns:a16="http://schemas.microsoft.com/office/drawing/2014/main" id="{9EC54054-D4FB-D415-263E-4B71CA9130CA}"/>
              </a:ext>
            </a:extLst>
          </p:cNvPr>
          <p:cNvGrpSpPr/>
          <p:nvPr/>
        </p:nvGrpSpPr>
        <p:grpSpPr>
          <a:xfrm>
            <a:off x="734798" y="2005169"/>
            <a:ext cx="4679102" cy="523220"/>
            <a:chOff x="2697480" y="1704407"/>
            <a:chExt cx="5829300" cy="523220"/>
          </a:xfrm>
          <a:effectLst>
            <a:outerShdw blurRad="50800" dist="38100" dir="2700000" algn="tl" rotWithShape="0">
              <a:prstClr val="black">
                <a:alpha val="40000"/>
              </a:prstClr>
            </a:outerShdw>
          </a:effectLst>
        </p:grpSpPr>
        <p:sp>
          <p:nvSpPr>
            <p:cNvPr id="3" name="TextBox 2">
              <a:extLst>
                <a:ext uri="{FF2B5EF4-FFF2-40B4-BE49-F238E27FC236}">
                  <a16:creationId xmlns:a16="http://schemas.microsoft.com/office/drawing/2014/main" id="{51669B94-7A80-7217-0C53-7BFD905F9DA6}"/>
                </a:ext>
              </a:extLst>
            </p:cNvPr>
            <p:cNvSpPr txBox="1"/>
            <p:nvPr/>
          </p:nvSpPr>
          <p:spPr>
            <a:xfrm>
              <a:off x="2697480" y="1704407"/>
              <a:ext cx="5829300" cy="523220"/>
            </a:xfrm>
            <a:prstGeom prst="rect">
              <a:avLst/>
            </a:prstGeom>
            <a:noFill/>
          </p:spPr>
          <p:txBody>
            <a:bodyPr wrap="square" rtlCol="0">
              <a:spAutoFit/>
            </a:bodyPr>
            <a:lstStyle/>
            <a:p>
              <a:pPr algn="ctr"/>
              <a:r>
                <a:rPr lang="en-US" sz="2800" cap="small" dirty="0">
                  <a:latin typeface="Roboto Bk" pitchFamily="2" charset="0"/>
                  <a:ea typeface="Roboto Bk" pitchFamily="2" charset="0"/>
                </a:rPr>
                <a:t>AI Generators</a:t>
              </a:r>
            </a:p>
          </p:txBody>
        </p:sp>
        <p:cxnSp>
          <p:nvCxnSpPr>
            <p:cNvPr id="5" name="Straight Connector 4">
              <a:extLst>
                <a:ext uri="{FF2B5EF4-FFF2-40B4-BE49-F238E27FC236}">
                  <a16:creationId xmlns:a16="http://schemas.microsoft.com/office/drawing/2014/main" id="{E7BA8A0F-AF01-3188-4B94-BF8B062089EC}"/>
                </a:ext>
              </a:extLst>
            </p:cNvPr>
            <p:cNvCxnSpPr>
              <a:cxnSpLocks/>
            </p:cNvCxnSpPr>
            <p:nvPr/>
          </p:nvCxnSpPr>
          <p:spPr>
            <a:xfrm>
              <a:off x="2697480" y="2227627"/>
              <a:ext cx="5829300" cy="0"/>
            </a:xfrm>
            <a:prstGeom prst="line">
              <a:avLst/>
            </a:prstGeom>
            <a:ln w="22225">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11" name="Content Placeholder 2">
            <a:extLst>
              <a:ext uri="{FF2B5EF4-FFF2-40B4-BE49-F238E27FC236}">
                <a16:creationId xmlns:a16="http://schemas.microsoft.com/office/drawing/2014/main" id="{87BA91EC-381E-4783-AA1F-ADC6144D2FC6}"/>
              </a:ext>
            </a:extLst>
          </p:cNvPr>
          <p:cNvSpPr txBox="1">
            <a:spLocks/>
          </p:cNvSpPr>
          <p:nvPr/>
        </p:nvSpPr>
        <p:spPr>
          <a:xfrm>
            <a:off x="827405" y="2884876"/>
            <a:ext cx="5065395" cy="3764336"/>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000" dirty="0">
                <a:solidFill>
                  <a:schemeClr val="tx1">
                    <a:lumMod val="20000"/>
                    <a:lumOff val="80000"/>
                  </a:schemeClr>
                </a:solidFill>
              </a:rPr>
              <a:t>AI Generators create documents using prompts sent to an LLM chatbot.</a:t>
            </a:r>
          </a:p>
          <a:p>
            <a:r>
              <a:rPr lang="en-US" sz="2000" dirty="0">
                <a:solidFill>
                  <a:schemeClr val="tx1">
                    <a:lumMod val="20000"/>
                    <a:lumOff val="80000"/>
                  </a:schemeClr>
                </a:solidFill>
              </a:rPr>
              <a:t>They are configured on the Indexing Behavior.</a:t>
            </a:r>
          </a:p>
          <a:p>
            <a:r>
              <a:rPr lang="en-US" sz="2000" dirty="0">
                <a:solidFill>
                  <a:schemeClr val="tx1">
                    <a:lumMod val="20000"/>
                    <a:lumOff val="80000"/>
                  </a:schemeClr>
                </a:solidFill>
              </a:rPr>
              <a:t>Can use full text data or extracted data to generate the document.</a:t>
            </a:r>
          </a:p>
          <a:p>
            <a:r>
              <a:rPr lang="en-US" sz="2000" dirty="0">
                <a:solidFill>
                  <a:schemeClr val="tx1">
                    <a:lumMod val="20000"/>
                    <a:lumOff val="80000"/>
                  </a:schemeClr>
                </a:solidFill>
              </a:rPr>
              <a:t>Examples include:</a:t>
            </a:r>
          </a:p>
          <a:p>
            <a:pPr lvl="1"/>
            <a:r>
              <a:rPr lang="en-US" sz="1800" dirty="0">
                <a:solidFill>
                  <a:schemeClr val="tx1">
                    <a:lumMod val="20000"/>
                    <a:lumOff val="80000"/>
                  </a:schemeClr>
                </a:solidFill>
              </a:rPr>
              <a:t>Simple report generation</a:t>
            </a:r>
          </a:p>
          <a:p>
            <a:pPr lvl="1"/>
            <a:r>
              <a:rPr lang="en-US" sz="1800" dirty="0">
                <a:solidFill>
                  <a:schemeClr val="tx1">
                    <a:lumMod val="20000"/>
                    <a:lumOff val="80000"/>
                  </a:schemeClr>
                </a:solidFill>
              </a:rPr>
              <a:t>Language translation</a:t>
            </a:r>
          </a:p>
          <a:p>
            <a:pPr lvl="1"/>
            <a:r>
              <a:rPr lang="en-US" sz="1800" dirty="0">
                <a:solidFill>
                  <a:schemeClr val="tx1">
                    <a:lumMod val="20000"/>
                    <a:lumOff val="80000"/>
                  </a:schemeClr>
                </a:solidFill>
              </a:rPr>
              <a:t>Document/Batch summarization</a:t>
            </a:r>
          </a:p>
          <a:p>
            <a:pPr lvl="1"/>
            <a:endParaRPr lang="en-US" sz="1600" dirty="0">
              <a:solidFill>
                <a:schemeClr val="tx1">
                  <a:lumMod val="20000"/>
                  <a:lumOff val="80000"/>
                </a:schemeClr>
              </a:solidFill>
            </a:endParaRPr>
          </a:p>
          <a:p>
            <a:pPr marL="0" indent="0">
              <a:buNone/>
            </a:pPr>
            <a:endParaRPr lang="en-US" sz="2000" dirty="0">
              <a:solidFill>
                <a:schemeClr val="tx1">
                  <a:lumMod val="20000"/>
                  <a:lumOff val="80000"/>
                </a:schemeClr>
              </a:solidFill>
            </a:endParaRPr>
          </a:p>
          <a:p>
            <a:pPr marL="0" indent="0">
              <a:buNone/>
            </a:pPr>
            <a:endParaRPr lang="en-US" sz="2000" dirty="0">
              <a:solidFill>
                <a:schemeClr val="tx1">
                  <a:lumMod val="20000"/>
                  <a:lumOff val="80000"/>
                </a:schemeClr>
              </a:solidFill>
            </a:endParaRPr>
          </a:p>
        </p:txBody>
      </p:sp>
      <p:grpSp>
        <p:nvGrpSpPr>
          <p:cNvPr id="16" name="Group 15">
            <a:extLst>
              <a:ext uri="{FF2B5EF4-FFF2-40B4-BE49-F238E27FC236}">
                <a16:creationId xmlns:a16="http://schemas.microsoft.com/office/drawing/2014/main" id="{ACA33353-8DB1-5BD2-6E3F-D54CCDD49B4E}"/>
              </a:ext>
            </a:extLst>
          </p:cNvPr>
          <p:cNvGrpSpPr/>
          <p:nvPr/>
        </p:nvGrpSpPr>
        <p:grpSpPr>
          <a:xfrm>
            <a:off x="6003925" y="2271750"/>
            <a:ext cx="5848350" cy="2495294"/>
            <a:chOff x="6003925" y="2271750"/>
            <a:chExt cx="5848350" cy="2495294"/>
          </a:xfrm>
        </p:grpSpPr>
        <p:pic>
          <p:nvPicPr>
            <p:cNvPr id="14" name="Picture 13">
              <a:extLst>
                <a:ext uri="{FF2B5EF4-FFF2-40B4-BE49-F238E27FC236}">
                  <a16:creationId xmlns:a16="http://schemas.microsoft.com/office/drawing/2014/main" id="{1B73307B-B4AC-5404-43BB-8D85093AF877}"/>
                </a:ext>
              </a:extLst>
            </p:cNvPr>
            <p:cNvPicPr>
              <a:picLocks noChangeAspect="1"/>
            </p:cNvPicPr>
            <p:nvPr/>
          </p:nvPicPr>
          <p:blipFill>
            <a:blip r:embed="rId8"/>
            <a:stretch>
              <a:fillRect/>
            </a:stretch>
          </p:blipFill>
          <p:spPr>
            <a:xfrm>
              <a:off x="6003925" y="2662019"/>
              <a:ext cx="5848350" cy="2105025"/>
            </a:xfrm>
            <a:prstGeom prst="rect">
              <a:avLst/>
            </a:prstGeom>
            <a:solidFill>
              <a:schemeClr val="accent5">
                <a:lumMod val="50000"/>
              </a:schemeClr>
            </a:solidFill>
            <a:ln w="19050">
              <a:solidFill>
                <a:schemeClr val="accent2"/>
              </a:solidFill>
            </a:ln>
            <a:effectLst>
              <a:outerShdw blurRad="50800" dist="38100" dir="2700000" algn="tl" rotWithShape="0">
                <a:prstClr val="black">
                  <a:alpha val="40000"/>
                </a:prstClr>
              </a:outerShdw>
            </a:effectLst>
          </p:spPr>
        </p:pic>
        <p:sp>
          <p:nvSpPr>
            <p:cNvPr id="15" name="TextBox 14">
              <a:extLst>
                <a:ext uri="{FF2B5EF4-FFF2-40B4-BE49-F238E27FC236}">
                  <a16:creationId xmlns:a16="http://schemas.microsoft.com/office/drawing/2014/main" id="{78DDA6A3-E122-7A4C-F9B9-B1DB3878255B}"/>
                </a:ext>
              </a:extLst>
            </p:cNvPr>
            <p:cNvSpPr txBox="1"/>
            <p:nvPr/>
          </p:nvSpPr>
          <p:spPr>
            <a:xfrm>
              <a:off x="7414713" y="2271750"/>
              <a:ext cx="3026791" cy="338554"/>
            </a:xfrm>
            <a:prstGeom prst="rect">
              <a:avLst/>
            </a:prstGeom>
            <a:noFill/>
            <a:effectLst>
              <a:outerShdw blurRad="50800" dist="38100" dir="2700000" algn="tl" rotWithShape="0">
                <a:prstClr val="black">
                  <a:alpha val="40000"/>
                </a:prstClr>
              </a:outerShdw>
            </a:effectLst>
          </p:spPr>
          <p:txBody>
            <a:bodyPr wrap="none" rtlCol="0">
              <a:spAutoFit/>
            </a:bodyPr>
            <a:lstStyle/>
            <a:p>
              <a:pPr marR="0" algn="ctr" defTabSz="914400" rtl="0" eaLnBrk="1" fontAlgn="auto" latinLnBrk="0" hangingPunct="1">
                <a:lnSpc>
                  <a:spcPct val="100000"/>
                </a:lnSpc>
                <a:spcBef>
                  <a:spcPts val="0"/>
                </a:spcBef>
                <a:spcAft>
                  <a:spcPts val="0"/>
                </a:spcAft>
                <a:buClrTx/>
                <a:buSzTx/>
                <a:tabLst/>
              </a:pPr>
              <a:r>
                <a:rPr lang="en-US" sz="1600" i="1" dirty="0">
                  <a:solidFill>
                    <a:schemeClr val="accent2"/>
                  </a:solidFill>
                  <a:latin typeface="Roboto Cn"/>
                </a:rPr>
                <a:t>	Example AI Generator configuration</a:t>
              </a:r>
              <a:endParaRPr kumimoji="0" lang="en-US" sz="1600" b="0" i="1" u="none" strike="noStrike" kern="1200" cap="none" spc="0" normalizeH="0" baseline="0" noProof="0" dirty="0">
                <a:ln>
                  <a:noFill/>
                </a:ln>
                <a:solidFill>
                  <a:schemeClr val="accent2"/>
                </a:solidFill>
                <a:effectLst/>
                <a:uLnTx/>
                <a:uFillTx/>
                <a:latin typeface="Roboto Cn"/>
                <a:ea typeface="+mn-ea"/>
                <a:cs typeface="+mn-cs"/>
              </a:endParaRPr>
            </a:p>
          </p:txBody>
        </p:sp>
      </p:grpSp>
    </p:spTree>
    <p:extLst>
      <p:ext uri="{BB962C8B-B14F-4D97-AF65-F5344CB8AC3E}">
        <p14:creationId xmlns:p14="http://schemas.microsoft.com/office/powerpoint/2010/main" val="15016862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decel="100000" fill="hold" grpId="0" nodeType="with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1500" fill="hold"/>
                                        <p:tgtEl>
                                          <p:spTgt spid="12"/>
                                        </p:tgtEl>
                                        <p:attrNameLst>
                                          <p:attrName>ppt_x</p:attrName>
                                        </p:attrNameLst>
                                      </p:cBhvr>
                                      <p:tavLst>
                                        <p:tav tm="0">
                                          <p:val>
                                            <p:strVal val="1+#ppt_w/2"/>
                                          </p:val>
                                        </p:tav>
                                        <p:tav tm="100000">
                                          <p:val>
                                            <p:strVal val="#ppt_x"/>
                                          </p:val>
                                        </p:tav>
                                      </p:tavLst>
                                    </p:anim>
                                    <p:anim calcmode="lin" valueType="num">
                                      <p:cBhvr additive="base">
                                        <p:cTn id="8" dur="1500" fill="hold"/>
                                        <p:tgtEl>
                                          <p:spTgt spid="12"/>
                                        </p:tgtEl>
                                        <p:attrNameLst>
                                          <p:attrName>ppt_y</p:attrName>
                                        </p:attrNameLst>
                                      </p:cBhvr>
                                      <p:tavLst>
                                        <p:tav tm="0">
                                          <p:val>
                                            <p:strVal val="#ppt_y"/>
                                          </p:val>
                                        </p:tav>
                                        <p:tav tm="100000">
                                          <p:val>
                                            <p:strVal val="#ppt_y"/>
                                          </p:val>
                                        </p:tav>
                                      </p:tavLst>
                                    </p:anim>
                                  </p:childTnLst>
                                </p:cTn>
                              </p:par>
                              <p:par>
                                <p:cTn id="9" presetID="2" presetClass="entr" presetSubtype="2" decel="100000" fill="hold" nodeType="with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1500" fill="hold"/>
                                        <p:tgtEl>
                                          <p:spTgt spid="8"/>
                                        </p:tgtEl>
                                        <p:attrNameLst>
                                          <p:attrName>ppt_x</p:attrName>
                                        </p:attrNameLst>
                                      </p:cBhvr>
                                      <p:tavLst>
                                        <p:tav tm="0">
                                          <p:val>
                                            <p:strVal val="1+#ppt_w/2"/>
                                          </p:val>
                                        </p:tav>
                                        <p:tav tm="100000">
                                          <p:val>
                                            <p:strVal val="#ppt_x"/>
                                          </p:val>
                                        </p:tav>
                                      </p:tavLst>
                                    </p:anim>
                                    <p:anim calcmode="lin" valueType="num">
                                      <p:cBhvr additive="base">
                                        <p:cTn id="12" dur="1500" fill="hold"/>
                                        <p:tgtEl>
                                          <p:spTgt spid="8"/>
                                        </p:tgtEl>
                                        <p:attrNameLst>
                                          <p:attrName>ppt_y</p:attrName>
                                        </p:attrNameLst>
                                      </p:cBhvr>
                                      <p:tavLst>
                                        <p:tav tm="0">
                                          <p:val>
                                            <p:strVal val="#ppt_y"/>
                                          </p:val>
                                        </p:tav>
                                        <p:tav tm="100000">
                                          <p:val>
                                            <p:strVal val="#ppt_y"/>
                                          </p:val>
                                        </p:tav>
                                      </p:tavLst>
                                    </p:anim>
                                  </p:childTnLst>
                                </p:cTn>
                              </p:par>
                              <p:par>
                                <p:cTn id="13" presetID="2" presetClass="entr" presetSubtype="2" decel="100000" fill="hold" nodeType="withEffect">
                                  <p:stCondLst>
                                    <p:cond delay="0"/>
                                  </p:stCondLst>
                                  <p:childTnLst>
                                    <p:set>
                                      <p:cBhvr>
                                        <p:cTn id="14" dur="1" fill="hold">
                                          <p:stCondLst>
                                            <p:cond delay="0"/>
                                          </p:stCondLst>
                                        </p:cTn>
                                        <p:tgtEl>
                                          <p:spTgt spid="26"/>
                                        </p:tgtEl>
                                        <p:attrNameLst>
                                          <p:attrName>style.visibility</p:attrName>
                                        </p:attrNameLst>
                                      </p:cBhvr>
                                      <p:to>
                                        <p:strVal val="visible"/>
                                      </p:to>
                                    </p:set>
                                    <p:anim calcmode="lin" valueType="num">
                                      <p:cBhvr additive="base">
                                        <p:cTn id="15" dur="1500" fill="hold"/>
                                        <p:tgtEl>
                                          <p:spTgt spid="26"/>
                                        </p:tgtEl>
                                        <p:attrNameLst>
                                          <p:attrName>ppt_x</p:attrName>
                                        </p:attrNameLst>
                                      </p:cBhvr>
                                      <p:tavLst>
                                        <p:tav tm="0">
                                          <p:val>
                                            <p:strVal val="1+#ppt_w/2"/>
                                          </p:val>
                                        </p:tav>
                                        <p:tav tm="100000">
                                          <p:val>
                                            <p:strVal val="#ppt_x"/>
                                          </p:val>
                                        </p:tav>
                                      </p:tavLst>
                                    </p:anim>
                                    <p:anim calcmode="lin" valueType="num">
                                      <p:cBhvr additive="base">
                                        <p:cTn id="16" dur="1500" fill="hold"/>
                                        <p:tgtEl>
                                          <p:spTgt spid="26"/>
                                        </p:tgtEl>
                                        <p:attrNameLst>
                                          <p:attrName>ppt_y</p:attrName>
                                        </p:attrNameLst>
                                      </p:cBhvr>
                                      <p:tavLst>
                                        <p:tav tm="0">
                                          <p:val>
                                            <p:strVal val="#ppt_y"/>
                                          </p:val>
                                        </p:tav>
                                        <p:tav tm="100000">
                                          <p:val>
                                            <p:strVal val="#ppt_y"/>
                                          </p:val>
                                        </p:tav>
                                      </p:tavLst>
                                    </p:anim>
                                  </p:childTnLst>
                                </p:cTn>
                              </p:par>
                              <p:par>
                                <p:cTn id="17" presetID="2" presetClass="entr" presetSubtype="2" decel="100000" fill="hold" nodeType="with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additive="base">
                                        <p:cTn id="19" dur="1500" fill="hold"/>
                                        <p:tgtEl>
                                          <p:spTgt spid="4"/>
                                        </p:tgtEl>
                                        <p:attrNameLst>
                                          <p:attrName>ppt_x</p:attrName>
                                        </p:attrNameLst>
                                      </p:cBhvr>
                                      <p:tavLst>
                                        <p:tav tm="0">
                                          <p:val>
                                            <p:strVal val="1+#ppt_w/2"/>
                                          </p:val>
                                        </p:tav>
                                        <p:tav tm="100000">
                                          <p:val>
                                            <p:strVal val="#ppt_x"/>
                                          </p:val>
                                        </p:tav>
                                      </p:tavLst>
                                    </p:anim>
                                    <p:anim calcmode="lin" valueType="num">
                                      <p:cBhvr additive="base">
                                        <p:cTn id="20" dur="1500" fill="hold"/>
                                        <p:tgtEl>
                                          <p:spTgt spid="4"/>
                                        </p:tgtEl>
                                        <p:attrNameLst>
                                          <p:attrName>ppt_y</p:attrName>
                                        </p:attrNameLst>
                                      </p:cBhvr>
                                      <p:tavLst>
                                        <p:tav tm="0">
                                          <p:val>
                                            <p:strVal val="#ppt_y"/>
                                          </p:val>
                                        </p:tav>
                                        <p:tav tm="100000">
                                          <p:val>
                                            <p:strVal val="#ppt_y"/>
                                          </p:val>
                                        </p:tav>
                                      </p:tavLst>
                                    </p:anim>
                                  </p:childTnLst>
                                </p:cTn>
                              </p:par>
                              <p:par>
                                <p:cTn id="21" presetID="2" presetClass="entr" presetSubtype="2" decel="100000" fill="hold" nodeType="withEffect">
                                  <p:stCondLst>
                                    <p:cond delay="500"/>
                                  </p:stCondLst>
                                  <p:childTnLst>
                                    <p:set>
                                      <p:cBhvr>
                                        <p:cTn id="22" dur="1" fill="hold">
                                          <p:stCondLst>
                                            <p:cond delay="0"/>
                                          </p:stCondLst>
                                        </p:cTn>
                                        <p:tgtEl>
                                          <p:spTgt spid="2"/>
                                        </p:tgtEl>
                                        <p:attrNameLst>
                                          <p:attrName>style.visibility</p:attrName>
                                        </p:attrNameLst>
                                      </p:cBhvr>
                                      <p:to>
                                        <p:strVal val="visible"/>
                                      </p:to>
                                    </p:set>
                                    <p:anim calcmode="lin" valueType="num">
                                      <p:cBhvr additive="base">
                                        <p:cTn id="23" dur="1000" fill="hold"/>
                                        <p:tgtEl>
                                          <p:spTgt spid="2"/>
                                        </p:tgtEl>
                                        <p:attrNameLst>
                                          <p:attrName>ppt_x</p:attrName>
                                        </p:attrNameLst>
                                      </p:cBhvr>
                                      <p:tavLst>
                                        <p:tav tm="0">
                                          <p:val>
                                            <p:strVal val="1+#ppt_w/2"/>
                                          </p:val>
                                        </p:tav>
                                        <p:tav tm="100000">
                                          <p:val>
                                            <p:strVal val="#ppt_x"/>
                                          </p:val>
                                        </p:tav>
                                      </p:tavLst>
                                    </p:anim>
                                    <p:anim calcmode="lin" valueType="num">
                                      <p:cBhvr additive="base">
                                        <p:cTn id="24" dur="1000" fill="hold"/>
                                        <p:tgtEl>
                                          <p:spTgt spid="2"/>
                                        </p:tgtEl>
                                        <p:attrNameLst>
                                          <p:attrName>ppt_y</p:attrName>
                                        </p:attrNameLst>
                                      </p:cBhvr>
                                      <p:tavLst>
                                        <p:tav tm="0">
                                          <p:val>
                                            <p:strVal val="#ppt_y"/>
                                          </p:val>
                                        </p:tav>
                                        <p:tav tm="100000">
                                          <p:val>
                                            <p:strVal val="#ppt_y"/>
                                          </p:val>
                                        </p:tav>
                                      </p:tavLst>
                                    </p:anim>
                                  </p:childTnLst>
                                </p:cTn>
                              </p:par>
                              <p:par>
                                <p:cTn id="25" presetID="2" presetClass="entr" presetSubtype="2" decel="100000" fill="hold" grpId="0" nodeType="withEffect">
                                  <p:stCondLst>
                                    <p:cond delay="500"/>
                                  </p:stCondLst>
                                  <p:childTnLst>
                                    <p:set>
                                      <p:cBhvr>
                                        <p:cTn id="26" dur="1" fill="hold">
                                          <p:stCondLst>
                                            <p:cond delay="0"/>
                                          </p:stCondLst>
                                        </p:cTn>
                                        <p:tgtEl>
                                          <p:spTgt spid="11"/>
                                        </p:tgtEl>
                                        <p:attrNameLst>
                                          <p:attrName>style.visibility</p:attrName>
                                        </p:attrNameLst>
                                      </p:cBhvr>
                                      <p:to>
                                        <p:strVal val="visible"/>
                                      </p:to>
                                    </p:set>
                                    <p:anim calcmode="lin" valueType="num">
                                      <p:cBhvr additive="base">
                                        <p:cTn id="27" dur="1000" fill="hold"/>
                                        <p:tgtEl>
                                          <p:spTgt spid="11"/>
                                        </p:tgtEl>
                                        <p:attrNameLst>
                                          <p:attrName>ppt_x</p:attrName>
                                        </p:attrNameLst>
                                      </p:cBhvr>
                                      <p:tavLst>
                                        <p:tav tm="0">
                                          <p:val>
                                            <p:strVal val="1+#ppt_w/2"/>
                                          </p:val>
                                        </p:tav>
                                        <p:tav tm="100000">
                                          <p:val>
                                            <p:strVal val="#ppt_x"/>
                                          </p:val>
                                        </p:tav>
                                      </p:tavLst>
                                    </p:anim>
                                    <p:anim calcmode="lin" valueType="num">
                                      <p:cBhvr additive="base">
                                        <p:cTn id="28" dur="1000" fill="hold"/>
                                        <p:tgtEl>
                                          <p:spTgt spid="11"/>
                                        </p:tgtEl>
                                        <p:attrNameLst>
                                          <p:attrName>ppt_y</p:attrName>
                                        </p:attrNameLst>
                                      </p:cBhvr>
                                      <p:tavLst>
                                        <p:tav tm="0">
                                          <p:val>
                                            <p:strVal val="#ppt_y"/>
                                          </p:val>
                                        </p:tav>
                                        <p:tav tm="100000">
                                          <p:val>
                                            <p:strVal val="#ppt_y"/>
                                          </p:val>
                                        </p:tav>
                                      </p:tavLst>
                                    </p:anim>
                                  </p:childTnLst>
                                </p:cTn>
                              </p:par>
                              <p:par>
                                <p:cTn id="29" presetID="2" presetClass="entr" presetSubtype="2" decel="100000" fill="hold" nodeType="withEffect">
                                  <p:stCondLst>
                                    <p:cond delay="500"/>
                                  </p:stCondLst>
                                  <p:childTnLst>
                                    <p:set>
                                      <p:cBhvr>
                                        <p:cTn id="30" dur="1" fill="hold">
                                          <p:stCondLst>
                                            <p:cond delay="0"/>
                                          </p:stCondLst>
                                        </p:cTn>
                                        <p:tgtEl>
                                          <p:spTgt spid="16"/>
                                        </p:tgtEl>
                                        <p:attrNameLst>
                                          <p:attrName>style.visibility</p:attrName>
                                        </p:attrNameLst>
                                      </p:cBhvr>
                                      <p:to>
                                        <p:strVal val="visible"/>
                                      </p:to>
                                    </p:set>
                                    <p:anim calcmode="lin" valueType="num">
                                      <p:cBhvr additive="base">
                                        <p:cTn id="31" dur="1000" fill="hold"/>
                                        <p:tgtEl>
                                          <p:spTgt spid="16"/>
                                        </p:tgtEl>
                                        <p:attrNameLst>
                                          <p:attrName>ppt_x</p:attrName>
                                        </p:attrNameLst>
                                      </p:cBhvr>
                                      <p:tavLst>
                                        <p:tav tm="0">
                                          <p:val>
                                            <p:strVal val="1+#ppt_w/2"/>
                                          </p:val>
                                        </p:tav>
                                        <p:tav tm="100000">
                                          <p:val>
                                            <p:strVal val="#ppt_x"/>
                                          </p:val>
                                        </p:tav>
                                      </p:tavLst>
                                    </p:anim>
                                    <p:anim calcmode="lin" valueType="num">
                                      <p:cBhvr additive="base">
                                        <p:cTn id="32" dur="1000" fill="hold"/>
                                        <p:tgtEl>
                                          <p:spTgt spid="1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1"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gradFill>
          <a:gsLst>
            <a:gs pos="0">
              <a:schemeClr val="accent5">
                <a:lumMod val="50000"/>
              </a:schemeClr>
            </a:gs>
            <a:gs pos="100000">
              <a:srgbClr val="191919"/>
            </a:gs>
          </a:gsLst>
          <a:lin ang="5400000" scaled="1"/>
        </a:gradFill>
        <a:effectLst/>
      </p:bgPr>
    </p:bg>
    <p:spTree>
      <p:nvGrpSpPr>
        <p:cNvPr id="1" name=""/>
        <p:cNvGrpSpPr/>
        <p:nvPr/>
      </p:nvGrpSpPr>
      <p:grpSpPr>
        <a:xfrm>
          <a:off x="0" y="0"/>
          <a:ext cx="0" cy="0"/>
          <a:chOff x="0" y="0"/>
          <a:chExt cx="0" cy="0"/>
        </a:xfrm>
      </p:grpSpPr>
      <p:sp>
        <p:nvSpPr>
          <p:cNvPr id="12" name="What is?">
            <a:extLst>
              <a:ext uri="{FF2B5EF4-FFF2-40B4-BE49-F238E27FC236}">
                <a16:creationId xmlns:a16="http://schemas.microsoft.com/office/drawing/2014/main" id="{D9599360-BEB7-F7B6-0FD1-5F6793B8F18B}"/>
              </a:ext>
            </a:extLst>
          </p:cNvPr>
          <p:cNvSpPr txBox="1"/>
          <p:nvPr/>
        </p:nvSpPr>
        <p:spPr>
          <a:xfrm>
            <a:off x="1896111" y="417577"/>
            <a:ext cx="9186858" cy="707886"/>
          </a:xfrm>
          <a:prstGeom prst="rect">
            <a:avLst/>
          </a:prstGeom>
          <a:noFill/>
          <a:effectLst/>
        </p:spPr>
        <p:txBody>
          <a:bodyPr wrap="square" rtlCol="0">
            <a:spAutoFit/>
          </a:bodyPr>
          <a:lstStyle>
            <a:defPPr>
              <a:defRPr lang="en-US"/>
            </a:defPPr>
            <a:lvl1pPr>
              <a:defRPr sz="4000" cap="all">
                <a:solidFill>
                  <a:schemeClr val="bg2"/>
                </a:solidFill>
                <a:latin typeface="+mj-lt"/>
              </a:defRPr>
            </a:lvl1pPr>
          </a:lstStyle>
          <a:p>
            <a:r>
              <a:rPr lang="en-US" dirty="0">
                <a:solidFill>
                  <a:schemeClr val="tx1">
                    <a:lumMod val="20000"/>
                    <a:lumOff val="80000"/>
                  </a:schemeClr>
                </a:solidFill>
              </a:rPr>
              <a:t>Document Search and Retrieval </a:t>
            </a:r>
          </a:p>
        </p:txBody>
      </p:sp>
      <p:grpSp>
        <p:nvGrpSpPr>
          <p:cNvPr id="26" name="Group 25">
            <a:extLst>
              <a:ext uri="{FF2B5EF4-FFF2-40B4-BE49-F238E27FC236}">
                <a16:creationId xmlns:a16="http://schemas.microsoft.com/office/drawing/2014/main" id="{010A5947-8A8A-0D22-5B7E-FB4BBB5D3698}"/>
              </a:ext>
            </a:extLst>
          </p:cNvPr>
          <p:cNvGrpSpPr/>
          <p:nvPr/>
        </p:nvGrpSpPr>
        <p:grpSpPr>
          <a:xfrm>
            <a:off x="-617767" y="293967"/>
            <a:ext cx="12285892" cy="958821"/>
            <a:chOff x="-617767" y="293967"/>
            <a:chExt cx="12285892" cy="958821"/>
          </a:xfrm>
        </p:grpSpPr>
        <p:cxnSp>
          <p:nvCxnSpPr>
            <p:cNvPr id="10" name="Straight Connector 9">
              <a:extLst>
                <a:ext uri="{FF2B5EF4-FFF2-40B4-BE49-F238E27FC236}">
                  <a16:creationId xmlns:a16="http://schemas.microsoft.com/office/drawing/2014/main" id="{1C697595-85EA-387A-37B3-89B7396BE585}"/>
                </a:ext>
              </a:extLst>
            </p:cNvPr>
            <p:cNvCxnSpPr>
              <a:cxnSpLocks/>
            </p:cNvCxnSpPr>
            <p:nvPr/>
          </p:nvCxnSpPr>
          <p:spPr>
            <a:xfrm>
              <a:off x="1262743" y="1200155"/>
              <a:ext cx="10405382" cy="0"/>
            </a:xfrm>
            <a:prstGeom prst="line">
              <a:avLst/>
            </a:prstGeom>
            <a:ln w="15875">
              <a:solidFill>
                <a:schemeClr val="bg2">
                  <a:lumMod val="50000"/>
                </a:schemeClr>
              </a:soli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pic>
          <p:nvPicPr>
            <p:cNvPr id="24" name="Graphic 23">
              <a:extLst>
                <a:ext uri="{FF2B5EF4-FFF2-40B4-BE49-F238E27FC236}">
                  <a16:creationId xmlns:a16="http://schemas.microsoft.com/office/drawing/2014/main" id="{EBB16BE6-C74A-E145-4C1C-E1E9E32B3038}"/>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617767" y="293967"/>
              <a:ext cx="2332267" cy="958821"/>
            </a:xfrm>
            <a:prstGeom prst="rect">
              <a:avLst/>
            </a:prstGeom>
            <a:effectLst>
              <a:outerShdw blurRad="317500" dist="317500" dir="2700000" algn="l" rotWithShape="0">
                <a:prstClr val="black">
                  <a:alpha val="15000"/>
                </a:prstClr>
              </a:outerShdw>
            </a:effectLst>
          </p:spPr>
        </p:pic>
      </p:grpSp>
      <p:pic>
        <p:nvPicPr>
          <p:cNvPr id="8" name="Grooper G" descr="Logo, icon&#10;&#10;Description automatically generated">
            <a:extLst>
              <a:ext uri="{FF2B5EF4-FFF2-40B4-BE49-F238E27FC236}">
                <a16:creationId xmlns:a16="http://schemas.microsoft.com/office/drawing/2014/main" id="{2515A8FD-AFB9-FC16-44F3-D1CDACA56FFC}"/>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01650" y="342904"/>
            <a:ext cx="651511" cy="857251"/>
          </a:xfrm>
          <a:prstGeom prst="rect">
            <a:avLst/>
          </a:prstGeom>
          <a:effectLst>
            <a:outerShdw blurRad="63500" dist="63500" dir="2700000" algn="tl" rotWithShape="0">
              <a:prstClr val="black">
                <a:alpha val="25000"/>
              </a:prstClr>
            </a:outerShdw>
          </a:effectLst>
        </p:spPr>
      </p:pic>
      <p:grpSp>
        <p:nvGrpSpPr>
          <p:cNvPr id="2" name="Group 1">
            <a:extLst>
              <a:ext uri="{FF2B5EF4-FFF2-40B4-BE49-F238E27FC236}">
                <a16:creationId xmlns:a16="http://schemas.microsoft.com/office/drawing/2014/main" id="{9EC54054-D4FB-D415-263E-4B71CA9130CA}"/>
              </a:ext>
            </a:extLst>
          </p:cNvPr>
          <p:cNvGrpSpPr/>
          <p:nvPr/>
        </p:nvGrpSpPr>
        <p:grpSpPr>
          <a:xfrm>
            <a:off x="4367899" y="1380797"/>
            <a:ext cx="3456202" cy="523220"/>
            <a:chOff x="2697480" y="1704407"/>
            <a:chExt cx="5829300" cy="523220"/>
          </a:xfrm>
          <a:effectLst>
            <a:outerShdw blurRad="50800" dist="38100" dir="2700000" algn="tl" rotWithShape="0">
              <a:prstClr val="black">
                <a:alpha val="40000"/>
              </a:prstClr>
            </a:outerShdw>
          </a:effectLst>
        </p:grpSpPr>
        <p:sp>
          <p:nvSpPr>
            <p:cNvPr id="3" name="TextBox 2">
              <a:extLst>
                <a:ext uri="{FF2B5EF4-FFF2-40B4-BE49-F238E27FC236}">
                  <a16:creationId xmlns:a16="http://schemas.microsoft.com/office/drawing/2014/main" id="{51669B94-7A80-7217-0C53-7BFD905F9DA6}"/>
                </a:ext>
              </a:extLst>
            </p:cNvPr>
            <p:cNvSpPr txBox="1"/>
            <p:nvPr/>
          </p:nvSpPr>
          <p:spPr>
            <a:xfrm>
              <a:off x="2697480" y="1704407"/>
              <a:ext cx="5829300" cy="523220"/>
            </a:xfrm>
            <a:prstGeom prst="rect">
              <a:avLst/>
            </a:prstGeom>
            <a:noFill/>
          </p:spPr>
          <p:txBody>
            <a:bodyPr wrap="square" rtlCol="0">
              <a:spAutoFit/>
            </a:bodyPr>
            <a:lstStyle/>
            <a:p>
              <a:pPr algn="ctr"/>
              <a:r>
                <a:rPr lang="en-US" sz="2800" cap="small" dirty="0">
                  <a:latin typeface="Roboto Bk" pitchFamily="2" charset="0"/>
                  <a:ea typeface="Roboto Bk" pitchFamily="2" charset="0"/>
                </a:rPr>
                <a:t>Search page uses</a:t>
              </a:r>
            </a:p>
          </p:txBody>
        </p:sp>
        <p:cxnSp>
          <p:nvCxnSpPr>
            <p:cNvPr id="5" name="Straight Connector 4">
              <a:extLst>
                <a:ext uri="{FF2B5EF4-FFF2-40B4-BE49-F238E27FC236}">
                  <a16:creationId xmlns:a16="http://schemas.microsoft.com/office/drawing/2014/main" id="{E7BA8A0F-AF01-3188-4B94-BF8B062089EC}"/>
                </a:ext>
              </a:extLst>
            </p:cNvPr>
            <p:cNvCxnSpPr>
              <a:cxnSpLocks/>
            </p:cNvCxnSpPr>
            <p:nvPr/>
          </p:nvCxnSpPr>
          <p:spPr>
            <a:xfrm>
              <a:off x="2697480" y="2227627"/>
              <a:ext cx="5829300" cy="0"/>
            </a:xfrm>
            <a:prstGeom prst="line">
              <a:avLst/>
            </a:prstGeom>
            <a:ln w="22225">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11" name="Content Placeholder 2">
            <a:extLst>
              <a:ext uri="{FF2B5EF4-FFF2-40B4-BE49-F238E27FC236}">
                <a16:creationId xmlns:a16="http://schemas.microsoft.com/office/drawing/2014/main" id="{87BA91EC-381E-4783-AA1F-ADC6144D2FC6}"/>
              </a:ext>
            </a:extLst>
          </p:cNvPr>
          <p:cNvSpPr txBox="1">
            <a:spLocks/>
          </p:cNvSpPr>
          <p:nvPr/>
        </p:nvSpPr>
        <p:spPr>
          <a:xfrm>
            <a:off x="2814109" y="2884876"/>
            <a:ext cx="5590292" cy="3764336"/>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lvl="1" indent="0">
              <a:buNone/>
            </a:pPr>
            <a:endParaRPr lang="en-US" sz="1600" dirty="0">
              <a:solidFill>
                <a:schemeClr val="tx1">
                  <a:lumMod val="20000"/>
                  <a:lumOff val="80000"/>
                </a:schemeClr>
              </a:solidFill>
            </a:endParaRPr>
          </a:p>
          <a:p>
            <a:pPr marL="0" indent="0">
              <a:buNone/>
            </a:pPr>
            <a:endParaRPr lang="en-US" sz="2000" dirty="0">
              <a:solidFill>
                <a:schemeClr val="tx1">
                  <a:lumMod val="20000"/>
                  <a:lumOff val="80000"/>
                </a:schemeClr>
              </a:solidFill>
            </a:endParaRPr>
          </a:p>
          <a:p>
            <a:pPr marL="0" indent="0">
              <a:buNone/>
            </a:pPr>
            <a:endParaRPr lang="en-US" sz="2000" dirty="0">
              <a:solidFill>
                <a:schemeClr val="tx1">
                  <a:lumMod val="20000"/>
                  <a:lumOff val="80000"/>
                </a:schemeClr>
              </a:solidFill>
            </a:endParaRPr>
          </a:p>
        </p:txBody>
      </p:sp>
      <p:sp>
        <p:nvSpPr>
          <p:cNvPr id="6" name="Content Placeholder 2">
            <a:extLst>
              <a:ext uri="{FF2B5EF4-FFF2-40B4-BE49-F238E27FC236}">
                <a16:creationId xmlns:a16="http://schemas.microsoft.com/office/drawing/2014/main" id="{8DC9473A-7795-DC8D-7F81-F14190643236}"/>
              </a:ext>
            </a:extLst>
          </p:cNvPr>
          <p:cNvSpPr txBox="1">
            <a:spLocks/>
          </p:cNvSpPr>
          <p:nvPr/>
        </p:nvSpPr>
        <p:spPr>
          <a:xfrm>
            <a:off x="1849370" y="2106320"/>
            <a:ext cx="8493261" cy="4205578"/>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000" dirty="0">
                <a:solidFill>
                  <a:schemeClr val="tx1">
                    <a:lumMod val="20000"/>
                    <a:lumOff val="80000"/>
                  </a:schemeClr>
                </a:solidFill>
              </a:rPr>
              <a:t>Current use cases include:</a:t>
            </a:r>
          </a:p>
          <a:p>
            <a:pPr lvl="1">
              <a:spcBef>
                <a:spcPts val="600"/>
              </a:spcBef>
            </a:pPr>
            <a:r>
              <a:rPr lang="en-US" sz="2000" dirty="0">
                <a:solidFill>
                  <a:schemeClr val="tx1">
                    <a:lumMod val="20000"/>
                    <a:lumOff val="80000"/>
                  </a:schemeClr>
                </a:solidFill>
              </a:rPr>
              <a:t>A new way to start Batch processing</a:t>
            </a:r>
          </a:p>
          <a:p>
            <a:pPr marL="914400" lvl="2" indent="0">
              <a:buNone/>
            </a:pPr>
            <a:r>
              <a:rPr lang="en-US" sz="1800" dirty="0">
                <a:solidFill>
                  <a:schemeClr val="tx1">
                    <a:lumMod val="20000"/>
                    <a:lumOff val="80000"/>
                  </a:schemeClr>
                </a:solidFill>
              </a:rPr>
              <a:t>Bring in content through traditional import mechanisms. Get text off them. Do some basic indexing. Use a search query to more narrowly select documents you want </a:t>
            </a:r>
          </a:p>
          <a:p>
            <a:pPr lvl="1">
              <a:spcBef>
                <a:spcPts val="600"/>
              </a:spcBef>
            </a:pPr>
            <a:r>
              <a:rPr lang="en-US" sz="2000" dirty="0">
                <a:solidFill>
                  <a:schemeClr val="tx1">
                    <a:lumMod val="20000"/>
                    <a:lumOff val="80000"/>
                  </a:schemeClr>
                </a:solidFill>
              </a:rPr>
              <a:t>An efficient mechanism to find a document set and submit set specific tasks</a:t>
            </a:r>
          </a:p>
          <a:p>
            <a:pPr marL="914400" lvl="2" indent="0">
              <a:buNone/>
            </a:pPr>
            <a:r>
              <a:rPr lang="en-US" sz="1800" dirty="0">
                <a:solidFill>
                  <a:schemeClr val="tx1">
                    <a:lumMod val="20000"/>
                    <a:lumOff val="80000"/>
                  </a:schemeClr>
                </a:solidFill>
              </a:rPr>
              <a:t>Need to re-extract all documents of a certain type in your repo?  Easily done from the Search page.</a:t>
            </a:r>
          </a:p>
          <a:p>
            <a:pPr lvl="1">
              <a:spcBef>
                <a:spcPts val="1200"/>
              </a:spcBef>
            </a:pPr>
            <a:r>
              <a:rPr lang="en-US" sz="2000" dirty="0">
                <a:solidFill>
                  <a:schemeClr val="tx1">
                    <a:lumMod val="20000"/>
                    <a:lumOff val="80000"/>
                  </a:schemeClr>
                </a:solidFill>
              </a:rPr>
              <a:t>Ad-hoc research</a:t>
            </a:r>
          </a:p>
          <a:p>
            <a:pPr marL="914400" lvl="2" indent="0">
              <a:buNone/>
            </a:pPr>
            <a:r>
              <a:rPr lang="en-US" sz="1800" dirty="0">
                <a:solidFill>
                  <a:schemeClr val="tx1">
                    <a:lumMod val="20000"/>
                    <a:lumOff val="80000"/>
                  </a:schemeClr>
                </a:solidFill>
              </a:rPr>
              <a:t>BIS has used Search to locate example documents for new Document Types in a recent project</a:t>
            </a:r>
          </a:p>
          <a:p>
            <a:pPr lvl="1"/>
            <a:r>
              <a:rPr lang="en-US" sz="2000" dirty="0">
                <a:solidFill>
                  <a:schemeClr val="tx1">
                    <a:lumMod val="20000"/>
                    <a:lumOff val="80000"/>
                  </a:schemeClr>
                </a:solidFill>
              </a:rPr>
              <a:t>Allows users to keep content in Grooper long term</a:t>
            </a:r>
          </a:p>
          <a:p>
            <a:pPr marL="914400" lvl="2" indent="0">
              <a:buNone/>
            </a:pPr>
            <a:r>
              <a:rPr lang="en-US" sz="1800" dirty="0">
                <a:solidFill>
                  <a:schemeClr val="tx1">
                    <a:lumMod val="20000"/>
                    <a:lumOff val="80000"/>
                  </a:schemeClr>
                </a:solidFill>
              </a:rPr>
              <a:t>Find content in a large Grooper Repository with hundreds or thousands of documents</a:t>
            </a:r>
          </a:p>
        </p:txBody>
      </p:sp>
    </p:spTree>
    <p:extLst>
      <p:ext uri="{BB962C8B-B14F-4D97-AF65-F5344CB8AC3E}">
        <p14:creationId xmlns:p14="http://schemas.microsoft.com/office/powerpoint/2010/main" val="1543131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decel="100000" fill="hold" grpId="0" nodeType="with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1500" fill="hold"/>
                                        <p:tgtEl>
                                          <p:spTgt spid="12"/>
                                        </p:tgtEl>
                                        <p:attrNameLst>
                                          <p:attrName>ppt_x</p:attrName>
                                        </p:attrNameLst>
                                      </p:cBhvr>
                                      <p:tavLst>
                                        <p:tav tm="0">
                                          <p:val>
                                            <p:strVal val="1+#ppt_w/2"/>
                                          </p:val>
                                        </p:tav>
                                        <p:tav tm="100000">
                                          <p:val>
                                            <p:strVal val="#ppt_x"/>
                                          </p:val>
                                        </p:tav>
                                      </p:tavLst>
                                    </p:anim>
                                    <p:anim calcmode="lin" valueType="num">
                                      <p:cBhvr additive="base">
                                        <p:cTn id="8" dur="1500" fill="hold"/>
                                        <p:tgtEl>
                                          <p:spTgt spid="12"/>
                                        </p:tgtEl>
                                        <p:attrNameLst>
                                          <p:attrName>ppt_y</p:attrName>
                                        </p:attrNameLst>
                                      </p:cBhvr>
                                      <p:tavLst>
                                        <p:tav tm="0">
                                          <p:val>
                                            <p:strVal val="#ppt_y"/>
                                          </p:val>
                                        </p:tav>
                                        <p:tav tm="100000">
                                          <p:val>
                                            <p:strVal val="#ppt_y"/>
                                          </p:val>
                                        </p:tav>
                                      </p:tavLst>
                                    </p:anim>
                                  </p:childTnLst>
                                </p:cTn>
                              </p:par>
                              <p:par>
                                <p:cTn id="9" presetID="2" presetClass="entr" presetSubtype="2" decel="100000" fill="hold" nodeType="with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1500" fill="hold"/>
                                        <p:tgtEl>
                                          <p:spTgt spid="8"/>
                                        </p:tgtEl>
                                        <p:attrNameLst>
                                          <p:attrName>ppt_x</p:attrName>
                                        </p:attrNameLst>
                                      </p:cBhvr>
                                      <p:tavLst>
                                        <p:tav tm="0">
                                          <p:val>
                                            <p:strVal val="1+#ppt_w/2"/>
                                          </p:val>
                                        </p:tav>
                                        <p:tav tm="100000">
                                          <p:val>
                                            <p:strVal val="#ppt_x"/>
                                          </p:val>
                                        </p:tav>
                                      </p:tavLst>
                                    </p:anim>
                                    <p:anim calcmode="lin" valueType="num">
                                      <p:cBhvr additive="base">
                                        <p:cTn id="12" dur="1500" fill="hold"/>
                                        <p:tgtEl>
                                          <p:spTgt spid="8"/>
                                        </p:tgtEl>
                                        <p:attrNameLst>
                                          <p:attrName>ppt_y</p:attrName>
                                        </p:attrNameLst>
                                      </p:cBhvr>
                                      <p:tavLst>
                                        <p:tav tm="0">
                                          <p:val>
                                            <p:strVal val="#ppt_y"/>
                                          </p:val>
                                        </p:tav>
                                        <p:tav tm="100000">
                                          <p:val>
                                            <p:strVal val="#ppt_y"/>
                                          </p:val>
                                        </p:tav>
                                      </p:tavLst>
                                    </p:anim>
                                  </p:childTnLst>
                                </p:cTn>
                              </p:par>
                              <p:par>
                                <p:cTn id="13" presetID="2" presetClass="entr" presetSubtype="2" decel="100000" fill="hold" nodeType="withEffect">
                                  <p:stCondLst>
                                    <p:cond delay="0"/>
                                  </p:stCondLst>
                                  <p:childTnLst>
                                    <p:set>
                                      <p:cBhvr>
                                        <p:cTn id="14" dur="1" fill="hold">
                                          <p:stCondLst>
                                            <p:cond delay="0"/>
                                          </p:stCondLst>
                                        </p:cTn>
                                        <p:tgtEl>
                                          <p:spTgt spid="26"/>
                                        </p:tgtEl>
                                        <p:attrNameLst>
                                          <p:attrName>style.visibility</p:attrName>
                                        </p:attrNameLst>
                                      </p:cBhvr>
                                      <p:to>
                                        <p:strVal val="visible"/>
                                      </p:to>
                                    </p:set>
                                    <p:anim calcmode="lin" valueType="num">
                                      <p:cBhvr additive="base">
                                        <p:cTn id="15" dur="1500" fill="hold"/>
                                        <p:tgtEl>
                                          <p:spTgt spid="26"/>
                                        </p:tgtEl>
                                        <p:attrNameLst>
                                          <p:attrName>ppt_x</p:attrName>
                                        </p:attrNameLst>
                                      </p:cBhvr>
                                      <p:tavLst>
                                        <p:tav tm="0">
                                          <p:val>
                                            <p:strVal val="1+#ppt_w/2"/>
                                          </p:val>
                                        </p:tav>
                                        <p:tav tm="100000">
                                          <p:val>
                                            <p:strVal val="#ppt_x"/>
                                          </p:val>
                                        </p:tav>
                                      </p:tavLst>
                                    </p:anim>
                                    <p:anim calcmode="lin" valueType="num">
                                      <p:cBhvr additive="base">
                                        <p:cTn id="16" dur="1500" fill="hold"/>
                                        <p:tgtEl>
                                          <p:spTgt spid="26"/>
                                        </p:tgtEl>
                                        <p:attrNameLst>
                                          <p:attrName>ppt_y</p:attrName>
                                        </p:attrNameLst>
                                      </p:cBhvr>
                                      <p:tavLst>
                                        <p:tav tm="0">
                                          <p:val>
                                            <p:strVal val="#ppt_y"/>
                                          </p:val>
                                        </p:tav>
                                        <p:tav tm="100000">
                                          <p:val>
                                            <p:strVal val="#ppt_y"/>
                                          </p:val>
                                        </p:tav>
                                      </p:tavLst>
                                    </p:anim>
                                  </p:childTnLst>
                                </p:cTn>
                              </p:par>
                              <p:par>
                                <p:cTn id="17" presetID="2" presetClass="entr" presetSubtype="2" decel="100000" fill="hold" nodeType="withEffect">
                                  <p:stCondLst>
                                    <p:cond delay="500"/>
                                  </p:stCondLst>
                                  <p:childTnLst>
                                    <p:set>
                                      <p:cBhvr>
                                        <p:cTn id="18" dur="1" fill="hold">
                                          <p:stCondLst>
                                            <p:cond delay="0"/>
                                          </p:stCondLst>
                                        </p:cTn>
                                        <p:tgtEl>
                                          <p:spTgt spid="2"/>
                                        </p:tgtEl>
                                        <p:attrNameLst>
                                          <p:attrName>style.visibility</p:attrName>
                                        </p:attrNameLst>
                                      </p:cBhvr>
                                      <p:to>
                                        <p:strVal val="visible"/>
                                      </p:to>
                                    </p:set>
                                    <p:anim calcmode="lin" valueType="num">
                                      <p:cBhvr additive="base">
                                        <p:cTn id="19" dur="1000" fill="hold"/>
                                        <p:tgtEl>
                                          <p:spTgt spid="2"/>
                                        </p:tgtEl>
                                        <p:attrNameLst>
                                          <p:attrName>ppt_x</p:attrName>
                                        </p:attrNameLst>
                                      </p:cBhvr>
                                      <p:tavLst>
                                        <p:tav tm="0">
                                          <p:val>
                                            <p:strVal val="1+#ppt_w/2"/>
                                          </p:val>
                                        </p:tav>
                                        <p:tav tm="100000">
                                          <p:val>
                                            <p:strVal val="#ppt_x"/>
                                          </p:val>
                                        </p:tav>
                                      </p:tavLst>
                                    </p:anim>
                                    <p:anim calcmode="lin" valueType="num">
                                      <p:cBhvr additive="base">
                                        <p:cTn id="20" dur="1000" fill="hold"/>
                                        <p:tgtEl>
                                          <p:spTgt spid="2"/>
                                        </p:tgtEl>
                                        <p:attrNameLst>
                                          <p:attrName>ppt_y</p:attrName>
                                        </p:attrNameLst>
                                      </p:cBhvr>
                                      <p:tavLst>
                                        <p:tav tm="0">
                                          <p:val>
                                            <p:strVal val="#ppt_y"/>
                                          </p:val>
                                        </p:tav>
                                        <p:tav tm="100000">
                                          <p:val>
                                            <p:strVal val="#ppt_y"/>
                                          </p:val>
                                        </p:tav>
                                      </p:tavLst>
                                    </p:anim>
                                  </p:childTnLst>
                                </p:cTn>
                              </p:par>
                              <p:par>
                                <p:cTn id="21" presetID="2" presetClass="entr" presetSubtype="2" decel="100000" fill="hold" grpId="0" nodeType="withEffect" nodePh="1">
                                  <p:stCondLst>
                                    <p:cond delay="500"/>
                                  </p:stCondLst>
                                  <p:endCondLst>
                                    <p:cond evt="begin" delay="0">
                                      <p:tn val="21"/>
                                    </p:cond>
                                  </p:endCondLst>
                                  <p:childTnLst>
                                    <p:set>
                                      <p:cBhvr>
                                        <p:cTn id="22" dur="1" fill="hold">
                                          <p:stCondLst>
                                            <p:cond delay="0"/>
                                          </p:stCondLst>
                                        </p:cTn>
                                        <p:tgtEl>
                                          <p:spTgt spid="11"/>
                                        </p:tgtEl>
                                        <p:attrNameLst>
                                          <p:attrName>style.visibility</p:attrName>
                                        </p:attrNameLst>
                                      </p:cBhvr>
                                      <p:to>
                                        <p:strVal val="visible"/>
                                      </p:to>
                                    </p:set>
                                    <p:anim calcmode="lin" valueType="num">
                                      <p:cBhvr additive="base">
                                        <p:cTn id="23" dur="1000" fill="hold"/>
                                        <p:tgtEl>
                                          <p:spTgt spid="11"/>
                                        </p:tgtEl>
                                        <p:attrNameLst>
                                          <p:attrName>ppt_x</p:attrName>
                                        </p:attrNameLst>
                                      </p:cBhvr>
                                      <p:tavLst>
                                        <p:tav tm="0">
                                          <p:val>
                                            <p:strVal val="1+#ppt_w/2"/>
                                          </p:val>
                                        </p:tav>
                                        <p:tav tm="100000">
                                          <p:val>
                                            <p:strVal val="#ppt_x"/>
                                          </p:val>
                                        </p:tav>
                                      </p:tavLst>
                                    </p:anim>
                                    <p:anim calcmode="lin" valueType="num">
                                      <p:cBhvr additive="base">
                                        <p:cTn id="24" dur="1000" fill="hold"/>
                                        <p:tgtEl>
                                          <p:spTgt spid="11"/>
                                        </p:tgtEl>
                                        <p:attrNameLst>
                                          <p:attrName>ppt_y</p:attrName>
                                        </p:attrNameLst>
                                      </p:cBhvr>
                                      <p:tavLst>
                                        <p:tav tm="0">
                                          <p:val>
                                            <p:strVal val="#ppt_y"/>
                                          </p:val>
                                        </p:tav>
                                        <p:tav tm="100000">
                                          <p:val>
                                            <p:strVal val="#ppt_y"/>
                                          </p:val>
                                        </p:tav>
                                      </p:tavLst>
                                    </p:anim>
                                  </p:childTnLst>
                                </p:cTn>
                              </p:par>
                              <p:par>
                                <p:cTn id="25" presetID="2" presetClass="entr" presetSubtype="2" decel="100000" fill="hold" grpId="0" nodeType="withEffect">
                                  <p:stCondLst>
                                    <p:cond delay="500"/>
                                  </p:stCondLst>
                                  <p:childTnLst>
                                    <p:set>
                                      <p:cBhvr>
                                        <p:cTn id="26" dur="1" fill="hold">
                                          <p:stCondLst>
                                            <p:cond delay="0"/>
                                          </p:stCondLst>
                                        </p:cTn>
                                        <p:tgtEl>
                                          <p:spTgt spid="6"/>
                                        </p:tgtEl>
                                        <p:attrNameLst>
                                          <p:attrName>style.visibility</p:attrName>
                                        </p:attrNameLst>
                                      </p:cBhvr>
                                      <p:to>
                                        <p:strVal val="visible"/>
                                      </p:to>
                                    </p:set>
                                    <p:anim calcmode="lin" valueType="num">
                                      <p:cBhvr additive="base">
                                        <p:cTn id="27" dur="1000" fill="hold"/>
                                        <p:tgtEl>
                                          <p:spTgt spid="6"/>
                                        </p:tgtEl>
                                        <p:attrNameLst>
                                          <p:attrName>ppt_x</p:attrName>
                                        </p:attrNameLst>
                                      </p:cBhvr>
                                      <p:tavLst>
                                        <p:tav tm="0">
                                          <p:val>
                                            <p:strVal val="1+#ppt_w/2"/>
                                          </p:val>
                                        </p:tav>
                                        <p:tav tm="100000">
                                          <p:val>
                                            <p:strVal val="#ppt_x"/>
                                          </p:val>
                                        </p:tav>
                                      </p:tavLst>
                                    </p:anim>
                                    <p:anim calcmode="lin" valueType="num">
                                      <p:cBhvr additive="base">
                                        <p:cTn id="28" dur="1000" fill="hold"/>
                                        <p:tgtEl>
                                          <p:spTgt spid="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1" grpId="0"/>
      <p:bldP spid="6"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gradFill>
          <a:gsLst>
            <a:gs pos="0">
              <a:schemeClr val="accent5">
                <a:lumMod val="50000"/>
              </a:schemeClr>
            </a:gs>
            <a:gs pos="100000">
              <a:srgbClr val="191919"/>
            </a:gs>
          </a:gsLst>
          <a:lin ang="5400000" scaled="1"/>
        </a:gradFill>
        <a:effectLst/>
      </p:bgPr>
    </p:bg>
    <p:spTree>
      <p:nvGrpSpPr>
        <p:cNvPr id="1" name=""/>
        <p:cNvGrpSpPr/>
        <p:nvPr/>
      </p:nvGrpSpPr>
      <p:grpSpPr>
        <a:xfrm>
          <a:off x="0" y="0"/>
          <a:ext cx="0" cy="0"/>
          <a:chOff x="0" y="0"/>
          <a:chExt cx="0" cy="0"/>
        </a:xfrm>
      </p:grpSpPr>
      <p:pic>
        <p:nvPicPr>
          <p:cNvPr id="2" name="Graphic 1">
            <a:extLst>
              <a:ext uri="{FF2B5EF4-FFF2-40B4-BE49-F238E27FC236}">
                <a16:creationId xmlns:a16="http://schemas.microsoft.com/office/drawing/2014/main" id="{DE923455-4BC4-6AC4-1EC0-14641A7C23BC}"/>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531186" y="1523065"/>
            <a:ext cx="11956937" cy="4949339"/>
          </a:xfrm>
          <a:prstGeom prst="rect">
            <a:avLst/>
          </a:prstGeom>
          <a:effectLst>
            <a:outerShdw blurRad="317500" dist="317500" dir="2700000" algn="l" rotWithShape="0">
              <a:prstClr val="black">
                <a:alpha val="15000"/>
              </a:prstClr>
            </a:outerShdw>
          </a:effectLst>
        </p:spPr>
      </p:pic>
      <p:grpSp>
        <p:nvGrpSpPr>
          <p:cNvPr id="60" name="Group 59">
            <a:extLst>
              <a:ext uri="{FF2B5EF4-FFF2-40B4-BE49-F238E27FC236}">
                <a16:creationId xmlns:a16="http://schemas.microsoft.com/office/drawing/2014/main" id="{515B83BE-3255-AB5F-E712-ADEE9F97B05E}"/>
              </a:ext>
            </a:extLst>
          </p:cNvPr>
          <p:cNvGrpSpPr/>
          <p:nvPr/>
        </p:nvGrpSpPr>
        <p:grpSpPr>
          <a:xfrm>
            <a:off x="-617767" y="293967"/>
            <a:ext cx="12285892" cy="958821"/>
            <a:chOff x="-617767" y="293967"/>
            <a:chExt cx="12285892" cy="958821"/>
          </a:xfrm>
        </p:grpSpPr>
        <p:cxnSp>
          <p:nvCxnSpPr>
            <p:cNvPr id="61" name="Straight Connector 60">
              <a:extLst>
                <a:ext uri="{FF2B5EF4-FFF2-40B4-BE49-F238E27FC236}">
                  <a16:creationId xmlns:a16="http://schemas.microsoft.com/office/drawing/2014/main" id="{C51B5240-1040-CB19-1E01-C0E9E85D041E}"/>
                </a:ext>
              </a:extLst>
            </p:cNvPr>
            <p:cNvCxnSpPr>
              <a:cxnSpLocks/>
            </p:cNvCxnSpPr>
            <p:nvPr/>
          </p:nvCxnSpPr>
          <p:spPr>
            <a:xfrm>
              <a:off x="1262743" y="1200155"/>
              <a:ext cx="10405382" cy="0"/>
            </a:xfrm>
            <a:prstGeom prst="line">
              <a:avLst/>
            </a:prstGeom>
            <a:ln w="15875">
              <a:solidFill>
                <a:schemeClr val="bg2">
                  <a:lumMod val="50000"/>
                </a:schemeClr>
              </a:soli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pic>
          <p:nvPicPr>
            <p:cNvPr id="62" name="Graphic 61">
              <a:extLst>
                <a:ext uri="{FF2B5EF4-FFF2-40B4-BE49-F238E27FC236}">
                  <a16:creationId xmlns:a16="http://schemas.microsoft.com/office/drawing/2014/main" id="{66546C42-9E61-F2E9-56F4-6BC7491C3F31}"/>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617767" y="293967"/>
              <a:ext cx="2332267" cy="958821"/>
            </a:xfrm>
            <a:prstGeom prst="rect">
              <a:avLst/>
            </a:prstGeom>
            <a:effectLst>
              <a:outerShdw blurRad="317500" dist="317500" dir="2700000" algn="l" rotWithShape="0">
                <a:prstClr val="black">
                  <a:alpha val="15000"/>
                </a:prstClr>
              </a:outerShdw>
            </a:effectLst>
          </p:spPr>
        </p:pic>
      </p:grpSp>
      <p:sp>
        <p:nvSpPr>
          <p:cNvPr id="55" name="Facilitating">
            <a:extLst>
              <a:ext uri="{FF2B5EF4-FFF2-40B4-BE49-F238E27FC236}">
                <a16:creationId xmlns:a16="http://schemas.microsoft.com/office/drawing/2014/main" id="{240B806E-E5A0-4CE9-2287-FDB7CFE03027}"/>
              </a:ext>
            </a:extLst>
          </p:cNvPr>
          <p:cNvSpPr txBox="1"/>
          <p:nvPr/>
        </p:nvSpPr>
        <p:spPr>
          <a:xfrm>
            <a:off x="1896111" y="423899"/>
            <a:ext cx="9033146" cy="707886"/>
          </a:xfrm>
          <a:prstGeom prst="rect">
            <a:avLst/>
          </a:prstGeom>
          <a:noFill/>
          <a:effectLst/>
        </p:spPr>
        <p:txBody>
          <a:bodyPr wrap="square" rtlCol="0">
            <a:spAutoFit/>
          </a:bodyPr>
          <a:lstStyle>
            <a:defPPr>
              <a:defRPr lang="en-US"/>
            </a:defPPr>
            <a:lvl1pPr>
              <a:defRPr sz="4000" cap="all">
                <a:solidFill>
                  <a:schemeClr val="bg2"/>
                </a:solidFill>
                <a:latin typeface="+mj-lt"/>
              </a:defRPr>
            </a:lvl1pPr>
          </a:lstStyle>
          <a:p>
            <a:r>
              <a:rPr lang="en-US" dirty="0">
                <a:solidFill>
                  <a:schemeClr val="tx1">
                    <a:lumMod val="20000"/>
                    <a:lumOff val="80000"/>
                  </a:schemeClr>
                </a:solidFill>
              </a:rPr>
              <a:t>Windows Client Removal</a:t>
            </a:r>
          </a:p>
        </p:txBody>
      </p:sp>
      <p:pic>
        <p:nvPicPr>
          <p:cNvPr id="59" name="Grooper G" descr="Logo, icon&#10;&#10;Description automatically generated">
            <a:extLst>
              <a:ext uri="{FF2B5EF4-FFF2-40B4-BE49-F238E27FC236}">
                <a16:creationId xmlns:a16="http://schemas.microsoft.com/office/drawing/2014/main" id="{9A936D06-55A6-3CA7-326C-F853909E924F}"/>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01650" y="342904"/>
            <a:ext cx="651511" cy="857251"/>
          </a:xfrm>
          <a:prstGeom prst="rect">
            <a:avLst/>
          </a:prstGeom>
          <a:effectLst>
            <a:outerShdw blurRad="63500" dist="63500" dir="2700000" algn="tl" rotWithShape="0">
              <a:prstClr val="black">
                <a:alpha val="25000"/>
              </a:prstClr>
            </a:outerShdw>
          </a:effectLst>
        </p:spPr>
      </p:pic>
      <p:grpSp>
        <p:nvGrpSpPr>
          <p:cNvPr id="3" name="Group 2">
            <a:extLst>
              <a:ext uri="{FF2B5EF4-FFF2-40B4-BE49-F238E27FC236}">
                <a16:creationId xmlns:a16="http://schemas.microsoft.com/office/drawing/2014/main" id="{0BAD6CA2-3B9D-46ED-E21F-C24696A43555}"/>
              </a:ext>
            </a:extLst>
          </p:cNvPr>
          <p:cNvGrpSpPr/>
          <p:nvPr/>
        </p:nvGrpSpPr>
        <p:grpSpPr>
          <a:xfrm>
            <a:off x="3176085" y="1844734"/>
            <a:ext cx="5355083" cy="954107"/>
            <a:chOff x="2697480" y="1704407"/>
            <a:chExt cx="5829300" cy="954107"/>
          </a:xfrm>
          <a:effectLst>
            <a:outerShdw blurRad="50800" dist="38100" dir="2700000" algn="tl" rotWithShape="0">
              <a:prstClr val="black">
                <a:alpha val="40000"/>
              </a:prstClr>
            </a:outerShdw>
          </a:effectLst>
        </p:grpSpPr>
        <p:sp>
          <p:nvSpPr>
            <p:cNvPr id="4" name="TextBox 3">
              <a:extLst>
                <a:ext uri="{FF2B5EF4-FFF2-40B4-BE49-F238E27FC236}">
                  <a16:creationId xmlns:a16="http://schemas.microsoft.com/office/drawing/2014/main" id="{2D9D3B69-826D-5237-65F8-1BA084C3D23D}"/>
                </a:ext>
              </a:extLst>
            </p:cNvPr>
            <p:cNvSpPr txBox="1"/>
            <p:nvPr/>
          </p:nvSpPr>
          <p:spPr>
            <a:xfrm>
              <a:off x="2697480" y="1704407"/>
              <a:ext cx="5829300" cy="954107"/>
            </a:xfrm>
            <a:prstGeom prst="rect">
              <a:avLst/>
            </a:prstGeom>
            <a:noFill/>
          </p:spPr>
          <p:txBody>
            <a:bodyPr wrap="square" rtlCol="0">
              <a:spAutoFit/>
            </a:bodyPr>
            <a:lstStyle/>
            <a:p>
              <a:pPr algn="ctr"/>
              <a:r>
                <a:rPr lang="en-US" sz="2800" cap="small" dirty="0">
                  <a:latin typeface="Roboto Bk" pitchFamily="2" charset="0"/>
                  <a:ea typeface="Roboto Bk" pitchFamily="2" charset="0"/>
                </a:rPr>
                <a:t>Goodbye Grooper thick client!</a:t>
              </a:r>
            </a:p>
          </p:txBody>
        </p:sp>
        <p:cxnSp>
          <p:nvCxnSpPr>
            <p:cNvPr id="6" name="Straight Connector 5">
              <a:extLst>
                <a:ext uri="{FF2B5EF4-FFF2-40B4-BE49-F238E27FC236}">
                  <a16:creationId xmlns:a16="http://schemas.microsoft.com/office/drawing/2014/main" id="{D38FC99E-9C63-CE7E-B96E-8CA6529922D8}"/>
                </a:ext>
              </a:extLst>
            </p:cNvPr>
            <p:cNvCxnSpPr>
              <a:cxnSpLocks/>
            </p:cNvCxnSpPr>
            <p:nvPr/>
          </p:nvCxnSpPr>
          <p:spPr>
            <a:xfrm>
              <a:off x="2697480" y="2227627"/>
              <a:ext cx="5829300" cy="0"/>
            </a:xfrm>
            <a:prstGeom prst="line">
              <a:avLst/>
            </a:prstGeom>
            <a:ln w="22225">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14" name="TextBox 13">
            <a:extLst>
              <a:ext uri="{FF2B5EF4-FFF2-40B4-BE49-F238E27FC236}">
                <a16:creationId xmlns:a16="http://schemas.microsoft.com/office/drawing/2014/main" id="{A0E8D06C-9A82-F489-D3A8-8CB27861A994}"/>
              </a:ext>
            </a:extLst>
          </p:cNvPr>
          <p:cNvSpPr txBox="1"/>
          <p:nvPr/>
        </p:nvSpPr>
        <p:spPr>
          <a:xfrm>
            <a:off x="1441993" y="2638231"/>
            <a:ext cx="8823266" cy="1092607"/>
          </a:xfrm>
          <a:prstGeom prst="rect">
            <a:avLst/>
          </a:prstGeom>
          <a:noFill/>
        </p:spPr>
        <p:txBody>
          <a:bodyPr wrap="square">
            <a:spAutoFit/>
          </a:bodyPr>
          <a:lstStyle/>
          <a:p>
            <a:pPr marL="342900" indent="-342900">
              <a:spcBef>
                <a:spcPts val="600"/>
              </a:spcBef>
              <a:buFont typeface="Arial" panose="020B0604020202020204" pitchFamily="34" charset="0"/>
              <a:buChar char="•"/>
            </a:pPr>
            <a:r>
              <a:rPr lang="en-US" sz="2000" dirty="0">
                <a:solidFill>
                  <a:schemeClr val="tx1">
                    <a:lumMod val="40000"/>
                    <a:lumOff val="60000"/>
                  </a:schemeClr>
                </a:solidFill>
              </a:rPr>
              <a:t>Removing the Windows client will allow Grooper to grow as a web platform.</a:t>
            </a:r>
          </a:p>
          <a:p>
            <a:pPr marL="342900" indent="-342900">
              <a:spcBef>
                <a:spcPts val="600"/>
              </a:spcBef>
              <a:buFont typeface="Arial" panose="020B0604020202020204" pitchFamily="34" charset="0"/>
              <a:buChar char="•"/>
            </a:pPr>
            <a:r>
              <a:rPr lang="en-US" sz="2000" dirty="0">
                <a:solidFill>
                  <a:schemeClr val="tx1">
                    <a:lumMod val="40000"/>
                    <a:lumOff val="60000"/>
                  </a:schemeClr>
                </a:solidFill>
              </a:rPr>
              <a:t>All thick client functionality has been replaced by the web client or a new admin application called “Grooper Command Console”</a:t>
            </a:r>
          </a:p>
        </p:txBody>
      </p:sp>
      <p:graphicFrame>
        <p:nvGraphicFramePr>
          <p:cNvPr id="16" name="Table 15">
            <a:extLst>
              <a:ext uri="{FF2B5EF4-FFF2-40B4-BE49-F238E27FC236}">
                <a16:creationId xmlns:a16="http://schemas.microsoft.com/office/drawing/2014/main" id="{E561E839-A248-7F12-A72C-740D2094206F}"/>
              </a:ext>
            </a:extLst>
          </p:cNvPr>
          <p:cNvGraphicFramePr>
            <a:graphicFrameLocks noGrp="1"/>
          </p:cNvGraphicFramePr>
          <p:nvPr>
            <p:extLst>
              <p:ext uri="{D42A27DB-BD31-4B8C-83A1-F6EECF244321}">
                <p14:modId xmlns:p14="http://schemas.microsoft.com/office/powerpoint/2010/main" val="1386641064"/>
              </p:ext>
            </p:extLst>
          </p:nvPr>
        </p:nvGraphicFramePr>
        <p:xfrm>
          <a:off x="2669419" y="3906744"/>
          <a:ext cx="6368414" cy="2389753"/>
        </p:xfrm>
        <a:graphic>
          <a:graphicData uri="http://schemas.openxmlformats.org/drawingml/2006/table">
            <a:tbl>
              <a:tblPr firstRow="1" bandRow="1">
                <a:tableStyleId>{073A0DAA-6AF3-43AB-8588-CEC1D06C72B9}</a:tableStyleId>
              </a:tblPr>
              <a:tblGrid>
                <a:gridCol w="1962042">
                  <a:extLst>
                    <a:ext uri="{9D8B030D-6E8A-4147-A177-3AD203B41FA5}">
                      <a16:colId xmlns:a16="http://schemas.microsoft.com/office/drawing/2014/main" val="524243353"/>
                    </a:ext>
                  </a:extLst>
                </a:gridCol>
                <a:gridCol w="4406372">
                  <a:extLst>
                    <a:ext uri="{9D8B030D-6E8A-4147-A177-3AD203B41FA5}">
                      <a16:colId xmlns:a16="http://schemas.microsoft.com/office/drawing/2014/main" val="933691794"/>
                    </a:ext>
                  </a:extLst>
                </a:gridCol>
              </a:tblGrid>
              <a:tr h="285693">
                <a:tc>
                  <a:txBody>
                    <a:bodyPr/>
                    <a:lstStyle/>
                    <a:p>
                      <a:r>
                        <a:rPr lang="en-US" sz="1400" dirty="0">
                          <a:solidFill>
                            <a:schemeClr val="tx1">
                              <a:lumMod val="20000"/>
                              <a:lumOff val="80000"/>
                            </a:schemeClr>
                          </a:solidFill>
                        </a:rPr>
                        <a:t>Thick Client App</a:t>
                      </a:r>
                    </a:p>
                  </a:txBody>
                  <a:tcPr/>
                </a:tc>
                <a:tc>
                  <a:txBody>
                    <a:bodyPr/>
                    <a:lstStyle/>
                    <a:p>
                      <a:r>
                        <a:rPr lang="en-US" sz="1400" dirty="0">
                          <a:solidFill>
                            <a:schemeClr val="tx1">
                              <a:lumMod val="20000"/>
                              <a:lumOff val="80000"/>
                            </a:schemeClr>
                          </a:solidFill>
                        </a:rPr>
                        <a:t>Replacement</a:t>
                      </a:r>
                    </a:p>
                  </a:txBody>
                  <a:tcPr/>
                </a:tc>
                <a:extLst>
                  <a:ext uri="{0D108BD9-81ED-4DB2-BD59-A6C34878D82A}">
                    <a16:rowId xmlns:a16="http://schemas.microsoft.com/office/drawing/2014/main" val="3058943723"/>
                  </a:ext>
                </a:extLst>
              </a:tr>
              <a:tr h="285693">
                <a:tc>
                  <a:txBody>
                    <a:bodyPr/>
                    <a:lstStyle/>
                    <a:p>
                      <a:r>
                        <a:rPr lang="en-US" sz="1400" dirty="0">
                          <a:solidFill>
                            <a:schemeClr val="tx1">
                              <a:lumMod val="50000"/>
                            </a:schemeClr>
                          </a:solidFill>
                        </a:rPr>
                        <a:t>Grooper Dashboard</a:t>
                      </a:r>
                    </a:p>
                  </a:txBody>
                  <a:tcPr/>
                </a:tc>
                <a:tc>
                  <a:txBody>
                    <a:bodyPr/>
                    <a:lstStyle/>
                    <a:p>
                      <a:r>
                        <a:rPr lang="en-US" sz="1400" dirty="0">
                          <a:solidFill>
                            <a:schemeClr val="tx1">
                              <a:lumMod val="50000"/>
                            </a:schemeClr>
                          </a:solidFill>
                        </a:rPr>
                        <a:t>Batches page</a:t>
                      </a:r>
                    </a:p>
                  </a:txBody>
                  <a:tcPr/>
                </a:tc>
                <a:extLst>
                  <a:ext uri="{0D108BD9-81ED-4DB2-BD59-A6C34878D82A}">
                    <a16:rowId xmlns:a16="http://schemas.microsoft.com/office/drawing/2014/main" val="1223856040"/>
                  </a:ext>
                </a:extLst>
              </a:tr>
              <a:tr h="285693">
                <a:tc>
                  <a:txBody>
                    <a:bodyPr/>
                    <a:lstStyle/>
                    <a:p>
                      <a:r>
                        <a:rPr lang="en-US" sz="1400" dirty="0">
                          <a:solidFill>
                            <a:schemeClr val="tx1">
                              <a:lumMod val="50000"/>
                            </a:schemeClr>
                          </a:solidFill>
                        </a:rPr>
                        <a:t>Grooper Attended Client</a:t>
                      </a:r>
                    </a:p>
                  </a:txBody>
                  <a:tcPr/>
                </a:tc>
                <a:tc>
                  <a:txBody>
                    <a:bodyPr/>
                    <a:lstStyle/>
                    <a:p>
                      <a:r>
                        <a:rPr lang="en-US" sz="1400" dirty="0">
                          <a:solidFill>
                            <a:schemeClr val="tx1">
                              <a:lumMod val="50000"/>
                            </a:schemeClr>
                          </a:solidFill>
                        </a:rPr>
                        <a:t>Tasks page</a:t>
                      </a:r>
                    </a:p>
                  </a:txBody>
                  <a:tcPr/>
                </a:tc>
                <a:extLst>
                  <a:ext uri="{0D108BD9-81ED-4DB2-BD59-A6C34878D82A}">
                    <a16:rowId xmlns:a16="http://schemas.microsoft.com/office/drawing/2014/main" val="1241510042"/>
                  </a:ext>
                </a:extLst>
              </a:tr>
              <a:tr h="285693">
                <a:tc>
                  <a:txBody>
                    <a:bodyPr/>
                    <a:lstStyle/>
                    <a:p>
                      <a:r>
                        <a:rPr lang="en-US" sz="1400" dirty="0">
                          <a:solidFill>
                            <a:schemeClr val="tx1">
                              <a:lumMod val="50000"/>
                            </a:schemeClr>
                          </a:solidFill>
                        </a:rPr>
                        <a:t>Grooper Design Studio</a:t>
                      </a:r>
                    </a:p>
                  </a:txBody>
                  <a:tcPr/>
                </a:tc>
                <a:tc>
                  <a:txBody>
                    <a:bodyPr/>
                    <a:lstStyle/>
                    <a:p>
                      <a:r>
                        <a:rPr lang="en-US" sz="1400" dirty="0">
                          <a:solidFill>
                            <a:schemeClr val="tx1">
                              <a:lumMod val="50000"/>
                            </a:schemeClr>
                          </a:solidFill>
                        </a:rPr>
                        <a:t>Design page</a:t>
                      </a:r>
                    </a:p>
                  </a:txBody>
                  <a:tcPr/>
                </a:tc>
                <a:extLst>
                  <a:ext uri="{0D108BD9-81ED-4DB2-BD59-A6C34878D82A}">
                    <a16:rowId xmlns:a16="http://schemas.microsoft.com/office/drawing/2014/main" val="2419930956"/>
                  </a:ext>
                </a:extLst>
              </a:tr>
              <a:tr h="285693">
                <a:tc>
                  <a:txBody>
                    <a:bodyPr/>
                    <a:lstStyle/>
                    <a:p>
                      <a:r>
                        <a:rPr lang="en-US" sz="1400" dirty="0">
                          <a:solidFill>
                            <a:schemeClr val="tx1">
                              <a:lumMod val="50000"/>
                            </a:schemeClr>
                          </a:solidFill>
                        </a:rPr>
                        <a:t>Grooper Config </a:t>
                      </a:r>
                    </a:p>
                  </a:txBody>
                  <a:tcPr/>
                </a:tc>
                <a:tc>
                  <a:txBody>
                    <a:bodyPr/>
                    <a:lstStyle/>
                    <a:p>
                      <a:r>
                        <a:rPr lang="en-US" sz="1400" dirty="0">
                          <a:solidFill>
                            <a:schemeClr val="tx1">
                              <a:lumMod val="50000"/>
                            </a:schemeClr>
                          </a:solidFill>
                        </a:rPr>
                        <a:t>Grooper Command Console (GCC)</a:t>
                      </a:r>
                    </a:p>
                  </a:txBody>
                  <a:tcPr/>
                </a:tc>
                <a:extLst>
                  <a:ext uri="{0D108BD9-81ED-4DB2-BD59-A6C34878D82A}">
                    <a16:rowId xmlns:a16="http://schemas.microsoft.com/office/drawing/2014/main" val="531789330"/>
                  </a:ext>
                </a:extLst>
              </a:tr>
              <a:tr h="285693">
                <a:tc>
                  <a:txBody>
                    <a:bodyPr/>
                    <a:lstStyle/>
                    <a:p>
                      <a:r>
                        <a:rPr lang="en-US" sz="1400" dirty="0">
                          <a:solidFill>
                            <a:schemeClr val="tx1">
                              <a:lumMod val="50000"/>
                            </a:schemeClr>
                          </a:solidFill>
                        </a:rPr>
                        <a:t>Unattended Client</a:t>
                      </a:r>
                    </a:p>
                  </a:txBody>
                  <a:tcPr/>
                </a:tc>
                <a:tc>
                  <a:txBody>
                    <a:bodyPr/>
                    <a:lstStyle/>
                    <a:p>
                      <a:r>
                        <a:rPr lang="en-US" sz="1400" dirty="0">
                          <a:solidFill>
                            <a:schemeClr val="tx1">
                              <a:lumMod val="50000"/>
                            </a:schemeClr>
                          </a:solidFill>
                        </a:rPr>
                        <a:t>The “</a:t>
                      </a:r>
                      <a:r>
                        <a:rPr lang="en-US" sz="1400" dirty="0" err="1">
                          <a:solidFill>
                            <a:schemeClr val="tx1">
                              <a:lumMod val="50000"/>
                            </a:schemeClr>
                          </a:solidFill>
                        </a:rPr>
                        <a:t>gcc</a:t>
                      </a:r>
                      <a:r>
                        <a:rPr lang="en-US" sz="1400" dirty="0">
                          <a:solidFill>
                            <a:schemeClr val="tx1">
                              <a:lumMod val="50000"/>
                            </a:schemeClr>
                          </a:solidFill>
                        </a:rPr>
                        <a:t> services host” will host Activity Processing services in-process</a:t>
                      </a:r>
                    </a:p>
                  </a:txBody>
                  <a:tcPr/>
                </a:tc>
                <a:extLst>
                  <a:ext uri="{0D108BD9-81ED-4DB2-BD59-A6C34878D82A}">
                    <a16:rowId xmlns:a16="http://schemas.microsoft.com/office/drawing/2014/main" val="904685592"/>
                  </a:ext>
                </a:extLst>
              </a:tr>
              <a:tr h="347593">
                <a:tc>
                  <a:txBody>
                    <a:bodyPr/>
                    <a:lstStyle/>
                    <a:p>
                      <a:r>
                        <a:rPr lang="en-US" sz="1400" dirty="0">
                          <a:solidFill>
                            <a:schemeClr val="tx1">
                              <a:lumMod val="50000"/>
                            </a:schemeClr>
                          </a:solidFill>
                        </a:rPr>
                        <a:t>Grooper Desktop</a:t>
                      </a:r>
                    </a:p>
                  </a:txBody>
                  <a:tcPr/>
                </a:tc>
                <a:tc>
                  <a:txBody>
                    <a:bodyPr/>
                    <a:lstStyle/>
                    <a:p>
                      <a:r>
                        <a:rPr lang="en-US" sz="1400" dirty="0">
                          <a:solidFill>
                            <a:schemeClr val="tx1">
                              <a:lumMod val="50000"/>
                            </a:schemeClr>
                          </a:solidFill>
                        </a:rPr>
                        <a:t>Installed on workstations but now configured in Scan Viewer</a:t>
                      </a:r>
                    </a:p>
                  </a:txBody>
                  <a:tcPr/>
                </a:tc>
                <a:extLst>
                  <a:ext uri="{0D108BD9-81ED-4DB2-BD59-A6C34878D82A}">
                    <a16:rowId xmlns:a16="http://schemas.microsoft.com/office/drawing/2014/main" val="1309724915"/>
                  </a:ext>
                </a:extLst>
              </a:tr>
            </a:tbl>
          </a:graphicData>
        </a:graphic>
      </p:graphicFrame>
    </p:spTree>
    <p:extLst>
      <p:ext uri="{BB962C8B-B14F-4D97-AF65-F5344CB8AC3E}">
        <p14:creationId xmlns:p14="http://schemas.microsoft.com/office/powerpoint/2010/main" val="25478051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decel="100000" fill="hold" nodeType="withEffect">
                                  <p:stCondLst>
                                    <p:cond delay="0"/>
                                  </p:stCondLst>
                                  <p:childTnLst>
                                    <p:set>
                                      <p:cBhvr>
                                        <p:cTn id="6" dur="1" fill="hold">
                                          <p:stCondLst>
                                            <p:cond delay="0"/>
                                          </p:stCondLst>
                                        </p:cTn>
                                        <p:tgtEl>
                                          <p:spTgt spid="60"/>
                                        </p:tgtEl>
                                        <p:attrNameLst>
                                          <p:attrName>style.visibility</p:attrName>
                                        </p:attrNameLst>
                                      </p:cBhvr>
                                      <p:to>
                                        <p:strVal val="visible"/>
                                      </p:to>
                                    </p:set>
                                    <p:anim calcmode="lin" valueType="num">
                                      <p:cBhvr additive="base">
                                        <p:cTn id="7" dur="1500" fill="hold"/>
                                        <p:tgtEl>
                                          <p:spTgt spid="60"/>
                                        </p:tgtEl>
                                        <p:attrNameLst>
                                          <p:attrName>ppt_x</p:attrName>
                                        </p:attrNameLst>
                                      </p:cBhvr>
                                      <p:tavLst>
                                        <p:tav tm="0">
                                          <p:val>
                                            <p:strVal val="1+#ppt_w/2"/>
                                          </p:val>
                                        </p:tav>
                                        <p:tav tm="100000">
                                          <p:val>
                                            <p:strVal val="#ppt_x"/>
                                          </p:val>
                                        </p:tav>
                                      </p:tavLst>
                                    </p:anim>
                                    <p:anim calcmode="lin" valueType="num">
                                      <p:cBhvr additive="base">
                                        <p:cTn id="8" dur="1500" fill="hold"/>
                                        <p:tgtEl>
                                          <p:spTgt spid="60"/>
                                        </p:tgtEl>
                                        <p:attrNameLst>
                                          <p:attrName>ppt_y</p:attrName>
                                        </p:attrNameLst>
                                      </p:cBhvr>
                                      <p:tavLst>
                                        <p:tav tm="0">
                                          <p:val>
                                            <p:strVal val="#ppt_y"/>
                                          </p:val>
                                        </p:tav>
                                        <p:tav tm="100000">
                                          <p:val>
                                            <p:strVal val="#ppt_y"/>
                                          </p:val>
                                        </p:tav>
                                      </p:tavLst>
                                    </p:anim>
                                  </p:childTnLst>
                                </p:cTn>
                              </p:par>
                              <p:par>
                                <p:cTn id="9" presetID="2" presetClass="entr" presetSubtype="2" decel="100000" fill="hold" grpId="0" nodeType="withEffect">
                                  <p:stCondLst>
                                    <p:cond delay="0"/>
                                  </p:stCondLst>
                                  <p:childTnLst>
                                    <p:set>
                                      <p:cBhvr>
                                        <p:cTn id="10" dur="1" fill="hold">
                                          <p:stCondLst>
                                            <p:cond delay="0"/>
                                          </p:stCondLst>
                                        </p:cTn>
                                        <p:tgtEl>
                                          <p:spTgt spid="55"/>
                                        </p:tgtEl>
                                        <p:attrNameLst>
                                          <p:attrName>style.visibility</p:attrName>
                                        </p:attrNameLst>
                                      </p:cBhvr>
                                      <p:to>
                                        <p:strVal val="visible"/>
                                      </p:to>
                                    </p:set>
                                    <p:anim calcmode="lin" valueType="num">
                                      <p:cBhvr additive="base">
                                        <p:cTn id="11" dur="1500" fill="hold"/>
                                        <p:tgtEl>
                                          <p:spTgt spid="55"/>
                                        </p:tgtEl>
                                        <p:attrNameLst>
                                          <p:attrName>ppt_x</p:attrName>
                                        </p:attrNameLst>
                                      </p:cBhvr>
                                      <p:tavLst>
                                        <p:tav tm="0">
                                          <p:val>
                                            <p:strVal val="1+#ppt_w/2"/>
                                          </p:val>
                                        </p:tav>
                                        <p:tav tm="100000">
                                          <p:val>
                                            <p:strVal val="#ppt_x"/>
                                          </p:val>
                                        </p:tav>
                                      </p:tavLst>
                                    </p:anim>
                                    <p:anim calcmode="lin" valueType="num">
                                      <p:cBhvr additive="base">
                                        <p:cTn id="12" dur="1500" fill="hold"/>
                                        <p:tgtEl>
                                          <p:spTgt spid="55"/>
                                        </p:tgtEl>
                                        <p:attrNameLst>
                                          <p:attrName>ppt_y</p:attrName>
                                        </p:attrNameLst>
                                      </p:cBhvr>
                                      <p:tavLst>
                                        <p:tav tm="0">
                                          <p:val>
                                            <p:strVal val="#ppt_y"/>
                                          </p:val>
                                        </p:tav>
                                        <p:tav tm="100000">
                                          <p:val>
                                            <p:strVal val="#ppt_y"/>
                                          </p:val>
                                        </p:tav>
                                      </p:tavLst>
                                    </p:anim>
                                  </p:childTnLst>
                                </p:cTn>
                              </p:par>
                              <p:par>
                                <p:cTn id="13" presetID="2" presetClass="entr" presetSubtype="2" decel="100000" fill="hold" nodeType="withEffect">
                                  <p:stCondLst>
                                    <p:cond delay="0"/>
                                  </p:stCondLst>
                                  <p:childTnLst>
                                    <p:set>
                                      <p:cBhvr>
                                        <p:cTn id="14" dur="1" fill="hold">
                                          <p:stCondLst>
                                            <p:cond delay="0"/>
                                          </p:stCondLst>
                                        </p:cTn>
                                        <p:tgtEl>
                                          <p:spTgt spid="59"/>
                                        </p:tgtEl>
                                        <p:attrNameLst>
                                          <p:attrName>style.visibility</p:attrName>
                                        </p:attrNameLst>
                                      </p:cBhvr>
                                      <p:to>
                                        <p:strVal val="visible"/>
                                      </p:to>
                                    </p:set>
                                    <p:anim calcmode="lin" valueType="num">
                                      <p:cBhvr additive="base">
                                        <p:cTn id="15" dur="1500" fill="hold"/>
                                        <p:tgtEl>
                                          <p:spTgt spid="59"/>
                                        </p:tgtEl>
                                        <p:attrNameLst>
                                          <p:attrName>ppt_x</p:attrName>
                                        </p:attrNameLst>
                                      </p:cBhvr>
                                      <p:tavLst>
                                        <p:tav tm="0">
                                          <p:val>
                                            <p:strVal val="1+#ppt_w/2"/>
                                          </p:val>
                                        </p:tav>
                                        <p:tav tm="100000">
                                          <p:val>
                                            <p:strVal val="#ppt_x"/>
                                          </p:val>
                                        </p:tav>
                                      </p:tavLst>
                                    </p:anim>
                                    <p:anim calcmode="lin" valueType="num">
                                      <p:cBhvr additive="base">
                                        <p:cTn id="16" dur="1500" fill="hold"/>
                                        <p:tgtEl>
                                          <p:spTgt spid="59"/>
                                        </p:tgtEl>
                                        <p:attrNameLst>
                                          <p:attrName>ppt_y</p:attrName>
                                        </p:attrNameLst>
                                      </p:cBhvr>
                                      <p:tavLst>
                                        <p:tav tm="0">
                                          <p:val>
                                            <p:strVal val="#ppt_y"/>
                                          </p:val>
                                        </p:tav>
                                        <p:tav tm="100000">
                                          <p:val>
                                            <p:strVal val="#ppt_y"/>
                                          </p:val>
                                        </p:tav>
                                      </p:tavLst>
                                    </p:anim>
                                  </p:childTnLst>
                                </p:cTn>
                              </p:par>
                              <p:par>
                                <p:cTn id="17" presetID="2" presetClass="entr" presetSubtype="2" decel="100000" fill="hold" nodeType="withEffect">
                                  <p:stCondLst>
                                    <p:cond delay="0"/>
                                  </p:stCondLst>
                                  <p:childTnLst>
                                    <p:set>
                                      <p:cBhvr>
                                        <p:cTn id="18" dur="1" fill="hold">
                                          <p:stCondLst>
                                            <p:cond delay="0"/>
                                          </p:stCondLst>
                                        </p:cTn>
                                        <p:tgtEl>
                                          <p:spTgt spid="2"/>
                                        </p:tgtEl>
                                        <p:attrNameLst>
                                          <p:attrName>style.visibility</p:attrName>
                                        </p:attrNameLst>
                                      </p:cBhvr>
                                      <p:to>
                                        <p:strVal val="visible"/>
                                      </p:to>
                                    </p:set>
                                    <p:anim calcmode="lin" valueType="num">
                                      <p:cBhvr additive="base">
                                        <p:cTn id="19" dur="1500" fill="hold"/>
                                        <p:tgtEl>
                                          <p:spTgt spid="2"/>
                                        </p:tgtEl>
                                        <p:attrNameLst>
                                          <p:attrName>ppt_x</p:attrName>
                                        </p:attrNameLst>
                                      </p:cBhvr>
                                      <p:tavLst>
                                        <p:tav tm="0">
                                          <p:val>
                                            <p:strVal val="1+#ppt_w/2"/>
                                          </p:val>
                                        </p:tav>
                                        <p:tav tm="100000">
                                          <p:val>
                                            <p:strVal val="#ppt_x"/>
                                          </p:val>
                                        </p:tav>
                                      </p:tavLst>
                                    </p:anim>
                                    <p:anim calcmode="lin" valueType="num">
                                      <p:cBhvr additive="base">
                                        <p:cTn id="20" dur="1500" fill="hold"/>
                                        <p:tgtEl>
                                          <p:spTgt spid="2"/>
                                        </p:tgtEl>
                                        <p:attrNameLst>
                                          <p:attrName>ppt_y</p:attrName>
                                        </p:attrNameLst>
                                      </p:cBhvr>
                                      <p:tavLst>
                                        <p:tav tm="0">
                                          <p:val>
                                            <p:strVal val="#ppt_y"/>
                                          </p:val>
                                        </p:tav>
                                        <p:tav tm="100000">
                                          <p:val>
                                            <p:strVal val="#ppt_y"/>
                                          </p:val>
                                        </p:tav>
                                      </p:tavLst>
                                    </p:anim>
                                  </p:childTnLst>
                                </p:cTn>
                              </p:par>
                              <p:par>
                                <p:cTn id="21" presetID="2" presetClass="entr" presetSubtype="2" decel="100000" fill="hold" grpId="0" nodeType="withEffect">
                                  <p:stCondLst>
                                    <p:cond delay="500"/>
                                  </p:stCondLst>
                                  <p:childTnLst>
                                    <p:set>
                                      <p:cBhvr>
                                        <p:cTn id="22" dur="1" fill="hold">
                                          <p:stCondLst>
                                            <p:cond delay="0"/>
                                          </p:stCondLst>
                                        </p:cTn>
                                        <p:tgtEl>
                                          <p:spTgt spid="14"/>
                                        </p:tgtEl>
                                        <p:attrNameLst>
                                          <p:attrName>style.visibility</p:attrName>
                                        </p:attrNameLst>
                                      </p:cBhvr>
                                      <p:to>
                                        <p:strVal val="visible"/>
                                      </p:to>
                                    </p:set>
                                    <p:anim calcmode="lin" valueType="num">
                                      <p:cBhvr additive="base">
                                        <p:cTn id="23" dur="1000" fill="hold"/>
                                        <p:tgtEl>
                                          <p:spTgt spid="14"/>
                                        </p:tgtEl>
                                        <p:attrNameLst>
                                          <p:attrName>ppt_x</p:attrName>
                                        </p:attrNameLst>
                                      </p:cBhvr>
                                      <p:tavLst>
                                        <p:tav tm="0">
                                          <p:val>
                                            <p:strVal val="1+#ppt_w/2"/>
                                          </p:val>
                                        </p:tav>
                                        <p:tav tm="100000">
                                          <p:val>
                                            <p:strVal val="#ppt_x"/>
                                          </p:val>
                                        </p:tav>
                                      </p:tavLst>
                                    </p:anim>
                                    <p:anim calcmode="lin" valueType="num">
                                      <p:cBhvr additive="base">
                                        <p:cTn id="24" dur="1000" fill="hold"/>
                                        <p:tgtEl>
                                          <p:spTgt spid="14"/>
                                        </p:tgtEl>
                                        <p:attrNameLst>
                                          <p:attrName>ppt_y</p:attrName>
                                        </p:attrNameLst>
                                      </p:cBhvr>
                                      <p:tavLst>
                                        <p:tav tm="0">
                                          <p:val>
                                            <p:strVal val="#ppt_y"/>
                                          </p:val>
                                        </p:tav>
                                        <p:tav tm="100000">
                                          <p:val>
                                            <p:strVal val="#ppt_y"/>
                                          </p:val>
                                        </p:tav>
                                      </p:tavLst>
                                    </p:anim>
                                  </p:childTnLst>
                                </p:cTn>
                              </p:par>
                              <p:par>
                                <p:cTn id="25" presetID="2" presetClass="entr" presetSubtype="2" decel="100000" fill="hold" nodeType="withEffect">
                                  <p:stCondLst>
                                    <p:cond delay="500"/>
                                  </p:stCondLst>
                                  <p:childTnLst>
                                    <p:set>
                                      <p:cBhvr>
                                        <p:cTn id="26" dur="1" fill="hold">
                                          <p:stCondLst>
                                            <p:cond delay="0"/>
                                          </p:stCondLst>
                                        </p:cTn>
                                        <p:tgtEl>
                                          <p:spTgt spid="3"/>
                                        </p:tgtEl>
                                        <p:attrNameLst>
                                          <p:attrName>style.visibility</p:attrName>
                                        </p:attrNameLst>
                                      </p:cBhvr>
                                      <p:to>
                                        <p:strVal val="visible"/>
                                      </p:to>
                                    </p:set>
                                    <p:anim calcmode="lin" valueType="num">
                                      <p:cBhvr additive="base">
                                        <p:cTn id="27" dur="1000" fill="hold"/>
                                        <p:tgtEl>
                                          <p:spTgt spid="3"/>
                                        </p:tgtEl>
                                        <p:attrNameLst>
                                          <p:attrName>ppt_x</p:attrName>
                                        </p:attrNameLst>
                                      </p:cBhvr>
                                      <p:tavLst>
                                        <p:tav tm="0">
                                          <p:val>
                                            <p:strVal val="1+#ppt_w/2"/>
                                          </p:val>
                                        </p:tav>
                                        <p:tav tm="100000">
                                          <p:val>
                                            <p:strVal val="#ppt_x"/>
                                          </p:val>
                                        </p:tav>
                                      </p:tavLst>
                                    </p:anim>
                                    <p:anim calcmode="lin" valueType="num">
                                      <p:cBhvr additive="base">
                                        <p:cTn id="28" dur="1000" fill="hold"/>
                                        <p:tgtEl>
                                          <p:spTgt spid="3"/>
                                        </p:tgtEl>
                                        <p:attrNameLst>
                                          <p:attrName>ppt_y</p:attrName>
                                        </p:attrNameLst>
                                      </p:cBhvr>
                                      <p:tavLst>
                                        <p:tav tm="0">
                                          <p:val>
                                            <p:strVal val="#ppt_y"/>
                                          </p:val>
                                        </p:tav>
                                        <p:tav tm="100000">
                                          <p:val>
                                            <p:strVal val="#ppt_y"/>
                                          </p:val>
                                        </p:tav>
                                      </p:tavLst>
                                    </p:anim>
                                  </p:childTnLst>
                                </p:cTn>
                              </p:par>
                              <p:par>
                                <p:cTn id="29" presetID="2" presetClass="entr" presetSubtype="2" decel="100000" fill="hold" nodeType="withEffect">
                                  <p:stCondLst>
                                    <p:cond delay="500"/>
                                  </p:stCondLst>
                                  <p:childTnLst>
                                    <p:set>
                                      <p:cBhvr>
                                        <p:cTn id="30" dur="1" fill="hold">
                                          <p:stCondLst>
                                            <p:cond delay="0"/>
                                          </p:stCondLst>
                                        </p:cTn>
                                        <p:tgtEl>
                                          <p:spTgt spid="16"/>
                                        </p:tgtEl>
                                        <p:attrNameLst>
                                          <p:attrName>style.visibility</p:attrName>
                                        </p:attrNameLst>
                                      </p:cBhvr>
                                      <p:to>
                                        <p:strVal val="visible"/>
                                      </p:to>
                                    </p:set>
                                    <p:anim calcmode="lin" valueType="num">
                                      <p:cBhvr additive="base">
                                        <p:cTn id="31" dur="1000" fill="hold"/>
                                        <p:tgtEl>
                                          <p:spTgt spid="16"/>
                                        </p:tgtEl>
                                        <p:attrNameLst>
                                          <p:attrName>ppt_x</p:attrName>
                                        </p:attrNameLst>
                                      </p:cBhvr>
                                      <p:tavLst>
                                        <p:tav tm="0">
                                          <p:val>
                                            <p:strVal val="1+#ppt_w/2"/>
                                          </p:val>
                                        </p:tav>
                                        <p:tav tm="100000">
                                          <p:val>
                                            <p:strVal val="#ppt_x"/>
                                          </p:val>
                                        </p:tav>
                                      </p:tavLst>
                                    </p:anim>
                                    <p:anim calcmode="lin" valueType="num">
                                      <p:cBhvr additive="base">
                                        <p:cTn id="32" dur="1000" fill="hold"/>
                                        <p:tgtEl>
                                          <p:spTgt spid="1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 grpId="0"/>
      <p:bldP spid="14"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 name="Graphic 34">
            <a:extLst>
              <a:ext uri="{FF2B5EF4-FFF2-40B4-BE49-F238E27FC236}">
                <a16:creationId xmlns:a16="http://schemas.microsoft.com/office/drawing/2014/main" id="{EFC879A8-D5BD-4761-F2E5-B1F1737A1B59}"/>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2502531" y="1723217"/>
            <a:ext cx="13813313" cy="5717750"/>
          </a:xfrm>
          <a:prstGeom prst="rect">
            <a:avLst/>
          </a:prstGeom>
          <a:effectLst>
            <a:outerShdw blurRad="317500" dist="317500" algn="l" rotWithShape="0">
              <a:prstClr val="black">
                <a:alpha val="15000"/>
              </a:prstClr>
            </a:outerShdw>
          </a:effectLst>
        </p:spPr>
      </p:pic>
      <p:pic>
        <p:nvPicPr>
          <p:cNvPr id="25" name="Graphic 24">
            <a:extLst>
              <a:ext uri="{FF2B5EF4-FFF2-40B4-BE49-F238E27FC236}">
                <a16:creationId xmlns:a16="http://schemas.microsoft.com/office/drawing/2014/main" id="{B11A0AE7-185E-5698-0B17-CFF714344335}"/>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3052219" y="-168122"/>
            <a:ext cx="8976769" cy="7235977"/>
          </a:xfrm>
          <a:prstGeom prst="rect">
            <a:avLst/>
          </a:prstGeom>
          <a:effectLst>
            <a:outerShdw blurRad="317500" dist="317500" algn="l" rotWithShape="0">
              <a:prstClr val="black">
                <a:alpha val="15000"/>
              </a:prstClr>
            </a:outerShdw>
          </a:effectLst>
        </p:spPr>
      </p:pic>
      <p:grpSp>
        <p:nvGrpSpPr>
          <p:cNvPr id="104" name="Group 103">
            <a:extLst>
              <a:ext uri="{FF2B5EF4-FFF2-40B4-BE49-F238E27FC236}">
                <a16:creationId xmlns:a16="http://schemas.microsoft.com/office/drawing/2014/main" id="{68A00E5A-1120-A32A-1507-735A0CCD587C}"/>
              </a:ext>
            </a:extLst>
          </p:cNvPr>
          <p:cNvGrpSpPr/>
          <p:nvPr/>
        </p:nvGrpSpPr>
        <p:grpSpPr>
          <a:xfrm>
            <a:off x="-617767" y="293967"/>
            <a:ext cx="12285892" cy="958821"/>
            <a:chOff x="-617767" y="293967"/>
            <a:chExt cx="12285892" cy="958821"/>
          </a:xfrm>
        </p:grpSpPr>
        <p:cxnSp>
          <p:nvCxnSpPr>
            <p:cNvPr id="105" name="Straight Connector 104">
              <a:extLst>
                <a:ext uri="{FF2B5EF4-FFF2-40B4-BE49-F238E27FC236}">
                  <a16:creationId xmlns:a16="http://schemas.microsoft.com/office/drawing/2014/main" id="{BA28F4C3-C669-D22D-3A2E-9F37CCB081C3}"/>
                </a:ext>
              </a:extLst>
            </p:cNvPr>
            <p:cNvCxnSpPr>
              <a:cxnSpLocks/>
            </p:cNvCxnSpPr>
            <p:nvPr/>
          </p:nvCxnSpPr>
          <p:spPr>
            <a:xfrm>
              <a:off x="1262743" y="1200155"/>
              <a:ext cx="10405382" cy="0"/>
            </a:xfrm>
            <a:prstGeom prst="line">
              <a:avLst/>
            </a:prstGeom>
            <a:ln w="15875">
              <a:solidFill>
                <a:schemeClr val="bg2">
                  <a:lumMod val="50000"/>
                </a:schemeClr>
              </a:soli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pic>
          <p:nvPicPr>
            <p:cNvPr id="106" name="Graphic 105">
              <a:extLst>
                <a:ext uri="{FF2B5EF4-FFF2-40B4-BE49-F238E27FC236}">
                  <a16:creationId xmlns:a16="http://schemas.microsoft.com/office/drawing/2014/main" id="{3D02FB06-C2CB-AE3B-E5EB-040579052B63}"/>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617767" y="293967"/>
              <a:ext cx="2332267" cy="958821"/>
            </a:xfrm>
            <a:prstGeom prst="rect">
              <a:avLst/>
            </a:prstGeom>
            <a:effectLst>
              <a:outerShdw blurRad="317500" dist="317500" dir="2700000" algn="l" rotWithShape="0">
                <a:prstClr val="black">
                  <a:alpha val="15000"/>
                </a:prstClr>
              </a:outerShdw>
            </a:effectLst>
          </p:spPr>
        </p:pic>
      </p:grpSp>
      <p:pic>
        <p:nvPicPr>
          <p:cNvPr id="8" name="Grooper G" descr="Logo, icon&#10;&#10;Description automatically generated">
            <a:extLst>
              <a:ext uri="{FF2B5EF4-FFF2-40B4-BE49-F238E27FC236}">
                <a16:creationId xmlns:a16="http://schemas.microsoft.com/office/drawing/2014/main" id="{A65591A4-8223-8A46-8CFF-6ACC18EA53DD}"/>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501650" y="342904"/>
            <a:ext cx="651511" cy="857251"/>
          </a:xfrm>
          <a:prstGeom prst="rect">
            <a:avLst/>
          </a:prstGeom>
          <a:effectLst>
            <a:outerShdw blurRad="63500" dist="63500" dir="2700000" algn="tl" rotWithShape="0">
              <a:prstClr val="black">
                <a:alpha val="25000"/>
              </a:prstClr>
            </a:outerShdw>
          </a:effectLst>
        </p:spPr>
      </p:pic>
      <p:sp>
        <p:nvSpPr>
          <p:cNvPr id="28" name="Shape - Data Chaining" hidden="1">
            <a:extLst>
              <a:ext uri="{FF2B5EF4-FFF2-40B4-BE49-F238E27FC236}">
                <a16:creationId xmlns:a16="http://schemas.microsoft.com/office/drawing/2014/main" id="{48172BA7-A90B-8B5B-78F5-334BFFCEC1E9}"/>
              </a:ext>
            </a:extLst>
          </p:cNvPr>
          <p:cNvSpPr/>
          <p:nvPr/>
        </p:nvSpPr>
        <p:spPr>
          <a:xfrm>
            <a:off x="613705" y="5148563"/>
            <a:ext cx="2812459" cy="958825"/>
          </a:xfrm>
          <a:prstGeom prst="roundRect">
            <a:avLst>
              <a:gd name="adj" fmla="val 37528"/>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cap="small" dirty="0">
              <a:solidFill>
                <a:schemeClr val="bg2"/>
              </a:solidFill>
              <a:latin typeface="Roboto Bk" pitchFamily="2" charset="0"/>
              <a:ea typeface="Roboto Bk" pitchFamily="2" charset="0"/>
            </a:endParaRPr>
          </a:p>
        </p:txBody>
      </p:sp>
      <p:sp>
        <p:nvSpPr>
          <p:cNvPr id="10" name="What is?">
            <a:extLst>
              <a:ext uri="{FF2B5EF4-FFF2-40B4-BE49-F238E27FC236}">
                <a16:creationId xmlns:a16="http://schemas.microsoft.com/office/drawing/2014/main" id="{E6F8B4CF-E43A-2FD6-3EF2-D1829E674484}"/>
              </a:ext>
            </a:extLst>
          </p:cNvPr>
          <p:cNvSpPr txBox="1"/>
          <p:nvPr/>
        </p:nvSpPr>
        <p:spPr>
          <a:xfrm>
            <a:off x="1896110" y="417577"/>
            <a:ext cx="9073825" cy="707886"/>
          </a:xfrm>
          <a:prstGeom prst="rect">
            <a:avLst/>
          </a:prstGeom>
          <a:noFill/>
          <a:effectLst/>
        </p:spPr>
        <p:txBody>
          <a:bodyPr wrap="square" rtlCol="0">
            <a:spAutoFit/>
          </a:bodyPr>
          <a:lstStyle>
            <a:defPPr>
              <a:defRPr lang="en-US"/>
            </a:defPPr>
            <a:lvl1pPr>
              <a:defRPr sz="4000" cap="all">
                <a:solidFill>
                  <a:schemeClr val="bg2"/>
                </a:solidFill>
                <a:latin typeface="+mj-lt"/>
              </a:defRPr>
            </a:lvl1pPr>
          </a:lstStyle>
          <a:p>
            <a:r>
              <a:rPr lang="en-US" dirty="0">
                <a:solidFill>
                  <a:schemeClr val="tx1">
                    <a:lumMod val="20000"/>
                    <a:lumOff val="80000"/>
                  </a:schemeClr>
                </a:solidFill>
              </a:rPr>
              <a:t>New and Improved Functionality</a:t>
            </a:r>
          </a:p>
        </p:txBody>
      </p:sp>
      <p:grpSp>
        <p:nvGrpSpPr>
          <p:cNvPr id="66" name="Group 65">
            <a:extLst>
              <a:ext uri="{FF2B5EF4-FFF2-40B4-BE49-F238E27FC236}">
                <a16:creationId xmlns:a16="http://schemas.microsoft.com/office/drawing/2014/main" id="{143832C6-00B3-598C-E0F6-A9A13F7D1097}"/>
              </a:ext>
            </a:extLst>
          </p:cNvPr>
          <p:cNvGrpSpPr/>
          <p:nvPr/>
        </p:nvGrpSpPr>
        <p:grpSpPr>
          <a:xfrm>
            <a:off x="-251592" y="1616392"/>
            <a:ext cx="6172200" cy="457200"/>
            <a:chOff x="-247650" y="1711162"/>
            <a:chExt cx="6172200" cy="457200"/>
          </a:xfrm>
          <a:solidFill>
            <a:schemeClr val="accent6">
              <a:lumMod val="50000"/>
            </a:schemeClr>
          </a:solidFill>
        </p:grpSpPr>
        <p:pic>
          <p:nvPicPr>
            <p:cNvPr id="65" name="Graphic 64">
              <a:extLst>
                <a:ext uri="{FF2B5EF4-FFF2-40B4-BE49-F238E27FC236}">
                  <a16:creationId xmlns:a16="http://schemas.microsoft.com/office/drawing/2014/main" id="{BF2CC2CE-0D78-35B8-005B-B85A35F6D0B2}"/>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247650" y="1711162"/>
              <a:ext cx="6172200" cy="457200"/>
            </a:xfrm>
            <a:prstGeom prst="rect">
              <a:avLst/>
            </a:prstGeom>
            <a:effectLst>
              <a:outerShdw blurRad="127000" dist="127000" dir="2700000" algn="tl" rotWithShape="0">
                <a:prstClr val="black">
                  <a:alpha val="15000"/>
                </a:prstClr>
              </a:outerShdw>
            </a:effectLst>
          </p:spPr>
        </p:pic>
        <p:sp>
          <p:nvSpPr>
            <p:cNvPr id="63" name="TextBox 62">
              <a:extLst>
                <a:ext uri="{FF2B5EF4-FFF2-40B4-BE49-F238E27FC236}">
                  <a16:creationId xmlns:a16="http://schemas.microsoft.com/office/drawing/2014/main" id="{B045BCE5-3F2F-DA2B-F768-BEF539B4754E}"/>
                </a:ext>
              </a:extLst>
            </p:cNvPr>
            <p:cNvSpPr txBox="1"/>
            <p:nvPr/>
          </p:nvSpPr>
          <p:spPr>
            <a:xfrm>
              <a:off x="216536" y="1733477"/>
              <a:ext cx="4239350" cy="400110"/>
            </a:xfrm>
            <a:prstGeom prst="rect">
              <a:avLst/>
            </a:prstGeom>
            <a:grpFill/>
          </p:spPr>
          <p:txBody>
            <a:bodyPr wrap="square">
              <a:spAutoFit/>
            </a:bodyPr>
            <a:lstStyle/>
            <a:p>
              <a:r>
                <a:rPr lang="en-US" sz="2000" cap="small" dirty="0">
                  <a:solidFill>
                    <a:schemeClr val="accent2"/>
                  </a:solidFill>
                  <a:latin typeface="Roboto Bk" pitchFamily="2" charset="0"/>
                  <a:ea typeface="Roboto Bk" pitchFamily="2" charset="0"/>
                </a:rPr>
                <a:t>Committed to web development</a:t>
              </a:r>
              <a:endParaRPr lang="en-US" sz="2000" dirty="0">
                <a:solidFill>
                  <a:schemeClr val="accent2"/>
                </a:solidFill>
              </a:endParaRPr>
            </a:p>
          </p:txBody>
        </p:sp>
      </p:grpSp>
      <p:grpSp>
        <p:nvGrpSpPr>
          <p:cNvPr id="80" name="Group 79">
            <a:extLst>
              <a:ext uri="{FF2B5EF4-FFF2-40B4-BE49-F238E27FC236}">
                <a16:creationId xmlns:a16="http://schemas.microsoft.com/office/drawing/2014/main" id="{070CDA75-74C6-D6FE-E058-732B58203ACB}"/>
              </a:ext>
            </a:extLst>
          </p:cNvPr>
          <p:cNvGrpSpPr/>
          <p:nvPr/>
        </p:nvGrpSpPr>
        <p:grpSpPr>
          <a:xfrm>
            <a:off x="-648312" y="3345038"/>
            <a:ext cx="6172200" cy="457200"/>
            <a:chOff x="-247650" y="1711162"/>
            <a:chExt cx="6172200" cy="457200"/>
          </a:xfrm>
          <a:solidFill>
            <a:schemeClr val="accent6">
              <a:lumMod val="50000"/>
            </a:schemeClr>
          </a:solidFill>
        </p:grpSpPr>
        <p:pic>
          <p:nvPicPr>
            <p:cNvPr id="81" name="Graphic 80">
              <a:extLst>
                <a:ext uri="{FF2B5EF4-FFF2-40B4-BE49-F238E27FC236}">
                  <a16:creationId xmlns:a16="http://schemas.microsoft.com/office/drawing/2014/main" id="{0B2C0810-3524-8339-54DB-EEEE990E6DD4}"/>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247650" y="1711162"/>
              <a:ext cx="6172200" cy="457200"/>
            </a:xfrm>
            <a:prstGeom prst="rect">
              <a:avLst/>
            </a:prstGeom>
            <a:effectLst>
              <a:outerShdw blurRad="127000" dist="127000" dir="2700000" algn="tl" rotWithShape="0">
                <a:prstClr val="black">
                  <a:alpha val="15000"/>
                </a:prstClr>
              </a:outerShdw>
            </a:effectLst>
          </p:spPr>
        </p:pic>
        <p:sp>
          <p:nvSpPr>
            <p:cNvPr id="82" name="TextBox 81">
              <a:extLst>
                <a:ext uri="{FF2B5EF4-FFF2-40B4-BE49-F238E27FC236}">
                  <a16:creationId xmlns:a16="http://schemas.microsoft.com/office/drawing/2014/main" id="{69A7099C-96E6-B645-AB94-EFD26154B675}"/>
                </a:ext>
              </a:extLst>
            </p:cNvPr>
            <p:cNvSpPr txBox="1"/>
            <p:nvPr/>
          </p:nvSpPr>
          <p:spPr>
            <a:xfrm>
              <a:off x="613060" y="1733477"/>
              <a:ext cx="3183946" cy="400110"/>
            </a:xfrm>
            <a:prstGeom prst="rect">
              <a:avLst/>
            </a:prstGeom>
            <a:grpFill/>
          </p:spPr>
          <p:txBody>
            <a:bodyPr wrap="square">
              <a:spAutoFit/>
            </a:bodyPr>
            <a:lstStyle/>
            <a:p>
              <a:r>
                <a:rPr lang="en-US" sz="2000" cap="small" dirty="0">
                  <a:solidFill>
                    <a:schemeClr val="accent2"/>
                  </a:solidFill>
                  <a:latin typeface="Roboto Bk" pitchFamily="2" charset="0"/>
                  <a:ea typeface="Roboto Bk" pitchFamily="2" charset="0"/>
                </a:rPr>
                <a:t>LLM Integrations</a:t>
              </a:r>
              <a:endParaRPr lang="en-US" sz="2000" dirty="0">
                <a:solidFill>
                  <a:schemeClr val="accent2"/>
                </a:solidFill>
              </a:endParaRPr>
            </a:p>
          </p:txBody>
        </p:sp>
      </p:grpSp>
      <p:grpSp>
        <p:nvGrpSpPr>
          <p:cNvPr id="100" name="Group 99">
            <a:extLst>
              <a:ext uri="{FF2B5EF4-FFF2-40B4-BE49-F238E27FC236}">
                <a16:creationId xmlns:a16="http://schemas.microsoft.com/office/drawing/2014/main" id="{257B170D-DAE7-5E21-C2C8-33F4526FAA98}"/>
              </a:ext>
            </a:extLst>
          </p:cNvPr>
          <p:cNvGrpSpPr/>
          <p:nvPr/>
        </p:nvGrpSpPr>
        <p:grpSpPr>
          <a:xfrm>
            <a:off x="-1146667" y="5040955"/>
            <a:ext cx="6172200" cy="457200"/>
            <a:chOff x="-1213649" y="5827941"/>
            <a:chExt cx="6172200" cy="457200"/>
          </a:xfrm>
        </p:grpSpPr>
        <p:pic>
          <p:nvPicPr>
            <p:cNvPr id="83" name="Graphic 82">
              <a:extLst>
                <a:ext uri="{FF2B5EF4-FFF2-40B4-BE49-F238E27FC236}">
                  <a16:creationId xmlns:a16="http://schemas.microsoft.com/office/drawing/2014/main" id="{BC794154-809F-E3FC-D971-2EC7941AB87E}"/>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1213649" y="5827941"/>
              <a:ext cx="6172200" cy="457200"/>
            </a:xfrm>
            <a:prstGeom prst="rect">
              <a:avLst/>
            </a:prstGeom>
            <a:effectLst>
              <a:outerShdw blurRad="127000" dist="127000" dir="2700000" algn="tl" rotWithShape="0">
                <a:prstClr val="black">
                  <a:alpha val="15000"/>
                </a:prstClr>
              </a:outerShdw>
            </a:effectLst>
          </p:spPr>
        </p:pic>
        <p:sp>
          <p:nvSpPr>
            <p:cNvPr id="84" name="TextBox 83">
              <a:extLst>
                <a:ext uri="{FF2B5EF4-FFF2-40B4-BE49-F238E27FC236}">
                  <a16:creationId xmlns:a16="http://schemas.microsoft.com/office/drawing/2014/main" id="{48679A3B-9137-175D-69D3-8749619E469C}"/>
                </a:ext>
              </a:extLst>
            </p:cNvPr>
            <p:cNvSpPr txBox="1"/>
            <p:nvPr/>
          </p:nvSpPr>
          <p:spPr>
            <a:xfrm>
              <a:off x="194103" y="5850256"/>
              <a:ext cx="4261783" cy="400110"/>
            </a:xfrm>
            <a:prstGeom prst="rect">
              <a:avLst/>
            </a:prstGeom>
            <a:solidFill>
              <a:schemeClr val="accent6">
                <a:lumMod val="50000"/>
              </a:schemeClr>
            </a:solidFill>
          </p:spPr>
          <p:txBody>
            <a:bodyPr wrap="square">
              <a:spAutoFit/>
            </a:bodyPr>
            <a:lstStyle/>
            <a:p>
              <a:r>
                <a:rPr lang="en-US" sz="2000" cap="small" dirty="0">
                  <a:solidFill>
                    <a:schemeClr val="accent2"/>
                  </a:solidFill>
                  <a:latin typeface="Roboto Bk" pitchFamily="2" charset="0"/>
                  <a:ea typeface="Roboto Bk" pitchFamily="2" charset="0"/>
                </a:rPr>
                <a:t>Document search and retrieval</a:t>
              </a:r>
              <a:endParaRPr lang="en-US" sz="2000" dirty="0">
                <a:solidFill>
                  <a:schemeClr val="accent2"/>
                </a:solidFill>
              </a:endParaRPr>
            </a:p>
          </p:txBody>
        </p:sp>
      </p:grpSp>
      <p:sp>
        <p:nvSpPr>
          <p:cNvPr id="85" name="Data Context">
            <a:extLst>
              <a:ext uri="{FF2B5EF4-FFF2-40B4-BE49-F238E27FC236}">
                <a16:creationId xmlns:a16="http://schemas.microsoft.com/office/drawing/2014/main" id="{B9C7D96D-B4E2-7ECD-B91C-244B3435D3DC}"/>
              </a:ext>
            </a:extLst>
          </p:cNvPr>
          <p:cNvSpPr/>
          <p:nvPr/>
        </p:nvSpPr>
        <p:spPr>
          <a:xfrm>
            <a:off x="595709" y="2293368"/>
            <a:ext cx="2194560" cy="548640"/>
          </a:xfrm>
          <a:prstGeom prst="roundRect">
            <a:avLst>
              <a:gd name="adj" fmla="val 37528"/>
            </a:avLst>
          </a:prstGeom>
          <a:solidFill>
            <a:schemeClr val="accent6">
              <a:lumMod val="50000"/>
            </a:schemeClr>
          </a:solidFill>
          <a:ln>
            <a:noFill/>
          </a:ln>
          <a:effectLst>
            <a:outerShdw blurRad="127000" dist="127000" dir="2700000" algn="tl"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cap="small" dirty="0">
                <a:solidFill>
                  <a:schemeClr val="tx1">
                    <a:lumMod val="20000"/>
                    <a:lumOff val="80000"/>
                  </a:schemeClr>
                </a:solidFill>
                <a:latin typeface="Roboto Bk" pitchFamily="2" charset="0"/>
                <a:ea typeface="Roboto Bk" pitchFamily="2" charset="0"/>
              </a:rPr>
              <a:t>WINDOWS CLIENT REMOVAL</a:t>
            </a:r>
          </a:p>
        </p:txBody>
      </p:sp>
      <p:sp>
        <p:nvSpPr>
          <p:cNvPr id="86" name="Data Context">
            <a:extLst>
              <a:ext uri="{FF2B5EF4-FFF2-40B4-BE49-F238E27FC236}">
                <a16:creationId xmlns:a16="http://schemas.microsoft.com/office/drawing/2014/main" id="{E7B39AF0-DE8C-8D8B-2281-48A01B92BF6E}"/>
              </a:ext>
            </a:extLst>
          </p:cNvPr>
          <p:cNvSpPr/>
          <p:nvPr/>
        </p:nvSpPr>
        <p:spPr>
          <a:xfrm>
            <a:off x="3556681" y="2293368"/>
            <a:ext cx="2194560" cy="548640"/>
          </a:xfrm>
          <a:prstGeom prst="roundRect">
            <a:avLst>
              <a:gd name="adj" fmla="val 37528"/>
            </a:avLst>
          </a:prstGeom>
          <a:solidFill>
            <a:schemeClr val="accent6">
              <a:lumMod val="50000"/>
            </a:schemeClr>
          </a:solidFill>
          <a:ln>
            <a:noFill/>
          </a:ln>
          <a:effectLst>
            <a:outerShdw blurRad="127000" dist="127000" dir="2700000" algn="tl"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cap="small" dirty="0">
                <a:solidFill>
                  <a:schemeClr val="tx1">
                    <a:lumMod val="20000"/>
                    <a:lumOff val="80000"/>
                  </a:schemeClr>
                </a:solidFill>
                <a:latin typeface="Roboto Bk" pitchFamily="2" charset="0"/>
                <a:ea typeface="Roboto Bk" pitchFamily="2" charset="0"/>
              </a:rPr>
              <a:t>GROOPER COMMAND CONSOLE</a:t>
            </a:r>
          </a:p>
        </p:txBody>
      </p:sp>
      <p:sp>
        <p:nvSpPr>
          <p:cNvPr id="91" name="Data Context">
            <a:extLst>
              <a:ext uri="{FF2B5EF4-FFF2-40B4-BE49-F238E27FC236}">
                <a16:creationId xmlns:a16="http://schemas.microsoft.com/office/drawing/2014/main" id="{9A4B5FAD-5A99-7C03-587A-1D7FD69EC4F8}"/>
              </a:ext>
            </a:extLst>
          </p:cNvPr>
          <p:cNvSpPr/>
          <p:nvPr/>
        </p:nvSpPr>
        <p:spPr>
          <a:xfrm>
            <a:off x="6548038" y="4070031"/>
            <a:ext cx="2194560" cy="548640"/>
          </a:xfrm>
          <a:prstGeom prst="roundRect">
            <a:avLst>
              <a:gd name="adj" fmla="val 37528"/>
            </a:avLst>
          </a:prstGeom>
          <a:solidFill>
            <a:schemeClr val="accent6">
              <a:lumMod val="50000"/>
            </a:schemeClr>
          </a:solidFill>
          <a:ln>
            <a:noFill/>
          </a:ln>
          <a:effectLst>
            <a:outerShdw blurRad="127000" dist="127000" dir="2700000" algn="tl"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cap="small" dirty="0">
                <a:solidFill>
                  <a:schemeClr val="tx1">
                    <a:lumMod val="20000"/>
                    <a:lumOff val="80000"/>
                  </a:schemeClr>
                </a:solidFill>
                <a:latin typeface="Roboto Bk" pitchFamily="2" charset="0"/>
                <a:ea typeface="Roboto Bk" pitchFamily="2" charset="0"/>
              </a:rPr>
              <a:t>AI ANALYSTS &amp;</a:t>
            </a:r>
          </a:p>
          <a:p>
            <a:pPr algn="ctr"/>
            <a:r>
              <a:rPr lang="en-US" sz="1400" cap="small" dirty="0">
                <a:solidFill>
                  <a:schemeClr val="tx1">
                    <a:lumMod val="20000"/>
                    <a:lumOff val="80000"/>
                  </a:schemeClr>
                </a:solidFill>
                <a:latin typeface="Roboto Bk" pitchFamily="2" charset="0"/>
                <a:ea typeface="Roboto Bk" pitchFamily="2" charset="0"/>
              </a:rPr>
              <a:t>DOCUMENT CHAT</a:t>
            </a:r>
          </a:p>
        </p:txBody>
      </p:sp>
      <p:sp>
        <p:nvSpPr>
          <p:cNvPr id="94" name="Data Context">
            <a:extLst>
              <a:ext uri="{FF2B5EF4-FFF2-40B4-BE49-F238E27FC236}">
                <a16:creationId xmlns:a16="http://schemas.microsoft.com/office/drawing/2014/main" id="{04606C5B-52EC-C481-4050-C6BA7C5E6151}"/>
              </a:ext>
            </a:extLst>
          </p:cNvPr>
          <p:cNvSpPr/>
          <p:nvPr/>
        </p:nvSpPr>
        <p:spPr>
          <a:xfrm>
            <a:off x="595709" y="4073931"/>
            <a:ext cx="2194560" cy="548640"/>
          </a:xfrm>
          <a:prstGeom prst="roundRect">
            <a:avLst>
              <a:gd name="adj" fmla="val 37528"/>
            </a:avLst>
          </a:prstGeom>
          <a:solidFill>
            <a:schemeClr val="accent6">
              <a:lumMod val="50000"/>
            </a:schemeClr>
          </a:solidFill>
          <a:ln>
            <a:noFill/>
          </a:ln>
          <a:effectLst>
            <a:outerShdw blurRad="127000" dist="127000" dir="2700000" algn="tl"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cap="small" dirty="0">
                <a:solidFill>
                  <a:schemeClr val="tx1">
                    <a:lumMod val="20000"/>
                    <a:lumOff val="80000"/>
                  </a:schemeClr>
                </a:solidFill>
                <a:latin typeface="Roboto Bk" pitchFamily="2" charset="0"/>
                <a:ea typeface="Roboto Bk" pitchFamily="2" charset="0"/>
              </a:rPr>
              <a:t>AI EXTRACT</a:t>
            </a:r>
          </a:p>
        </p:txBody>
      </p:sp>
      <p:sp>
        <p:nvSpPr>
          <p:cNvPr id="95" name="Data Context">
            <a:extLst>
              <a:ext uri="{FF2B5EF4-FFF2-40B4-BE49-F238E27FC236}">
                <a16:creationId xmlns:a16="http://schemas.microsoft.com/office/drawing/2014/main" id="{8624092B-6020-1A77-DDFB-AE6270858CCA}"/>
              </a:ext>
            </a:extLst>
          </p:cNvPr>
          <p:cNvSpPr/>
          <p:nvPr/>
        </p:nvSpPr>
        <p:spPr>
          <a:xfrm>
            <a:off x="3552113" y="4073758"/>
            <a:ext cx="2194560" cy="548640"/>
          </a:xfrm>
          <a:prstGeom prst="roundRect">
            <a:avLst>
              <a:gd name="adj" fmla="val 37528"/>
            </a:avLst>
          </a:prstGeom>
          <a:solidFill>
            <a:schemeClr val="accent6">
              <a:lumMod val="50000"/>
            </a:schemeClr>
          </a:solidFill>
          <a:ln>
            <a:noFill/>
          </a:ln>
          <a:effectLst>
            <a:outerShdw blurRad="127000" dist="127000" dir="2700000" algn="tl"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cap="small" dirty="0">
                <a:solidFill>
                  <a:schemeClr val="tx1">
                    <a:lumMod val="20000"/>
                    <a:lumOff val="80000"/>
                  </a:schemeClr>
                </a:solidFill>
                <a:latin typeface="Roboto Bk" pitchFamily="2" charset="0"/>
                <a:ea typeface="Roboto Bk" pitchFamily="2" charset="0"/>
              </a:rPr>
              <a:t>CLAUSE DETECTION</a:t>
            </a:r>
          </a:p>
        </p:txBody>
      </p:sp>
      <p:sp>
        <p:nvSpPr>
          <p:cNvPr id="101" name="Data Context">
            <a:extLst>
              <a:ext uri="{FF2B5EF4-FFF2-40B4-BE49-F238E27FC236}">
                <a16:creationId xmlns:a16="http://schemas.microsoft.com/office/drawing/2014/main" id="{AF3A8974-77B5-3227-068F-CA1363663271}"/>
              </a:ext>
            </a:extLst>
          </p:cNvPr>
          <p:cNvSpPr/>
          <p:nvPr/>
        </p:nvSpPr>
        <p:spPr>
          <a:xfrm>
            <a:off x="595709" y="5830281"/>
            <a:ext cx="2194560" cy="548640"/>
          </a:xfrm>
          <a:prstGeom prst="roundRect">
            <a:avLst>
              <a:gd name="adj" fmla="val 37528"/>
            </a:avLst>
          </a:prstGeom>
          <a:solidFill>
            <a:schemeClr val="accent6">
              <a:lumMod val="50000"/>
            </a:schemeClr>
          </a:solidFill>
          <a:ln>
            <a:noFill/>
          </a:ln>
          <a:effectLst>
            <a:outerShdw blurRad="127000" dist="127000" dir="2700000" algn="tl"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cap="small" dirty="0">
                <a:solidFill>
                  <a:schemeClr val="tx1">
                    <a:lumMod val="20000"/>
                    <a:lumOff val="80000"/>
                  </a:schemeClr>
                </a:solidFill>
                <a:latin typeface="Roboto Bk" pitchFamily="2" charset="0"/>
                <a:ea typeface="Roboto Bk" pitchFamily="2" charset="0"/>
              </a:rPr>
              <a:t>AI SEARCH INTEGRATION</a:t>
            </a:r>
          </a:p>
        </p:txBody>
      </p:sp>
      <p:sp>
        <p:nvSpPr>
          <p:cNvPr id="102" name="Data Context">
            <a:extLst>
              <a:ext uri="{FF2B5EF4-FFF2-40B4-BE49-F238E27FC236}">
                <a16:creationId xmlns:a16="http://schemas.microsoft.com/office/drawing/2014/main" id="{D99308B1-1E36-0072-748B-E96929E594DB}"/>
              </a:ext>
            </a:extLst>
          </p:cNvPr>
          <p:cNvSpPr/>
          <p:nvPr/>
        </p:nvSpPr>
        <p:spPr>
          <a:xfrm>
            <a:off x="3556681" y="5830280"/>
            <a:ext cx="2194560" cy="548640"/>
          </a:xfrm>
          <a:prstGeom prst="roundRect">
            <a:avLst>
              <a:gd name="adj" fmla="val 37528"/>
            </a:avLst>
          </a:prstGeom>
          <a:solidFill>
            <a:schemeClr val="accent6">
              <a:lumMod val="50000"/>
            </a:schemeClr>
          </a:solidFill>
          <a:ln>
            <a:noFill/>
          </a:ln>
          <a:effectLst>
            <a:outerShdw blurRad="127000" dist="127000" dir="2700000" algn="tl"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cap="small" dirty="0">
                <a:solidFill>
                  <a:schemeClr val="tx1">
                    <a:lumMod val="20000"/>
                    <a:lumOff val="80000"/>
                  </a:schemeClr>
                </a:solidFill>
                <a:latin typeface="Roboto Bk" pitchFamily="2" charset="0"/>
                <a:ea typeface="Roboto Bk" pitchFamily="2" charset="0"/>
              </a:rPr>
              <a:t>THE SEARCH PAGE</a:t>
            </a:r>
          </a:p>
        </p:txBody>
      </p:sp>
      <p:sp>
        <p:nvSpPr>
          <p:cNvPr id="103" name="Data Context">
            <a:extLst>
              <a:ext uri="{FF2B5EF4-FFF2-40B4-BE49-F238E27FC236}">
                <a16:creationId xmlns:a16="http://schemas.microsoft.com/office/drawing/2014/main" id="{EE3AF850-E73A-3E5D-38BF-085FD33C6397}"/>
              </a:ext>
            </a:extLst>
          </p:cNvPr>
          <p:cNvSpPr/>
          <p:nvPr/>
        </p:nvSpPr>
        <p:spPr>
          <a:xfrm>
            <a:off x="6517653" y="5830280"/>
            <a:ext cx="2194560" cy="548640"/>
          </a:xfrm>
          <a:prstGeom prst="roundRect">
            <a:avLst>
              <a:gd name="adj" fmla="val 37528"/>
            </a:avLst>
          </a:prstGeom>
          <a:solidFill>
            <a:schemeClr val="accent6">
              <a:lumMod val="50000"/>
            </a:schemeClr>
          </a:solidFill>
          <a:ln>
            <a:noFill/>
          </a:ln>
          <a:effectLst>
            <a:outerShdw blurRad="127000" dist="127000" dir="2700000" algn="tl"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cap="small" dirty="0">
                <a:solidFill>
                  <a:schemeClr val="tx1">
                    <a:lumMod val="20000"/>
                    <a:lumOff val="80000"/>
                  </a:schemeClr>
                </a:solidFill>
                <a:latin typeface="Roboto Bk" pitchFamily="2" charset="0"/>
                <a:ea typeface="Roboto Bk" pitchFamily="2" charset="0"/>
              </a:rPr>
              <a:t>NEW WAYS TO PROCESS CONTENT</a:t>
            </a:r>
          </a:p>
        </p:txBody>
      </p:sp>
      <p:sp>
        <p:nvSpPr>
          <p:cNvPr id="4" name="Data Context">
            <a:extLst>
              <a:ext uri="{FF2B5EF4-FFF2-40B4-BE49-F238E27FC236}">
                <a16:creationId xmlns:a16="http://schemas.microsoft.com/office/drawing/2014/main" id="{1F4C73C6-196F-FB62-63D3-52C8663F0F49}"/>
              </a:ext>
            </a:extLst>
          </p:cNvPr>
          <p:cNvSpPr/>
          <p:nvPr/>
        </p:nvSpPr>
        <p:spPr>
          <a:xfrm>
            <a:off x="6474238" y="2293368"/>
            <a:ext cx="2194560" cy="548640"/>
          </a:xfrm>
          <a:prstGeom prst="roundRect">
            <a:avLst>
              <a:gd name="adj" fmla="val 37528"/>
            </a:avLst>
          </a:prstGeom>
          <a:solidFill>
            <a:schemeClr val="accent6">
              <a:lumMod val="50000"/>
            </a:schemeClr>
          </a:solidFill>
          <a:ln>
            <a:noFill/>
          </a:ln>
          <a:effectLst>
            <a:outerShdw blurRad="127000" dist="127000" dir="2700000" algn="tl"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cap="small" dirty="0">
                <a:solidFill>
                  <a:schemeClr val="tx1">
                    <a:lumMod val="20000"/>
                    <a:lumOff val="80000"/>
                  </a:schemeClr>
                </a:solidFill>
                <a:latin typeface="Roboto Bk" pitchFamily="2" charset="0"/>
                <a:ea typeface="Roboto Bk" pitchFamily="2" charset="0"/>
              </a:rPr>
              <a:t>UI IMPROVEMENTS</a:t>
            </a:r>
          </a:p>
        </p:txBody>
      </p:sp>
      <p:sp>
        <p:nvSpPr>
          <p:cNvPr id="5" name="Data Context">
            <a:extLst>
              <a:ext uri="{FF2B5EF4-FFF2-40B4-BE49-F238E27FC236}">
                <a16:creationId xmlns:a16="http://schemas.microsoft.com/office/drawing/2014/main" id="{DF894861-7C28-CD8F-FE6D-6E507AE89107}"/>
              </a:ext>
            </a:extLst>
          </p:cNvPr>
          <p:cNvSpPr/>
          <p:nvPr/>
        </p:nvSpPr>
        <p:spPr>
          <a:xfrm>
            <a:off x="9401731" y="2293368"/>
            <a:ext cx="2194560" cy="548640"/>
          </a:xfrm>
          <a:prstGeom prst="roundRect">
            <a:avLst>
              <a:gd name="adj" fmla="val 37528"/>
            </a:avLst>
          </a:prstGeom>
          <a:solidFill>
            <a:schemeClr val="accent6">
              <a:lumMod val="50000"/>
            </a:schemeClr>
          </a:solidFill>
          <a:ln>
            <a:noFill/>
          </a:ln>
          <a:effectLst>
            <a:outerShdw blurRad="127000" dist="127000" dir="2700000" algn="tl"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cap="small" dirty="0">
                <a:solidFill>
                  <a:schemeClr val="tx1">
                    <a:lumMod val="20000"/>
                    <a:lumOff val="80000"/>
                  </a:schemeClr>
                </a:solidFill>
                <a:latin typeface="Roboto Bk" pitchFamily="2" charset="0"/>
                <a:ea typeface="Roboto Bk" pitchFamily="2" charset="0"/>
              </a:rPr>
              <a:t>EFFICIENCY IMPROVEMENTS</a:t>
            </a:r>
          </a:p>
        </p:txBody>
      </p:sp>
    </p:spTree>
    <p:extLst>
      <p:ext uri="{BB962C8B-B14F-4D97-AF65-F5344CB8AC3E}">
        <p14:creationId xmlns:p14="http://schemas.microsoft.com/office/powerpoint/2010/main" val="257105962"/>
      </p:ext>
    </p:extLst>
  </p:cSld>
  <p:clrMapOvr>
    <a:masterClrMapping/>
  </p:clrMapOvr>
  <mc:AlternateContent xmlns:mc="http://schemas.openxmlformats.org/markup-compatibility/2006" xmlns:p14="http://schemas.microsoft.com/office/powerpoint/2010/main">
    <mc:Choice Requires="p14">
      <p:transition spd="slow" p14:dur="1300">
        <p14:pa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decel="100000" fill="hold" nodeType="withEffect">
                                  <p:stCondLst>
                                    <p:cond delay="0"/>
                                  </p:stCondLst>
                                  <p:childTnLst>
                                    <p:set>
                                      <p:cBhvr>
                                        <p:cTn id="6" dur="1" fill="hold">
                                          <p:stCondLst>
                                            <p:cond delay="0"/>
                                          </p:stCondLst>
                                        </p:cTn>
                                        <p:tgtEl>
                                          <p:spTgt spid="104"/>
                                        </p:tgtEl>
                                        <p:attrNameLst>
                                          <p:attrName>style.visibility</p:attrName>
                                        </p:attrNameLst>
                                      </p:cBhvr>
                                      <p:to>
                                        <p:strVal val="visible"/>
                                      </p:to>
                                    </p:set>
                                    <p:anim calcmode="lin" valueType="num">
                                      <p:cBhvr additive="base">
                                        <p:cTn id="7" dur="1500" fill="hold"/>
                                        <p:tgtEl>
                                          <p:spTgt spid="104"/>
                                        </p:tgtEl>
                                        <p:attrNameLst>
                                          <p:attrName>ppt_x</p:attrName>
                                        </p:attrNameLst>
                                      </p:cBhvr>
                                      <p:tavLst>
                                        <p:tav tm="0">
                                          <p:val>
                                            <p:strVal val="1+#ppt_w/2"/>
                                          </p:val>
                                        </p:tav>
                                        <p:tav tm="100000">
                                          <p:val>
                                            <p:strVal val="#ppt_x"/>
                                          </p:val>
                                        </p:tav>
                                      </p:tavLst>
                                    </p:anim>
                                    <p:anim calcmode="lin" valueType="num">
                                      <p:cBhvr additive="base">
                                        <p:cTn id="8" dur="1500" fill="hold"/>
                                        <p:tgtEl>
                                          <p:spTgt spid="104"/>
                                        </p:tgtEl>
                                        <p:attrNameLst>
                                          <p:attrName>ppt_y</p:attrName>
                                        </p:attrNameLst>
                                      </p:cBhvr>
                                      <p:tavLst>
                                        <p:tav tm="0">
                                          <p:val>
                                            <p:strVal val="#ppt_y"/>
                                          </p:val>
                                        </p:tav>
                                        <p:tav tm="100000">
                                          <p:val>
                                            <p:strVal val="#ppt_y"/>
                                          </p:val>
                                        </p:tav>
                                      </p:tavLst>
                                    </p:anim>
                                  </p:childTnLst>
                                </p:cTn>
                              </p:par>
                              <p:par>
                                <p:cTn id="9" presetID="2" presetClass="entr" presetSubtype="2" decel="100000" fill="hold" nodeType="with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1500" fill="hold"/>
                                        <p:tgtEl>
                                          <p:spTgt spid="8"/>
                                        </p:tgtEl>
                                        <p:attrNameLst>
                                          <p:attrName>ppt_x</p:attrName>
                                        </p:attrNameLst>
                                      </p:cBhvr>
                                      <p:tavLst>
                                        <p:tav tm="0">
                                          <p:val>
                                            <p:strVal val="1+#ppt_w/2"/>
                                          </p:val>
                                        </p:tav>
                                        <p:tav tm="100000">
                                          <p:val>
                                            <p:strVal val="#ppt_x"/>
                                          </p:val>
                                        </p:tav>
                                      </p:tavLst>
                                    </p:anim>
                                    <p:anim calcmode="lin" valueType="num">
                                      <p:cBhvr additive="base">
                                        <p:cTn id="12" dur="1500" fill="hold"/>
                                        <p:tgtEl>
                                          <p:spTgt spid="8"/>
                                        </p:tgtEl>
                                        <p:attrNameLst>
                                          <p:attrName>ppt_y</p:attrName>
                                        </p:attrNameLst>
                                      </p:cBhvr>
                                      <p:tavLst>
                                        <p:tav tm="0">
                                          <p:val>
                                            <p:strVal val="#ppt_y"/>
                                          </p:val>
                                        </p:tav>
                                        <p:tav tm="100000">
                                          <p:val>
                                            <p:strVal val="#ppt_y"/>
                                          </p:val>
                                        </p:tav>
                                      </p:tavLst>
                                    </p:anim>
                                  </p:childTnLst>
                                </p:cTn>
                              </p:par>
                              <p:par>
                                <p:cTn id="13" presetID="2" presetClass="entr" presetSubtype="2" decel="100000" fill="hold" grpId="0" nodeType="withEffect">
                                  <p:stCondLst>
                                    <p:cond delay="0"/>
                                  </p:stCondLst>
                                  <p:childTnLst>
                                    <p:set>
                                      <p:cBhvr>
                                        <p:cTn id="14" dur="1" fill="hold">
                                          <p:stCondLst>
                                            <p:cond delay="0"/>
                                          </p:stCondLst>
                                        </p:cTn>
                                        <p:tgtEl>
                                          <p:spTgt spid="10"/>
                                        </p:tgtEl>
                                        <p:attrNameLst>
                                          <p:attrName>style.visibility</p:attrName>
                                        </p:attrNameLst>
                                      </p:cBhvr>
                                      <p:to>
                                        <p:strVal val="visible"/>
                                      </p:to>
                                    </p:set>
                                    <p:anim calcmode="lin" valueType="num">
                                      <p:cBhvr additive="base">
                                        <p:cTn id="15" dur="1500" fill="hold"/>
                                        <p:tgtEl>
                                          <p:spTgt spid="10"/>
                                        </p:tgtEl>
                                        <p:attrNameLst>
                                          <p:attrName>ppt_x</p:attrName>
                                        </p:attrNameLst>
                                      </p:cBhvr>
                                      <p:tavLst>
                                        <p:tav tm="0">
                                          <p:val>
                                            <p:strVal val="1+#ppt_w/2"/>
                                          </p:val>
                                        </p:tav>
                                        <p:tav tm="100000">
                                          <p:val>
                                            <p:strVal val="#ppt_x"/>
                                          </p:val>
                                        </p:tav>
                                      </p:tavLst>
                                    </p:anim>
                                    <p:anim calcmode="lin" valueType="num">
                                      <p:cBhvr additive="base">
                                        <p:cTn id="16" dur="1500" fill="hold"/>
                                        <p:tgtEl>
                                          <p:spTgt spid="10"/>
                                        </p:tgtEl>
                                        <p:attrNameLst>
                                          <p:attrName>ppt_y</p:attrName>
                                        </p:attrNameLst>
                                      </p:cBhvr>
                                      <p:tavLst>
                                        <p:tav tm="0">
                                          <p:val>
                                            <p:strVal val="#ppt_y"/>
                                          </p:val>
                                        </p:tav>
                                        <p:tav tm="100000">
                                          <p:val>
                                            <p:strVal val="#ppt_y"/>
                                          </p:val>
                                        </p:tav>
                                      </p:tavLst>
                                    </p:anim>
                                  </p:childTnLst>
                                </p:cTn>
                              </p:par>
                              <p:par>
                                <p:cTn id="17" presetID="2" presetClass="entr" presetSubtype="2" decel="100000" fill="hold" nodeType="withEffect">
                                  <p:stCondLst>
                                    <p:cond delay="0"/>
                                  </p:stCondLst>
                                  <p:childTnLst>
                                    <p:set>
                                      <p:cBhvr>
                                        <p:cTn id="18" dur="1" fill="hold">
                                          <p:stCondLst>
                                            <p:cond delay="0"/>
                                          </p:stCondLst>
                                        </p:cTn>
                                        <p:tgtEl>
                                          <p:spTgt spid="25"/>
                                        </p:tgtEl>
                                        <p:attrNameLst>
                                          <p:attrName>style.visibility</p:attrName>
                                        </p:attrNameLst>
                                      </p:cBhvr>
                                      <p:to>
                                        <p:strVal val="visible"/>
                                      </p:to>
                                    </p:set>
                                    <p:anim calcmode="lin" valueType="num">
                                      <p:cBhvr additive="base">
                                        <p:cTn id="19" dur="1500" fill="hold"/>
                                        <p:tgtEl>
                                          <p:spTgt spid="25"/>
                                        </p:tgtEl>
                                        <p:attrNameLst>
                                          <p:attrName>ppt_x</p:attrName>
                                        </p:attrNameLst>
                                      </p:cBhvr>
                                      <p:tavLst>
                                        <p:tav tm="0">
                                          <p:val>
                                            <p:strVal val="1+#ppt_w/2"/>
                                          </p:val>
                                        </p:tav>
                                        <p:tav tm="100000">
                                          <p:val>
                                            <p:strVal val="#ppt_x"/>
                                          </p:val>
                                        </p:tav>
                                      </p:tavLst>
                                    </p:anim>
                                    <p:anim calcmode="lin" valueType="num">
                                      <p:cBhvr additive="base">
                                        <p:cTn id="20" dur="1500" fill="hold"/>
                                        <p:tgtEl>
                                          <p:spTgt spid="25"/>
                                        </p:tgtEl>
                                        <p:attrNameLst>
                                          <p:attrName>ppt_y</p:attrName>
                                        </p:attrNameLst>
                                      </p:cBhvr>
                                      <p:tavLst>
                                        <p:tav tm="0">
                                          <p:val>
                                            <p:strVal val="#ppt_y"/>
                                          </p:val>
                                        </p:tav>
                                        <p:tav tm="100000">
                                          <p:val>
                                            <p:strVal val="#ppt_y"/>
                                          </p:val>
                                        </p:tav>
                                      </p:tavLst>
                                    </p:anim>
                                  </p:childTnLst>
                                </p:cTn>
                              </p:par>
                              <p:par>
                                <p:cTn id="21" presetID="2" presetClass="entr" presetSubtype="2" decel="100000" fill="hold" nodeType="withEffect">
                                  <p:stCondLst>
                                    <p:cond delay="0"/>
                                  </p:stCondLst>
                                  <p:childTnLst>
                                    <p:set>
                                      <p:cBhvr>
                                        <p:cTn id="22" dur="1" fill="hold">
                                          <p:stCondLst>
                                            <p:cond delay="0"/>
                                          </p:stCondLst>
                                        </p:cTn>
                                        <p:tgtEl>
                                          <p:spTgt spid="66"/>
                                        </p:tgtEl>
                                        <p:attrNameLst>
                                          <p:attrName>style.visibility</p:attrName>
                                        </p:attrNameLst>
                                      </p:cBhvr>
                                      <p:to>
                                        <p:strVal val="visible"/>
                                      </p:to>
                                    </p:set>
                                    <p:anim calcmode="lin" valueType="num">
                                      <p:cBhvr additive="base">
                                        <p:cTn id="23" dur="1500" fill="hold"/>
                                        <p:tgtEl>
                                          <p:spTgt spid="66"/>
                                        </p:tgtEl>
                                        <p:attrNameLst>
                                          <p:attrName>ppt_x</p:attrName>
                                        </p:attrNameLst>
                                      </p:cBhvr>
                                      <p:tavLst>
                                        <p:tav tm="0">
                                          <p:val>
                                            <p:strVal val="1+#ppt_w/2"/>
                                          </p:val>
                                        </p:tav>
                                        <p:tav tm="100000">
                                          <p:val>
                                            <p:strVal val="#ppt_x"/>
                                          </p:val>
                                        </p:tav>
                                      </p:tavLst>
                                    </p:anim>
                                    <p:anim calcmode="lin" valueType="num">
                                      <p:cBhvr additive="base">
                                        <p:cTn id="24" dur="1500" fill="hold"/>
                                        <p:tgtEl>
                                          <p:spTgt spid="66"/>
                                        </p:tgtEl>
                                        <p:attrNameLst>
                                          <p:attrName>ppt_y</p:attrName>
                                        </p:attrNameLst>
                                      </p:cBhvr>
                                      <p:tavLst>
                                        <p:tav tm="0">
                                          <p:val>
                                            <p:strVal val="#ppt_y"/>
                                          </p:val>
                                        </p:tav>
                                        <p:tav tm="100000">
                                          <p:val>
                                            <p:strVal val="#ppt_y"/>
                                          </p:val>
                                        </p:tav>
                                      </p:tavLst>
                                    </p:anim>
                                  </p:childTnLst>
                                </p:cTn>
                              </p:par>
                              <p:par>
                                <p:cTn id="25" presetID="2" presetClass="entr" presetSubtype="2" decel="100000" fill="hold" nodeType="withEffect">
                                  <p:stCondLst>
                                    <p:cond delay="0"/>
                                  </p:stCondLst>
                                  <p:childTnLst>
                                    <p:set>
                                      <p:cBhvr>
                                        <p:cTn id="26" dur="1" fill="hold">
                                          <p:stCondLst>
                                            <p:cond delay="0"/>
                                          </p:stCondLst>
                                        </p:cTn>
                                        <p:tgtEl>
                                          <p:spTgt spid="80"/>
                                        </p:tgtEl>
                                        <p:attrNameLst>
                                          <p:attrName>style.visibility</p:attrName>
                                        </p:attrNameLst>
                                      </p:cBhvr>
                                      <p:to>
                                        <p:strVal val="visible"/>
                                      </p:to>
                                    </p:set>
                                    <p:anim calcmode="lin" valueType="num">
                                      <p:cBhvr additive="base">
                                        <p:cTn id="27" dur="1500" fill="hold"/>
                                        <p:tgtEl>
                                          <p:spTgt spid="80"/>
                                        </p:tgtEl>
                                        <p:attrNameLst>
                                          <p:attrName>ppt_x</p:attrName>
                                        </p:attrNameLst>
                                      </p:cBhvr>
                                      <p:tavLst>
                                        <p:tav tm="0">
                                          <p:val>
                                            <p:strVal val="1+#ppt_w/2"/>
                                          </p:val>
                                        </p:tav>
                                        <p:tav tm="100000">
                                          <p:val>
                                            <p:strVal val="#ppt_x"/>
                                          </p:val>
                                        </p:tav>
                                      </p:tavLst>
                                    </p:anim>
                                    <p:anim calcmode="lin" valueType="num">
                                      <p:cBhvr additive="base">
                                        <p:cTn id="28" dur="1500" fill="hold"/>
                                        <p:tgtEl>
                                          <p:spTgt spid="80"/>
                                        </p:tgtEl>
                                        <p:attrNameLst>
                                          <p:attrName>ppt_y</p:attrName>
                                        </p:attrNameLst>
                                      </p:cBhvr>
                                      <p:tavLst>
                                        <p:tav tm="0">
                                          <p:val>
                                            <p:strVal val="#ppt_y"/>
                                          </p:val>
                                        </p:tav>
                                        <p:tav tm="100000">
                                          <p:val>
                                            <p:strVal val="#ppt_y"/>
                                          </p:val>
                                        </p:tav>
                                      </p:tavLst>
                                    </p:anim>
                                  </p:childTnLst>
                                </p:cTn>
                              </p:par>
                              <p:par>
                                <p:cTn id="29" presetID="2" presetClass="entr" presetSubtype="2" decel="100000" fill="hold" nodeType="withEffect">
                                  <p:stCondLst>
                                    <p:cond delay="0"/>
                                  </p:stCondLst>
                                  <p:childTnLst>
                                    <p:set>
                                      <p:cBhvr>
                                        <p:cTn id="30" dur="1" fill="hold">
                                          <p:stCondLst>
                                            <p:cond delay="0"/>
                                          </p:stCondLst>
                                        </p:cTn>
                                        <p:tgtEl>
                                          <p:spTgt spid="100"/>
                                        </p:tgtEl>
                                        <p:attrNameLst>
                                          <p:attrName>style.visibility</p:attrName>
                                        </p:attrNameLst>
                                      </p:cBhvr>
                                      <p:to>
                                        <p:strVal val="visible"/>
                                      </p:to>
                                    </p:set>
                                    <p:anim calcmode="lin" valueType="num">
                                      <p:cBhvr additive="base">
                                        <p:cTn id="31" dur="1500" fill="hold"/>
                                        <p:tgtEl>
                                          <p:spTgt spid="100"/>
                                        </p:tgtEl>
                                        <p:attrNameLst>
                                          <p:attrName>ppt_x</p:attrName>
                                        </p:attrNameLst>
                                      </p:cBhvr>
                                      <p:tavLst>
                                        <p:tav tm="0">
                                          <p:val>
                                            <p:strVal val="1+#ppt_w/2"/>
                                          </p:val>
                                        </p:tav>
                                        <p:tav tm="100000">
                                          <p:val>
                                            <p:strVal val="#ppt_x"/>
                                          </p:val>
                                        </p:tav>
                                      </p:tavLst>
                                    </p:anim>
                                    <p:anim calcmode="lin" valueType="num">
                                      <p:cBhvr additive="base">
                                        <p:cTn id="32" dur="1500" fill="hold"/>
                                        <p:tgtEl>
                                          <p:spTgt spid="100"/>
                                        </p:tgtEl>
                                        <p:attrNameLst>
                                          <p:attrName>ppt_y</p:attrName>
                                        </p:attrNameLst>
                                      </p:cBhvr>
                                      <p:tavLst>
                                        <p:tav tm="0">
                                          <p:val>
                                            <p:strVal val="#ppt_y"/>
                                          </p:val>
                                        </p:tav>
                                        <p:tav tm="100000">
                                          <p:val>
                                            <p:strVal val="#ppt_y"/>
                                          </p:val>
                                        </p:tav>
                                      </p:tavLst>
                                    </p:anim>
                                  </p:childTnLst>
                                </p:cTn>
                              </p:par>
                              <p:par>
                                <p:cTn id="33" presetID="2" presetClass="entr" presetSubtype="2" decel="100000" fill="hold" nodeType="withEffect">
                                  <p:stCondLst>
                                    <p:cond delay="0"/>
                                  </p:stCondLst>
                                  <p:childTnLst>
                                    <p:set>
                                      <p:cBhvr>
                                        <p:cTn id="34" dur="1" fill="hold">
                                          <p:stCondLst>
                                            <p:cond delay="0"/>
                                          </p:stCondLst>
                                        </p:cTn>
                                        <p:tgtEl>
                                          <p:spTgt spid="35"/>
                                        </p:tgtEl>
                                        <p:attrNameLst>
                                          <p:attrName>style.visibility</p:attrName>
                                        </p:attrNameLst>
                                      </p:cBhvr>
                                      <p:to>
                                        <p:strVal val="visible"/>
                                      </p:to>
                                    </p:set>
                                    <p:anim calcmode="lin" valueType="num">
                                      <p:cBhvr additive="base">
                                        <p:cTn id="35" dur="1500" fill="hold"/>
                                        <p:tgtEl>
                                          <p:spTgt spid="35"/>
                                        </p:tgtEl>
                                        <p:attrNameLst>
                                          <p:attrName>ppt_x</p:attrName>
                                        </p:attrNameLst>
                                      </p:cBhvr>
                                      <p:tavLst>
                                        <p:tav tm="0">
                                          <p:val>
                                            <p:strVal val="1+#ppt_w/2"/>
                                          </p:val>
                                        </p:tav>
                                        <p:tav tm="100000">
                                          <p:val>
                                            <p:strVal val="#ppt_x"/>
                                          </p:val>
                                        </p:tav>
                                      </p:tavLst>
                                    </p:anim>
                                    <p:anim calcmode="lin" valueType="num">
                                      <p:cBhvr additive="base">
                                        <p:cTn id="36" dur="1500" fill="hold"/>
                                        <p:tgtEl>
                                          <p:spTgt spid="35"/>
                                        </p:tgtEl>
                                        <p:attrNameLst>
                                          <p:attrName>ppt_y</p:attrName>
                                        </p:attrNameLst>
                                      </p:cBhvr>
                                      <p:tavLst>
                                        <p:tav tm="0">
                                          <p:val>
                                            <p:strVal val="#ppt_y"/>
                                          </p:val>
                                        </p:tav>
                                        <p:tav tm="100000">
                                          <p:val>
                                            <p:strVal val="#ppt_y"/>
                                          </p:val>
                                        </p:tav>
                                      </p:tavLst>
                                    </p:anim>
                                  </p:childTnLst>
                                </p:cTn>
                              </p:par>
                              <p:par>
                                <p:cTn id="37" presetID="2" presetClass="entr" presetSubtype="2" decel="100000" fill="hold" grpId="0" nodeType="withEffect">
                                  <p:stCondLst>
                                    <p:cond delay="0"/>
                                  </p:stCondLst>
                                  <p:childTnLst>
                                    <p:set>
                                      <p:cBhvr>
                                        <p:cTn id="38" dur="1" fill="hold">
                                          <p:stCondLst>
                                            <p:cond delay="0"/>
                                          </p:stCondLst>
                                        </p:cTn>
                                        <p:tgtEl>
                                          <p:spTgt spid="85"/>
                                        </p:tgtEl>
                                        <p:attrNameLst>
                                          <p:attrName>style.visibility</p:attrName>
                                        </p:attrNameLst>
                                      </p:cBhvr>
                                      <p:to>
                                        <p:strVal val="visible"/>
                                      </p:to>
                                    </p:set>
                                    <p:anim calcmode="lin" valueType="num">
                                      <p:cBhvr additive="base">
                                        <p:cTn id="39" dur="1500" fill="hold"/>
                                        <p:tgtEl>
                                          <p:spTgt spid="85"/>
                                        </p:tgtEl>
                                        <p:attrNameLst>
                                          <p:attrName>ppt_x</p:attrName>
                                        </p:attrNameLst>
                                      </p:cBhvr>
                                      <p:tavLst>
                                        <p:tav tm="0">
                                          <p:val>
                                            <p:strVal val="1+#ppt_w/2"/>
                                          </p:val>
                                        </p:tav>
                                        <p:tav tm="100000">
                                          <p:val>
                                            <p:strVal val="#ppt_x"/>
                                          </p:val>
                                        </p:tav>
                                      </p:tavLst>
                                    </p:anim>
                                    <p:anim calcmode="lin" valueType="num">
                                      <p:cBhvr additive="base">
                                        <p:cTn id="40" dur="1500" fill="hold"/>
                                        <p:tgtEl>
                                          <p:spTgt spid="85"/>
                                        </p:tgtEl>
                                        <p:attrNameLst>
                                          <p:attrName>ppt_y</p:attrName>
                                        </p:attrNameLst>
                                      </p:cBhvr>
                                      <p:tavLst>
                                        <p:tav tm="0">
                                          <p:val>
                                            <p:strVal val="#ppt_y"/>
                                          </p:val>
                                        </p:tav>
                                        <p:tav tm="100000">
                                          <p:val>
                                            <p:strVal val="#ppt_y"/>
                                          </p:val>
                                        </p:tav>
                                      </p:tavLst>
                                    </p:anim>
                                  </p:childTnLst>
                                </p:cTn>
                              </p:par>
                              <p:par>
                                <p:cTn id="41" presetID="2" presetClass="entr" presetSubtype="2" decel="100000" fill="hold" grpId="0" nodeType="withEffect">
                                  <p:stCondLst>
                                    <p:cond delay="0"/>
                                  </p:stCondLst>
                                  <p:childTnLst>
                                    <p:set>
                                      <p:cBhvr>
                                        <p:cTn id="42" dur="1" fill="hold">
                                          <p:stCondLst>
                                            <p:cond delay="0"/>
                                          </p:stCondLst>
                                        </p:cTn>
                                        <p:tgtEl>
                                          <p:spTgt spid="86"/>
                                        </p:tgtEl>
                                        <p:attrNameLst>
                                          <p:attrName>style.visibility</p:attrName>
                                        </p:attrNameLst>
                                      </p:cBhvr>
                                      <p:to>
                                        <p:strVal val="visible"/>
                                      </p:to>
                                    </p:set>
                                    <p:anim calcmode="lin" valueType="num">
                                      <p:cBhvr additive="base">
                                        <p:cTn id="43" dur="1500" fill="hold"/>
                                        <p:tgtEl>
                                          <p:spTgt spid="86"/>
                                        </p:tgtEl>
                                        <p:attrNameLst>
                                          <p:attrName>ppt_x</p:attrName>
                                        </p:attrNameLst>
                                      </p:cBhvr>
                                      <p:tavLst>
                                        <p:tav tm="0">
                                          <p:val>
                                            <p:strVal val="1+#ppt_w/2"/>
                                          </p:val>
                                        </p:tav>
                                        <p:tav tm="100000">
                                          <p:val>
                                            <p:strVal val="#ppt_x"/>
                                          </p:val>
                                        </p:tav>
                                      </p:tavLst>
                                    </p:anim>
                                    <p:anim calcmode="lin" valueType="num">
                                      <p:cBhvr additive="base">
                                        <p:cTn id="44" dur="1500" fill="hold"/>
                                        <p:tgtEl>
                                          <p:spTgt spid="86"/>
                                        </p:tgtEl>
                                        <p:attrNameLst>
                                          <p:attrName>ppt_y</p:attrName>
                                        </p:attrNameLst>
                                      </p:cBhvr>
                                      <p:tavLst>
                                        <p:tav tm="0">
                                          <p:val>
                                            <p:strVal val="#ppt_y"/>
                                          </p:val>
                                        </p:tav>
                                        <p:tav tm="100000">
                                          <p:val>
                                            <p:strVal val="#ppt_y"/>
                                          </p:val>
                                        </p:tav>
                                      </p:tavLst>
                                    </p:anim>
                                  </p:childTnLst>
                                </p:cTn>
                              </p:par>
                              <p:par>
                                <p:cTn id="45" presetID="2" presetClass="entr" presetSubtype="2" decel="100000" fill="hold" grpId="0" nodeType="withEffect">
                                  <p:stCondLst>
                                    <p:cond delay="0"/>
                                  </p:stCondLst>
                                  <p:childTnLst>
                                    <p:set>
                                      <p:cBhvr>
                                        <p:cTn id="46" dur="1" fill="hold">
                                          <p:stCondLst>
                                            <p:cond delay="0"/>
                                          </p:stCondLst>
                                        </p:cTn>
                                        <p:tgtEl>
                                          <p:spTgt spid="4"/>
                                        </p:tgtEl>
                                        <p:attrNameLst>
                                          <p:attrName>style.visibility</p:attrName>
                                        </p:attrNameLst>
                                      </p:cBhvr>
                                      <p:to>
                                        <p:strVal val="visible"/>
                                      </p:to>
                                    </p:set>
                                    <p:anim calcmode="lin" valueType="num">
                                      <p:cBhvr additive="base">
                                        <p:cTn id="47" dur="1500" fill="hold"/>
                                        <p:tgtEl>
                                          <p:spTgt spid="4"/>
                                        </p:tgtEl>
                                        <p:attrNameLst>
                                          <p:attrName>ppt_x</p:attrName>
                                        </p:attrNameLst>
                                      </p:cBhvr>
                                      <p:tavLst>
                                        <p:tav tm="0">
                                          <p:val>
                                            <p:strVal val="1+#ppt_w/2"/>
                                          </p:val>
                                        </p:tav>
                                        <p:tav tm="100000">
                                          <p:val>
                                            <p:strVal val="#ppt_x"/>
                                          </p:val>
                                        </p:tav>
                                      </p:tavLst>
                                    </p:anim>
                                    <p:anim calcmode="lin" valueType="num">
                                      <p:cBhvr additive="base">
                                        <p:cTn id="48" dur="1500" fill="hold"/>
                                        <p:tgtEl>
                                          <p:spTgt spid="4"/>
                                        </p:tgtEl>
                                        <p:attrNameLst>
                                          <p:attrName>ppt_y</p:attrName>
                                        </p:attrNameLst>
                                      </p:cBhvr>
                                      <p:tavLst>
                                        <p:tav tm="0">
                                          <p:val>
                                            <p:strVal val="#ppt_y"/>
                                          </p:val>
                                        </p:tav>
                                        <p:tav tm="100000">
                                          <p:val>
                                            <p:strVal val="#ppt_y"/>
                                          </p:val>
                                        </p:tav>
                                      </p:tavLst>
                                    </p:anim>
                                  </p:childTnLst>
                                </p:cTn>
                              </p:par>
                              <p:par>
                                <p:cTn id="49" presetID="2" presetClass="entr" presetSubtype="2" decel="100000" fill="hold" grpId="0" nodeType="withEffect">
                                  <p:stCondLst>
                                    <p:cond delay="0"/>
                                  </p:stCondLst>
                                  <p:childTnLst>
                                    <p:set>
                                      <p:cBhvr>
                                        <p:cTn id="50" dur="1" fill="hold">
                                          <p:stCondLst>
                                            <p:cond delay="0"/>
                                          </p:stCondLst>
                                        </p:cTn>
                                        <p:tgtEl>
                                          <p:spTgt spid="5"/>
                                        </p:tgtEl>
                                        <p:attrNameLst>
                                          <p:attrName>style.visibility</p:attrName>
                                        </p:attrNameLst>
                                      </p:cBhvr>
                                      <p:to>
                                        <p:strVal val="visible"/>
                                      </p:to>
                                    </p:set>
                                    <p:anim calcmode="lin" valueType="num">
                                      <p:cBhvr additive="base">
                                        <p:cTn id="51" dur="1500" fill="hold"/>
                                        <p:tgtEl>
                                          <p:spTgt spid="5"/>
                                        </p:tgtEl>
                                        <p:attrNameLst>
                                          <p:attrName>ppt_x</p:attrName>
                                        </p:attrNameLst>
                                      </p:cBhvr>
                                      <p:tavLst>
                                        <p:tav tm="0">
                                          <p:val>
                                            <p:strVal val="1+#ppt_w/2"/>
                                          </p:val>
                                        </p:tav>
                                        <p:tav tm="100000">
                                          <p:val>
                                            <p:strVal val="#ppt_x"/>
                                          </p:val>
                                        </p:tav>
                                      </p:tavLst>
                                    </p:anim>
                                    <p:anim calcmode="lin" valueType="num">
                                      <p:cBhvr additive="base">
                                        <p:cTn id="52" dur="1500" fill="hold"/>
                                        <p:tgtEl>
                                          <p:spTgt spid="5"/>
                                        </p:tgtEl>
                                        <p:attrNameLst>
                                          <p:attrName>ppt_y</p:attrName>
                                        </p:attrNameLst>
                                      </p:cBhvr>
                                      <p:tavLst>
                                        <p:tav tm="0">
                                          <p:val>
                                            <p:strVal val="#ppt_y"/>
                                          </p:val>
                                        </p:tav>
                                        <p:tav tm="100000">
                                          <p:val>
                                            <p:strVal val="#ppt_y"/>
                                          </p:val>
                                        </p:tav>
                                      </p:tavLst>
                                    </p:anim>
                                  </p:childTnLst>
                                </p:cTn>
                              </p:par>
                              <p:par>
                                <p:cTn id="53" presetID="2" presetClass="entr" presetSubtype="2" decel="100000" fill="hold" grpId="0" nodeType="withEffect">
                                  <p:stCondLst>
                                    <p:cond delay="0"/>
                                  </p:stCondLst>
                                  <p:childTnLst>
                                    <p:set>
                                      <p:cBhvr>
                                        <p:cTn id="54" dur="1" fill="hold">
                                          <p:stCondLst>
                                            <p:cond delay="0"/>
                                          </p:stCondLst>
                                        </p:cTn>
                                        <p:tgtEl>
                                          <p:spTgt spid="94"/>
                                        </p:tgtEl>
                                        <p:attrNameLst>
                                          <p:attrName>style.visibility</p:attrName>
                                        </p:attrNameLst>
                                      </p:cBhvr>
                                      <p:to>
                                        <p:strVal val="visible"/>
                                      </p:to>
                                    </p:set>
                                    <p:anim calcmode="lin" valueType="num">
                                      <p:cBhvr additive="base">
                                        <p:cTn id="55" dur="1500" fill="hold"/>
                                        <p:tgtEl>
                                          <p:spTgt spid="94"/>
                                        </p:tgtEl>
                                        <p:attrNameLst>
                                          <p:attrName>ppt_x</p:attrName>
                                        </p:attrNameLst>
                                      </p:cBhvr>
                                      <p:tavLst>
                                        <p:tav tm="0">
                                          <p:val>
                                            <p:strVal val="1+#ppt_w/2"/>
                                          </p:val>
                                        </p:tav>
                                        <p:tav tm="100000">
                                          <p:val>
                                            <p:strVal val="#ppt_x"/>
                                          </p:val>
                                        </p:tav>
                                      </p:tavLst>
                                    </p:anim>
                                    <p:anim calcmode="lin" valueType="num">
                                      <p:cBhvr additive="base">
                                        <p:cTn id="56" dur="1500" fill="hold"/>
                                        <p:tgtEl>
                                          <p:spTgt spid="94"/>
                                        </p:tgtEl>
                                        <p:attrNameLst>
                                          <p:attrName>ppt_y</p:attrName>
                                        </p:attrNameLst>
                                      </p:cBhvr>
                                      <p:tavLst>
                                        <p:tav tm="0">
                                          <p:val>
                                            <p:strVal val="#ppt_y"/>
                                          </p:val>
                                        </p:tav>
                                        <p:tav tm="100000">
                                          <p:val>
                                            <p:strVal val="#ppt_y"/>
                                          </p:val>
                                        </p:tav>
                                      </p:tavLst>
                                    </p:anim>
                                  </p:childTnLst>
                                </p:cTn>
                              </p:par>
                              <p:par>
                                <p:cTn id="57" presetID="2" presetClass="entr" presetSubtype="2" decel="100000" fill="hold" grpId="0" nodeType="withEffect">
                                  <p:stCondLst>
                                    <p:cond delay="0"/>
                                  </p:stCondLst>
                                  <p:childTnLst>
                                    <p:set>
                                      <p:cBhvr>
                                        <p:cTn id="58" dur="1" fill="hold">
                                          <p:stCondLst>
                                            <p:cond delay="0"/>
                                          </p:stCondLst>
                                        </p:cTn>
                                        <p:tgtEl>
                                          <p:spTgt spid="95"/>
                                        </p:tgtEl>
                                        <p:attrNameLst>
                                          <p:attrName>style.visibility</p:attrName>
                                        </p:attrNameLst>
                                      </p:cBhvr>
                                      <p:to>
                                        <p:strVal val="visible"/>
                                      </p:to>
                                    </p:set>
                                    <p:anim calcmode="lin" valueType="num">
                                      <p:cBhvr additive="base">
                                        <p:cTn id="59" dur="1500" fill="hold"/>
                                        <p:tgtEl>
                                          <p:spTgt spid="95"/>
                                        </p:tgtEl>
                                        <p:attrNameLst>
                                          <p:attrName>ppt_x</p:attrName>
                                        </p:attrNameLst>
                                      </p:cBhvr>
                                      <p:tavLst>
                                        <p:tav tm="0">
                                          <p:val>
                                            <p:strVal val="1+#ppt_w/2"/>
                                          </p:val>
                                        </p:tav>
                                        <p:tav tm="100000">
                                          <p:val>
                                            <p:strVal val="#ppt_x"/>
                                          </p:val>
                                        </p:tav>
                                      </p:tavLst>
                                    </p:anim>
                                    <p:anim calcmode="lin" valueType="num">
                                      <p:cBhvr additive="base">
                                        <p:cTn id="60" dur="1500" fill="hold"/>
                                        <p:tgtEl>
                                          <p:spTgt spid="95"/>
                                        </p:tgtEl>
                                        <p:attrNameLst>
                                          <p:attrName>ppt_y</p:attrName>
                                        </p:attrNameLst>
                                      </p:cBhvr>
                                      <p:tavLst>
                                        <p:tav tm="0">
                                          <p:val>
                                            <p:strVal val="#ppt_y"/>
                                          </p:val>
                                        </p:tav>
                                        <p:tav tm="100000">
                                          <p:val>
                                            <p:strVal val="#ppt_y"/>
                                          </p:val>
                                        </p:tav>
                                      </p:tavLst>
                                    </p:anim>
                                  </p:childTnLst>
                                </p:cTn>
                              </p:par>
                              <p:par>
                                <p:cTn id="61" presetID="2" presetClass="entr" presetSubtype="2" decel="100000" fill="hold" grpId="0" nodeType="withEffect">
                                  <p:stCondLst>
                                    <p:cond delay="0"/>
                                  </p:stCondLst>
                                  <p:childTnLst>
                                    <p:set>
                                      <p:cBhvr>
                                        <p:cTn id="62" dur="1" fill="hold">
                                          <p:stCondLst>
                                            <p:cond delay="0"/>
                                          </p:stCondLst>
                                        </p:cTn>
                                        <p:tgtEl>
                                          <p:spTgt spid="91"/>
                                        </p:tgtEl>
                                        <p:attrNameLst>
                                          <p:attrName>style.visibility</p:attrName>
                                        </p:attrNameLst>
                                      </p:cBhvr>
                                      <p:to>
                                        <p:strVal val="visible"/>
                                      </p:to>
                                    </p:set>
                                    <p:anim calcmode="lin" valueType="num">
                                      <p:cBhvr additive="base">
                                        <p:cTn id="63" dur="1500" fill="hold"/>
                                        <p:tgtEl>
                                          <p:spTgt spid="91"/>
                                        </p:tgtEl>
                                        <p:attrNameLst>
                                          <p:attrName>ppt_x</p:attrName>
                                        </p:attrNameLst>
                                      </p:cBhvr>
                                      <p:tavLst>
                                        <p:tav tm="0">
                                          <p:val>
                                            <p:strVal val="1+#ppt_w/2"/>
                                          </p:val>
                                        </p:tav>
                                        <p:tav tm="100000">
                                          <p:val>
                                            <p:strVal val="#ppt_x"/>
                                          </p:val>
                                        </p:tav>
                                      </p:tavLst>
                                    </p:anim>
                                    <p:anim calcmode="lin" valueType="num">
                                      <p:cBhvr additive="base">
                                        <p:cTn id="64" dur="1500" fill="hold"/>
                                        <p:tgtEl>
                                          <p:spTgt spid="91"/>
                                        </p:tgtEl>
                                        <p:attrNameLst>
                                          <p:attrName>ppt_y</p:attrName>
                                        </p:attrNameLst>
                                      </p:cBhvr>
                                      <p:tavLst>
                                        <p:tav tm="0">
                                          <p:val>
                                            <p:strVal val="#ppt_y"/>
                                          </p:val>
                                        </p:tav>
                                        <p:tav tm="100000">
                                          <p:val>
                                            <p:strVal val="#ppt_y"/>
                                          </p:val>
                                        </p:tav>
                                      </p:tavLst>
                                    </p:anim>
                                  </p:childTnLst>
                                </p:cTn>
                              </p:par>
                              <p:par>
                                <p:cTn id="65" presetID="2" presetClass="entr" presetSubtype="2" decel="100000" fill="hold" grpId="0" nodeType="withEffect">
                                  <p:stCondLst>
                                    <p:cond delay="0"/>
                                  </p:stCondLst>
                                  <p:childTnLst>
                                    <p:set>
                                      <p:cBhvr>
                                        <p:cTn id="66" dur="1" fill="hold">
                                          <p:stCondLst>
                                            <p:cond delay="0"/>
                                          </p:stCondLst>
                                        </p:cTn>
                                        <p:tgtEl>
                                          <p:spTgt spid="101"/>
                                        </p:tgtEl>
                                        <p:attrNameLst>
                                          <p:attrName>style.visibility</p:attrName>
                                        </p:attrNameLst>
                                      </p:cBhvr>
                                      <p:to>
                                        <p:strVal val="visible"/>
                                      </p:to>
                                    </p:set>
                                    <p:anim calcmode="lin" valueType="num">
                                      <p:cBhvr additive="base">
                                        <p:cTn id="67" dur="1500" fill="hold"/>
                                        <p:tgtEl>
                                          <p:spTgt spid="101"/>
                                        </p:tgtEl>
                                        <p:attrNameLst>
                                          <p:attrName>ppt_x</p:attrName>
                                        </p:attrNameLst>
                                      </p:cBhvr>
                                      <p:tavLst>
                                        <p:tav tm="0">
                                          <p:val>
                                            <p:strVal val="1+#ppt_w/2"/>
                                          </p:val>
                                        </p:tav>
                                        <p:tav tm="100000">
                                          <p:val>
                                            <p:strVal val="#ppt_x"/>
                                          </p:val>
                                        </p:tav>
                                      </p:tavLst>
                                    </p:anim>
                                    <p:anim calcmode="lin" valueType="num">
                                      <p:cBhvr additive="base">
                                        <p:cTn id="68" dur="1500" fill="hold"/>
                                        <p:tgtEl>
                                          <p:spTgt spid="101"/>
                                        </p:tgtEl>
                                        <p:attrNameLst>
                                          <p:attrName>ppt_y</p:attrName>
                                        </p:attrNameLst>
                                      </p:cBhvr>
                                      <p:tavLst>
                                        <p:tav tm="0">
                                          <p:val>
                                            <p:strVal val="#ppt_y"/>
                                          </p:val>
                                        </p:tav>
                                        <p:tav tm="100000">
                                          <p:val>
                                            <p:strVal val="#ppt_y"/>
                                          </p:val>
                                        </p:tav>
                                      </p:tavLst>
                                    </p:anim>
                                  </p:childTnLst>
                                </p:cTn>
                              </p:par>
                              <p:par>
                                <p:cTn id="69" presetID="2" presetClass="entr" presetSubtype="2" decel="100000" fill="hold" grpId="0" nodeType="withEffect">
                                  <p:stCondLst>
                                    <p:cond delay="0"/>
                                  </p:stCondLst>
                                  <p:childTnLst>
                                    <p:set>
                                      <p:cBhvr>
                                        <p:cTn id="70" dur="1" fill="hold">
                                          <p:stCondLst>
                                            <p:cond delay="0"/>
                                          </p:stCondLst>
                                        </p:cTn>
                                        <p:tgtEl>
                                          <p:spTgt spid="102"/>
                                        </p:tgtEl>
                                        <p:attrNameLst>
                                          <p:attrName>style.visibility</p:attrName>
                                        </p:attrNameLst>
                                      </p:cBhvr>
                                      <p:to>
                                        <p:strVal val="visible"/>
                                      </p:to>
                                    </p:set>
                                    <p:anim calcmode="lin" valueType="num">
                                      <p:cBhvr additive="base">
                                        <p:cTn id="71" dur="1500" fill="hold"/>
                                        <p:tgtEl>
                                          <p:spTgt spid="102"/>
                                        </p:tgtEl>
                                        <p:attrNameLst>
                                          <p:attrName>ppt_x</p:attrName>
                                        </p:attrNameLst>
                                      </p:cBhvr>
                                      <p:tavLst>
                                        <p:tav tm="0">
                                          <p:val>
                                            <p:strVal val="1+#ppt_w/2"/>
                                          </p:val>
                                        </p:tav>
                                        <p:tav tm="100000">
                                          <p:val>
                                            <p:strVal val="#ppt_x"/>
                                          </p:val>
                                        </p:tav>
                                      </p:tavLst>
                                    </p:anim>
                                    <p:anim calcmode="lin" valueType="num">
                                      <p:cBhvr additive="base">
                                        <p:cTn id="72" dur="1500" fill="hold"/>
                                        <p:tgtEl>
                                          <p:spTgt spid="102"/>
                                        </p:tgtEl>
                                        <p:attrNameLst>
                                          <p:attrName>ppt_y</p:attrName>
                                        </p:attrNameLst>
                                      </p:cBhvr>
                                      <p:tavLst>
                                        <p:tav tm="0">
                                          <p:val>
                                            <p:strVal val="#ppt_y"/>
                                          </p:val>
                                        </p:tav>
                                        <p:tav tm="100000">
                                          <p:val>
                                            <p:strVal val="#ppt_y"/>
                                          </p:val>
                                        </p:tav>
                                      </p:tavLst>
                                    </p:anim>
                                  </p:childTnLst>
                                </p:cTn>
                              </p:par>
                              <p:par>
                                <p:cTn id="73" presetID="2" presetClass="entr" presetSubtype="2" decel="100000" fill="hold" grpId="0" nodeType="withEffect">
                                  <p:stCondLst>
                                    <p:cond delay="0"/>
                                  </p:stCondLst>
                                  <p:childTnLst>
                                    <p:set>
                                      <p:cBhvr>
                                        <p:cTn id="74" dur="1" fill="hold">
                                          <p:stCondLst>
                                            <p:cond delay="0"/>
                                          </p:stCondLst>
                                        </p:cTn>
                                        <p:tgtEl>
                                          <p:spTgt spid="103"/>
                                        </p:tgtEl>
                                        <p:attrNameLst>
                                          <p:attrName>style.visibility</p:attrName>
                                        </p:attrNameLst>
                                      </p:cBhvr>
                                      <p:to>
                                        <p:strVal val="visible"/>
                                      </p:to>
                                    </p:set>
                                    <p:anim calcmode="lin" valueType="num">
                                      <p:cBhvr additive="base">
                                        <p:cTn id="75" dur="1500" fill="hold"/>
                                        <p:tgtEl>
                                          <p:spTgt spid="103"/>
                                        </p:tgtEl>
                                        <p:attrNameLst>
                                          <p:attrName>ppt_x</p:attrName>
                                        </p:attrNameLst>
                                      </p:cBhvr>
                                      <p:tavLst>
                                        <p:tav tm="0">
                                          <p:val>
                                            <p:strVal val="1+#ppt_w/2"/>
                                          </p:val>
                                        </p:tav>
                                        <p:tav tm="100000">
                                          <p:val>
                                            <p:strVal val="#ppt_x"/>
                                          </p:val>
                                        </p:tav>
                                      </p:tavLst>
                                    </p:anim>
                                    <p:anim calcmode="lin" valueType="num">
                                      <p:cBhvr additive="base">
                                        <p:cTn id="76" dur="1500" fill="hold"/>
                                        <p:tgtEl>
                                          <p:spTgt spid="10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85" grpId="0" animBg="1"/>
      <p:bldP spid="86" grpId="0" animBg="1"/>
      <p:bldP spid="91" grpId="0" animBg="1"/>
      <p:bldP spid="94" grpId="0" animBg="1"/>
      <p:bldP spid="95" grpId="0" animBg="1"/>
      <p:bldP spid="101" grpId="0" animBg="1"/>
      <p:bldP spid="102" grpId="0" animBg="1"/>
      <p:bldP spid="103" grpId="0" animBg="1"/>
      <p:bldP spid="4" grpId="0" animBg="1"/>
      <p:bldP spid="5"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gradFill>
          <a:gsLst>
            <a:gs pos="0">
              <a:schemeClr val="accent5">
                <a:lumMod val="50000"/>
              </a:schemeClr>
            </a:gs>
            <a:gs pos="100000">
              <a:srgbClr val="191919"/>
            </a:gs>
          </a:gsLst>
          <a:lin ang="5400000" scaled="1"/>
        </a:gradFill>
        <a:effectLst/>
      </p:bgPr>
    </p:bg>
    <p:spTree>
      <p:nvGrpSpPr>
        <p:cNvPr id="1" name=""/>
        <p:cNvGrpSpPr/>
        <p:nvPr/>
      </p:nvGrpSpPr>
      <p:grpSpPr>
        <a:xfrm>
          <a:off x="0" y="0"/>
          <a:ext cx="0" cy="0"/>
          <a:chOff x="0" y="0"/>
          <a:chExt cx="0" cy="0"/>
        </a:xfrm>
      </p:grpSpPr>
      <p:pic>
        <p:nvPicPr>
          <p:cNvPr id="3" name="Graphic 2">
            <a:extLst>
              <a:ext uri="{FF2B5EF4-FFF2-40B4-BE49-F238E27FC236}">
                <a16:creationId xmlns:a16="http://schemas.microsoft.com/office/drawing/2014/main" id="{28832A9E-0635-B706-E75A-AC7824F6E419}"/>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167129" y="1415786"/>
            <a:ext cx="11956937" cy="4949339"/>
          </a:xfrm>
          <a:prstGeom prst="rect">
            <a:avLst/>
          </a:prstGeom>
          <a:effectLst>
            <a:outerShdw blurRad="317500" dist="317500" dir="2700000" algn="l" rotWithShape="0">
              <a:prstClr val="black">
                <a:alpha val="15000"/>
              </a:prstClr>
            </a:outerShdw>
          </a:effectLst>
        </p:spPr>
      </p:pic>
      <p:grpSp>
        <p:nvGrpSpPr>
          <p:cNvPr id="46" name="Group 45">
            <a:extLst>
              <a:ext uri="{FF2B5EF4-FFF2-40B4-BE49-F238E27FC236}">
                <a16:creationId xmlns:a16="http://schemas.microsoft.com/office/drawing/2014/main" id="{19C4FD5C-1B49-97E3-B987-D1EBD7EFA08F}"/>
              </a:ext>
            </a:extLst>
          </p:cNvPr>
          <p:cNvGrpSpPr/>
          <p:nvPr/>
        </p:nvGrpSpPr>
        <p:grpSpPr>
          <a:xfrm>
            <a:off x="-617767" y="293967"/>
            <a:ext cx="12285892" cy="958821"/>
            <a:chOff x="-617767" y="293967"/>
            <a:chExt cx="12285892" cy="958821"/>
          </a:xfrm>
        </p:grpSpPr>
        <p:cxnSp>
          <p:nvCxnSpPr>
            <p:cNvPr id="47" name="Straight Connector 46">
              <a:extLst>
                <a:ext uri="{FF2B5EF4-FFF2-40B4-BE49-F238E27FC236}">
                  <a16:creationId xmlns:a16="http://schemas.microsoft.com/office/drawing/2014/main" id="{059B86A0-F8FC-9CFC-0495-B18470B8E64D}"/>
                </a:ext>
              </a:extLst>
            </p:cNvPr>
            <p:cNvCxnSpPr>
              <a:cxnSpLocks/>
            </p:cNvCxnSpPr>
            <p:nvPr/>
          </p:nvCxnSpPr>
          <p:spPr>
            <a:xfrm>
              <a:off x="1262743" y="1200155"/>
              <a:ext cx="10405382" cy="0"/>
            </a:xfrm>
            <a:prstGeom prst="line">
              <a:avLst/>
            </a:prstGeom>
            <a:ln w="15875">
              <a:solidFill>
                <a:schemeClr val="bg2">
                  <a:lumMod val="50000"/>
                </a:schemeClr>
              </a:soli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pic>
          <p:nvPicPr>
            <p:cNvPr id="49" name="Graphic 48">
              <a:extLst>
                <a:ext uri="{FF2B5EF4-FFF2-40B4-BE49-F238E27FC236}">
                  <a16:creationId xmlns:a16="http://schemas.microsoft.com/office/drawing/2014/main" id="{80E4626A-DC4D-0E79-9BB9-EDCA204D0823}"/>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617767" y="293967"/>
              <a:ext cx="2332267" cy="958821"/>
            </a:xfrm>
            <a:prstGeom prst="rect">
              <a:avLst/>
            </a:prstGeom>
            <a:effectLst>
              <a:outerShdw blurRad="317500" dist="317500" dir="2700000" algn="l" rotWithShape="0">
                <a:prstClr val="black">
                  <a:alpha val="15000"/>
                </a:prstClr>
              </a:outerShdw>
            </a:effectLst>
          </p:spPr>
        </p:pic>
      </p:grpSp>
      <p:sp>
        <p:nvSpPr>
          <p:cNvPr id="12" name="What is?">
            <a:extLst>
              <a:ext uri="{FF2B5EF4-FFF2-40B4-BE49-F238E27FC236}">
                <a16:creationId xmlns:a16="http://schemas.microsoft.com/office/drawing/2014/main" id="{D9599360-BEB7-F7B6-0FD1-5F6793B8F18B}"/>
              </a:ext>
            </a:extLst>
          </p:cNvPr>
          <p:cNvSpPr txBox="1"/>
          <p:nvPr/>
        </p:nvSpPr>
        <p:spPr>
          <a:xfrm>
            <a:off x="1896111" y="417577"/>
            <a:ext cx="9252706" cy="707886"/>
          </a:xfrm>
          <a:prstGeom prst="rect">
            <a:avLst/>
          </a:prstGeom>
          <a:noFill/>
          <a:effectLst/>
        </p:spPr>
        <p:txBody>
          <a:bodyPr wrap="square" rtlCol="0">
            <a:spAutoFit/>
          </a:bodyPr>
          <a:lstStyle>
            <a:defPPr>
              <a:defRPr lang="en-US"/>
            </a:defPPr>
            <a:lvl1pPr>
              <a:defRPr sz="4000" cap="all">
                <a:solidFill>
                  <a:schemeClr val="bg2"/>
                </a:solidFill>
                <a:latin typeface="+mj-lt"/>
              </a:defRPr>
            </a:lvl1pPr>
          </a:lstStyle>
          <a:p>
            <a:r>
              <a:rPr lang="en-US" dirty="0">
                <a:solidFill>
                  <a:schemeClr val="tx1">
                    <a:lumMod val="20000"/>
                    <a:lumOff val="80000"/>
                  </a:schemeClr>
                </a:solidFill>
              </a:rPr>
              <a:t>Grooper Command Console</a:t>
            </a:r>
          </a:p>
        </p:txBody>
      </p:sp>
      <p:pic>
        <p:nvPicPr>
          <p:cNvPr id="8" name="Grooper G" descr="Logo, icon&#10;&#10;Description automatically generated">
            <a:extLst>
              <a:ext uri="{FF2B5EF4-FFF2-40B4-BE49-F238E27FC236}">
                <a16:creationId xmlns:a16="http://schemas.microsoft.com/office/drawing/2014/main" id="{2515A8FD-AFB9-FC16-44F3-D1CDACA56FFC}"/>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01650" y="342904"/>
            <a:ext cx="651511" cy="857251"/>
          </a:xfrm>
          <a:prstGeom prst="rect">
            <a:avLst/>
          </a:prstGeom>
          <a:effectLst>
            <a:outerShdw blurRad="63500" dist="63500" dir="2700000" algn="tl" rotWithShape="0">
              <a:prstClr val="black">
                <a:alpha val="25000"/>
              </a:prstClr>
            </a:outerShdw>
          </a:effectLst>
        </p:spPr>
      </p:pic>
      <p:grpSp>
        <p:nvGrpSpPr>
          <p:cNvPr id="2" name="Group 1">
            <a:extLst>
              <a:ext uri="{FF2B5EF4-FFF2-40B4-BE49-F238E27FC236}">
                <a16:creationId xmlns:a16="http://schemas.microsoft.com/office/drawing/2014/main" id="{5290E6B6-0A57-1746-E81F-9DDA767008FE}"/>
              </a:ext>
            </a:extLst>
          </p:cNvPr>
          <p:cNvGrpSpPr/>
          <p:nvPr/>
        </p:nvGrpSpPr>
        <p:grpSpPr>
          <a:xfrm>
            <a:off x="725228" y="2087325"/>
            <a:ext cx="4525528" cy="523220"/>
            <a:chOff x="2697480" y="1704407"/>
            <a:chExt cx="5829300" cy="523220"/>
          </a:xfrm>
          <a:effectLst>
            <a:outerShdw blurRad="50800" dist="38100" dir="2700000" algn="tl" rotWithShape="0">
              <a:prstClr val="black">
                <a:alpha val="40000"/>
              </a:prstClr>
            </a:outerShdw>
          </a:effectLst>
        </p:grpSpPr>
        <p:sp>
          <p:nvSpPr>
            <p:cNvPr id="4" name="TextBox 3">
              <a:extLst>
                <a:ext uri="{FF2B5EF4-FFF2-40B4-BE49-F238E27FC236}">
                  <a16:creationId xmlns:a16="http://schemas.microsoft.com/office/drawing/2014/main" id="{F1456EA4-0F34-72A5-8ABD-63B2C453DC02}"/>
                </a:ext>
              </a:extLst>
            </p:cNvPr>
            <p:cNvSpPr txBox="1"/>
            <p:nvPr/>
          </p:nvSpPr>
          <p:spPr>
            <a:xfrm>
              <a:off x="2697480" y="1704407"/>
              <a:ext cx="5829300" cy="523220"/>
            </a:xfrm>
            <a:prstGeom prst="rect">
              <a:avLst/>
            </a:prstGeom>
            <a:noFill/>
          </p:spPr>
          <p:txBody>
            <a:bodyPr wrap="square" rtlCol="0">
              <a:spAutoFit/>
            </a:bodyPr>
            <a:lstStyle/>
            <a:p>
              <a:pPr algn="ctr"/>
              <a:r>
                <a:rPr lang="en-US" sz="2800" cap="small" dirty="0">
                  <a:latin typeface="Roboto Bk" pitchFamily="2" charset="0"/>
                  <a:ea typeface="Roboto Bk" pitchFamily="2" charset="0"/>
                </a:rPr>
                <a:t>GCC is the new Config</a:t>
              </a:r>
            </a:p>
          </p:txBody>
        </p:sp>
        <p:cxnSp>
          <p:nvCxnSpPr>
            <p:cNvPr id="5" name="Straight Connector 4">
              <a:extLst>
                <a:ext uri="{FF2B5EF4-FFF2-40B4-BE49-F238E27FC236}">
                  <a16:creationId xmlns:a16="http://schemas.microsoft.com/office/drawing/2014/main" id="{1D1BC0DD-5D84-58EB-08B3-AA0FF7E916A1}"/>
                </a:ext>
              </a:extLst>
            </p:cNvPr>
            <p:cNvCxnSpPr>
              <a:cxnSpLocks/>
            </p:cNvCxnSpPr>
            <p:nvPr/>
          </p:nvCxnSpPr>
          <p:spPr>
            <a:xfrm>
              <a:off x="2697480" y="2227627"/>
              <a:ext cx="5829300" cy="0"/>
            </a:xfrm>
            <a:prstGeom prst="line">
              <a:avLst/>
            </a:prstGeom>
            <a:ln w="22225">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9" name="TextBox 8">
            <a:extLst>
              <a:ext uri="{FF2B5EF4-FFF2-40B4-BE49-F238E27FC236}">
                <a16:creationId xmlns:a16="http://schemas.microsoft.com/office/drawing/2014/main" id="{CD1AC977-C76F-B396-54DD-E85C4458BF62}"/>
              </a:ext>
            </a:extLst>
          </p:cNvPr>
          <p:cNvSpPr txBox="1"/>
          <p:nvPr/>
        </p:nvSpPr>
        <p:spPr>
          <a:xfrm>
            <a:off x="581025" y="2810390"/>
            <a:ext cx="4813935" cy="2046714"/>
          </a:xfrm>
          <a:prstGeom prst="rect">
            <a:avLst/>
          </a:prstGeom>
          <a:noFill/>
        </p:spPr>
        <p:txBody>
          <a:bodyPr wrap="square">
            <a:spAutoFit/>
          </a:bodyPr>
          <a:lstStyle/>
          <a:p>
            <a:pPr>
              <a:spcBef>
                <a:spcPts val="600"/>
              </a:spcBef>
            </a:pPr>
            <a:r>
              <a:rPr lang="en-US" sz="2000" dirty="0">
                <a:solidFill>
                  <a:schemeClr val="tx1">
                    <a:lumMod val="40000"/>
                    <a:lumOff val="60000"/>
                  </a:schemeClr>
                </a:solidFill>
              </a:rPr>
              <a:t>Grooper Command Console (GCC) is a command-line replacement for Grooper Config</a:t>
            </a:r>
          </a:p>
          <a:p>
            <a:pPr marL="285750" indent="-285750">
              <a:spcBef>
                <a:spcPts val="600"/>
              </a:spcBef>
              <a:buFont typeface="Arial" panose="020B0604020202020204" pitchFamily="34" charset="0"/>
              <a:buChar char="•"/>
            </a:pPr>
            <a:r>
              <a:rPr lang="en-US" dirty="0">
                <a:solidFill>
                  <a:schemeClr val="tx1">
                    <a:lumMod val="40000"/>
                    <a:lumOff val="60000"/>
                  </a:schemeClr>
                </a:solidFill>
              </a:rPr>
              <a:t>Most admin functions are accomplished with one or few commands</a:t>
            </a:r>
          </a:p>
          <a:p>
            <a:pPr marL="285750" indent="-285750">
              <a:spcBef>
                <a:spcPts val="600"/>
              </a:spcBef>
              <a:buFont typeface="Arial" panose="020B0604020202020204" pitchFamily="34" charset="0"/>
              <a:buChar char="•"/>
            </a:pPr>
            <a:r>
              <a:rPr lang="en-US" sz="1800" dirty="0">
                <a:solidFill>
                  <a:schemeClr val="tx1">
                    <a:lumMod val="40000"/>
                    <a:lumOff val="60000"/>
                  </a:schemeClr>
                </a:solidFill>
              </a:rPr>
              <a:t>Commands can be easily scripted</a:t>
            </a:r>
          </a:p>
          <a:p>
            <a:pPr marL="285750" indent="-285750">
              <a:spcBef>
                <a:spcPts val="600"/>
              </a:spcBef>
              <a:buFont typeface="Arial" panose="020B0604020202020204" pitchFamily="34" charset="0"/>
              <a:buChar char="•"/>
            </a:pPr>
            <a:r>
              <a:rPr lang="en-US" dirty="0">
                <a:solidFill>
                  <a:schemeClr val="tx1">
                    <a:lumMod val="40000"/>
                    <a:lumOff val="60000"/>
                  </a:schemeClr>
                </a:solidFill>
              </a:rPr>
              <a:t>Scaling services is much easier</a:t>
            </a:r>
            <a:endParaRPr lang="en-US" sz="1800" dirty="0">
              <a:solidFill>
                <a:schemeClr val="tx1">
                  <a:lumMod val="40000"/>
                  <a:lumOff val="60000"/>
                </a:schemeClr>
              </a:solidFill>
            </a:endParaRPr>
          </a:p>
        </p:txBody>
      </p:sp>
      <p:grpSp>
        <p:nvGrpSpPr>
          <p:cNvPr id="18" name="Group 17">
            <a:extLst>
              <a:ext uri="{FF2B5EF4-FFF2-40B4-BE49-F238E27FC236}">
                <a16:creationId xmlns:a16="http://schemas.microsoft.com/office/drawing/2014/main" id="{878215E2-7194-5EB7-271F-1EBE817ECD08}"/>
              </a:ext>
            </a:extLst>
          </p:cNvPr>
          <p:cNvGrpSpPr/>
          <p:nvPr/>
        </p:nvGrpSpPr>
        <p:grpSpPr>
          <a:xfrm>
            <a:off x="5747385" y="1876951"/>
            <a:ext cx="6013695" cy="3986640"/>
            <a:chOff x="5747385" y="1876951"/>
            <a:chExt cx="6013695" cy="3986640"/>
          </a:xfrm>
        </p:grpSpPr>
        <p:pic>
          <p:nvPicPr>
            <p:cNvPr id="15" name="Picture 14">
              <a:extLst>
                <a:ext uri="{FF2B5EF4-FFF2-40B4-BE49-F238E27FC236}">
                  <a16:creationId xmlns:a16="http://schemas.microsoft.com/office/drawing/2014/main" id="{F08BDF13-29FB-B015-EBA6-797D98DF1655}"/>
                </a:ext>
              </a:extLst>
            </p:cNvPr>
            <p:cNvPicPr>
              <a:picLocks noChangeAspect="1"/>
            </p:cNvPicPr>
            <p:nvPr/>
          </p:nvPicPr>
          <p:blipFill>
            <a:blip r:embed="rId8"/>
            <a:stretch>
              <a:fillRect/>
            </a:stretch>
          </p:blipFill>
          <p:spPr>
            <a:xfrm>
              <a:off x="5747385" y="2610545"/>
              <a:ext cx="6013695" cy="3253046"/>
            </a:xfrm>
            <a:prstGeom prst="rect">
              <a:avLst/>
            </a:prstGeom>
            <a:ln w="19050">
              <a:solidFill>
                <a:schemeClr val="accent2"/>
              </a:solidFill>
            </a:ln>
            <a:effectLst>
              <a:outerShdw blurRad="50800" dist="38100" dir="2700000" algn="tl" rotWithShape="0">
                <a:prstClr val="black">
                  <a:alpha val="40000"/>
                </a:prstClr>
              </a:outerShdw>
            </a:effectLst>
          </p:spPr>
        </p:pic>
        <p:sp>
          <p:nvSpPr>
            <p:cNvPr id="16" name="TextBox 15">
              <a:extLst>
                <a:ext uri="{FF2B5EF4-FFF2-40B4-BE49-F238E27FC236}">
                  <a16:creationId xmlns:a16="http://schemas.microsoft.com/office/drawing/2014/main" id="{46521B76-0943-3AA8-5D68-14E330AB2F11}"/>
                </a:ext>
              </a:extLst>
            </p:cNvPr>
            <p:cNvSpPr txBox="1"/>
            <p:nvPr/>
          </p:nvSpPr>
          <p:spPr>
            <a:xfrm>
              <a:off x="6419368" y="1876951"/>
              <a:ext cx="4669729" cy="646331"/>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r>
                <a:rPr lang="en-US" i="1" dirty="0">
                  <a:solidFill>
                    <a:schemeClr val="accent2"/>
                  </a:solidFill>
                </a:rPr>
                <a:t>Example: Inspecting the list of Grooper Repository connections and deleting one of them with GCC</a:t>
              </a:r>
            </a:p>
          </p:txBody>
        </p:sp>
      </p:grpSp>
    </p:spTree>
    <p:extLst>
      <p:ext uri="{BB962C8B-B14F-4D97-AF65-F5344CB8AC3E}">
        <p14:creationId xmlns:p14="http://schemas.microsoft.com/office/powerpoint/2010/main" val="26892961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decel="100000" fill="hold" nodeType="withEffect">
                                  <p:stCondLst>
                                    <p:cond delay="0"/>
                                  </p:stCondLst>
                                  <p:childTnLst>
                                    <p:set>
                                      <p:cBhvr>
                                        <p:cTn id="6" dur="1" fill="hold">
                                          <p:stCondLst>
                                            <p:cond delay="0"/>
                                          </p:stCondLst>
                                        </p:cTn>
                                        <p:tgtEl>
                                          <p:spTgt spid="46"/>
                                        </p:tgtEl>
                                        <p:attrNameLst>
                                          <p:attrName>style.visibility</p:attrName>
                                        </p:attrNameLst>
                                      </p:cBhvr>
                                      <p:to>
                                        <p:strVal val="visible"/>
                                      </p:to>
                                    </p:set>
                                    <p:anim calcmode="lin" valueType="num">
                                      <p:cBhvr additive="base">
                                        <p:cTn id="7" dur="1500" fill="hold"/>
                                        <p:tgtEl>
                                          <p:spTgt spid="46"/>
                                        </p:tgtEl>
                                        <p:attrNameLst>
                                          <p:attrName>ppt_x</p:attrName>
                                        </p:attrNameLst>
                                      </p:cBhvr>
                                      <p:tavLst>
                                        <p:tav tm="0">
                                          <p:val>
                                            <p:strVal val="1+#ppt_w/2"/>
                                          </p:val>
                                        </p:tav>
                                        <p:tav tm="100000">
                                          <p:val>
                                            <p:strVal val="#ppt_x"/>
                                          </p:val>
                                        </p:tav>
                                      </p:tavLst>
                                    </p:anim>
                                    <p:anim calcmode="lin" valueType="num">
                                      <p:cBhvr additive="base">
                                        <p:cTn id="8" dur="1500" fill="hold"/>
                                        <p:tgtEl>
                                          <p:spTgt spid="46"/>
                                        </p:tgtEl>
                                        <p:attrNameLst>
                                          <p:attrName>ppt_y</p:attrName>
                                        </p:attrNameLst>
                                      </p:cBhvr>
                                      <p:tavLst>
                                        <p:tav tm="0">
                                          <p:val>
                                            <p:strVal val="#ppt_y"/>
                                          </p:val>
                                        </p:tav>
                                        <p:tav tm="100000">
                                          <p:val>
                                            <p:strVal val="#ppt_y"/>
                                          </p:val>
                                        </p:tav>
                                      </p:tavLst>
                                    </p:anim>
                                  </p:childTnLst>
                                </p:cTn>
                              </p:par>
                              <p:par>
                                <p:cTn id="9" presetID="2" presetClass="entr" presetSubtype="2" decel="100000" fill="hold" grpId="0" nodeType="with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1500" fill="hold"/>
                                        <p:tgtEl>
                                          <p:spTgt spid="12"/>
                                        </p:tgtEl>
                                        <p:attrNameLst>
                                          <p:attrName>ppt_x</p:attrName>
                                        </p:attrNameLst>
                                      </p:cBhvr>
                                      <p:tavLst>
                                        <p:tav tm="0">
                                          <p:val>
                                            <p:strVal val="1+#ppt_w/2"/>
                                          </p:val>
                                        </p:tav>
                                        <p:tav tm="100000">
                                          <p:val>
                                            <p:strVal val="#ppt_x"/>
                                          </p:val>
                                        </p:tav>
                                      </p:tavLst>
                                    </p:anim>
                                    <p:anim calcmode="lin" valueType="num">
                                      <p:cBhvr additive="base">
                                        <p:cTn id="12" dur="1500" fill="hold"/>
                                        <p:tgtEl>
                                          <p:spTgt spid="12"/>
                                        </p:tgtEl>
                                        <p:attrNameLst>
                                          <p:attrName>ppt_y</p:attrName>
                                        </p:attrNameLst>
                                      </p:cBhvr>
                                      <p:tavLst>
                                        <p:tav tm="0">
                                          <p:val>
                                            <p:strVal val="#ppt_y"/>
                                          </p:val>
                                        </p:tav>
                                        <p:tav tm="100000">
                                          <p:val>
                                            <p:strVal val="#ppt_y"/>
                                          </p:val>
                                        </p:tav>
                                      </p:tavLst>
                                    </p:anim>
                                  </p:childTnLst>
                                </p:cTn>
                              </p:par>
                              <p:par>
                                <p:cTn id="13" presetID="2" presetClass="entr" presetSubtype="2" decel="100000" fill="hold" nodeType="withEffect">
                                  <p:stCondLst>
                                    <p:cond delay="0"/>
                                  </p:stCondLst>
                                  <p:childTnLst>
                                    <p:set>
                                      <p:cBhvr>
                                        <p:cTn id="14" dur="1" fill="hold">
                                          <p:stCondLst>
                                            <p:cond delay="0"/>
                                          </p:stCondLst>
                                        </p:cTn>
                                        <p:tgtEl>
                                          <p:spTgt spid="8"/>
                                        </p:tgtEl>
                                        <p:attrNameLst>
                                          <p:attrName>style.visibility</p:attrName>
                                        </p:attrNameLst>
                                      </p:cBhvr>
                                      <p:to>
                                        <p:strVal val="visible"/>
                                      </p:to>
                                    </p:set>
                                    <p:anim calcmode="lin" valueType="num">
                                      <p:cBhvr additive="base">
                                        <p:cTn id="15" dur="1500" fill="hold"/>
                                        <p:tgtEl>
                                          <p:spTgt spid="8"/>
                                        </p:tgtEl>
                                        <p:attrNameLst>
                                          <p:attrName>ppt_x</p:attrName>
                                        </p:attrNameLst>
                                      </p:cBhvr>
                                      <p:tavLst>
                                        <p:tav tm="0">
                                          <p:val>
                                            <p:strVal val="1+#ppt_w/2"/>
                                          </p:val>
                                        </p:tav>
                                        <p:tav tm="100000">
                                          <p:val>
                                            <p:strVal val="#ppt_x"/>
                                          </p:val>
                                        </p:tav>
                                      </p:tavLst>
                                    </p:anim>
                                    <p:anim calcmode="lin" valueType="num">
                                      <p:cBhvr additive="base">
                                        <p:cTn id="16" dur="1500" fill="hold"/>
                                        <p:tgtEl>
                                          <p:spTgt spid="8"/>
                                        </p:tgtEl>
                                        <p:attrNameLst>
                                          <p:attrName>ppt_y</p:attrName>
                                        </p:attrNameLst>
                                      </p:cBhvr>
                                      <p:tavLst>
                                        <p:tav tm="0">
                                          <p:val>
                                            <p:strVal val="#ppt_y"/>
                                          </p:val>
                                        </p:tav>
                                        <p:tav tm="100000">
                                          <p:val>
                                            <p:strVal val="#ppt_y"/>
                                          </p:val>
                                        </p:tav>
                                      </p:tavLst>
                                    </p:anim>
                                  </p:childTnLst>
                                </p:cTn>
                              </p:par>
                              <p:par>
                                <p:cTn id="17" presetID="2" presetClass="entr" presetSubtype="2" decel="100000" fill="hold" nodeType="withEffect">
                                  <p:stCondLst>
                                    <p:cond delay="0"/>
                                  </p:stCondLst>
                                  <p:childTnLst>
                                    <p:set>
                                      <p:cBhvr>
                                        <p:cTn id="18" dur="1" fill="hold">
                                          <p:stCondLst>
                                            <p:cond delay="0"/>
                                          </p:stCondLst>
                                        </p:cTn>
                                        <p:tgtEl>
                                          <p:spTgt spid="3"/>
                                        </p:tgtEl>
                                        <p:attrNameLst>
                                          <p:attrName>style.visibility</p:attrName>
                                        </p:attrNameLst>
                                      </p:cBhvr>
                                      <p:to>
                                        <p:strVal val="visible"/>
                                      </p:to>
                                    </p:set>
                                    <p:anim calcmode="lin" valueType="num">
                                      <p:cBhvr additive="base">
                                        <p:cTn id="19" dur="1500" fill="hold"/>
                                        <p:tgtEl>
                                          <p:spTgt spid="3"/>
                                        </p:tgtEl>
                                        <p:attrNameLst>
                                          <p:attrName>ppt_x</p:attrName>
                                        </p:attrNameLst>
                                      </p:cBhvr>
                                      <p:tavLst>
                                        <p:tav tm="0">
                                          <p:val>
                                            <p:strVal val="1+#ppt_w/2"/>
                                          </p:val>
                                        </p:tav>
                                        <p:tav tm="100000">
                                          <p:val>
                                            <p:strVal val="#ppt_x"/>
                                          </p:val>
                                        </p:tav>
                                      </p:tavLst>
                                    </p:anim>
                                    <p:anim calcmode="lin" valueType="num">
                                      <p:cBhvr additive="base">
                                        <p:cTn id="20" dur="1500" fill="hold"/>
                                        <p:tgtEl>
                                          <p:spTgt spid="3"/>
                                        </p:tgtEl>
                                        <p:attrNameLst>
                                          <p:attrName>ppt_y</p:attrName>
                                        </p:attrNameLst>
                                      </p:cBhvr>
                                      <p:tavLst>
                                        <p:tav tm="0">
                                          <p:val>
                                            <p:strVal val="#ppt_y"/>
                                          </p:val>
                                        </p:tav>
                                        <p:tav tm="100000">
                                          <p:val>
                                            <p:strVal val="#ppt_y"/>
                                          </p:val>
                                        </p:tav>
                                      </p:tavLst>
                                    </p:anim>
                                  </p:childTnLst>
                                </p:cTn>
                              </p:par>
                              <p:par>
                                <p:cTn id="21" presetID="2" presetClass="entr" presetSubtype="2" decel="100000" fill="hold" nodeType="withEffect">
                                  <p:stCondLst>
                                    <p:cond delay="500"/>
                                  </p:stCondLst>
                                  <p:childTnLst>
                                    <p:set>
                                      <p:cBhvr>
                                        <p:cTn id="22" dur="1" fill="hold">
                                          <p:stCondLst>
                                            <p:cond delay="0"/>
                                          </p:stCondLst>
                                        </p:cTn>
                                        <p:tgtEl>
                                          <p:spTgt spid="2"/>
                                        </p:tgtEl>
                                        <p:attrNameLst>
                                          <p:attrName>style.visibility</p:attrName>
                                        </p:attrNameLst>
                                      </p:cBhvr>
                                      <p:to>
                                        <p:strVal val="visible"/>
                                      </p:to>
                                    </p:set>
                                    <p:anim calcmode="lin" valueType="num">
                                      <p:cBhvr additive="base">
                                        <p:cTn id="23" dur="1000" fill="hold"/>
                                        <p:tgtEl>
                                          <p:spTgt spid="2"/>
                                        </p:tgtEl>
                                        <p:attrNameLst>
                                          <p:attrName>ppt_x</p:attrName>
                                        </p:attrNameLst>
                                      </p:cBhvr>
                                      <p:tavLst>
                                        <p:tav tm="0">
                                          <p:val>
                                            <p:strVal val="1+#ppt_w/2"/>
                                          </p:val>
                                        </p:tav>
                                        <p:tav tm="100000">
                                          <p:val>
                                            <p:strVal val="#ppt_x"/>
                                          </p:val>
                                        </p:tav>
                                      </p:tavLst>
                                    </p:anim>
                                    <p:anim calcmode="lin" valueType="num">
                                      <p:cBhvr additive="base">
                                        <p:cTn id="24" dur="1000" fill="hold"/>
                                        <p:tgtEl>
                                          <p:spTgt spid="2"/>
                                        </p:tgtEl>
                                        <p:attrNameLst>
                                          <p:attrName>ppt_y</p:attrName>
                                        </p:attrNameLst>
                                      </p:cBhvr>
                                      <p:tavLst>
                                        <p:tav tm="0">
                                          <p:val>
                                            <p:strVal val="#ppt_y"/>
                                          </p:val>
                                        </p:tav>
                                        <p:tav tm="100000">
                                          <p:val>
                                            <p:strVal val="#ppt_y"/>
                                          </p:val>
                                        </p:tav>
                                      </p:tavLst>
                                    </p:anim>
                                  </p:childTnLst>
                                </p:cTn>
                              </p:par>
                              <p:par>
                                <p:cTn id="25" presetID="2" presetClass="entr" presetSubtype="2" decel="100000" fill="hold" grpId="0" nodeType="withEffect">
                                  <p:stCondLst>
                                    <p:cond delay="500"/>
                                  </p:stCondLst>
                                  <p:childTnLst>
                                    <p:set>
                                      <p:cBhvr>
                                        <p:cTn id="26" dur="1" fill="hold">
                                          <p:stCondLst>
                                            <p:cond delay="0"/>
                                          </p:stCondLst>
                                        </p:cTn>
                                        <p:tgtEl>
                                          <p:spTgt spid="9"/>
                                        </p:tgtEl>
                                        <p:attrNameLst>
                                          <p:attrName>style.visibility</p:attrName>
                                        </p:attrNameLst>
                                      </p:cBhvr>
                                      <p:to>
                                        <p:strVal val="visible"/>
                                      </p:to>
                                    </p:set>
                                    <p:anim calcmode="lin" valueType="num">
                                      <p:cBhvr additive="base">
                                        <p:cTn id="27" dur="1000" fill="hold"/>
                                        <p:tgtEl>
                                          <p:spTgt spid="9"/>
                                        </p:tgtEl>
                                        <p:attrNameLst>
                                          <p:attrName>ppt_x</p:attrName>
                                        </p:attrNameLst>
                                      </p:cBhvr>
                                      <p:tavLst>
                                        <p:tav tm="0">
                                          <p:val>
                                            <p:strVal val="1+#ppt_w/2"/>
                                          </p:val>
                                        </p:tav>
                                        <p:tav tm="100000">
                                          <p:val>
                                            <p:strVal val="#ppt_x"/>
                                          </p:val>
                                        </p:tav>
                                      </p:tavLst>
                                    </p:anim>
                                    <p:anim calcmode="lin" valueType="num">
                                      <p:cBhvr additive="base">
                                        <p:cTn id="28" dur="1000" fill="hold"/>
                                        <p:tgtEl>
                                          <p:spTgt spid="9"/>
                                        </p:tgtEl>
                                        <p:attrNameLst>
                                          <p:attrName>ppt_y</p:attrName>
                                        </p:attrNameLst>
                                      </p:cBhvr>
                                      <p:tavLst>
                                        <p:tav tm="0">
                                          <p:val>
                                            <p:strVal val="#ppt_y"/>
                                          </p:val>
                                        </p:tav>
                                        <p:tav tm="100000">
                                          <p:val>
                                            <p:strVal val="#ppt_y"/>
                                          </p:val>
                                        </p:tav>
                                      </p:tavLst>
                                    </p:anim>
                                  </p:childTnLst>
                                </p:cTn>
                              </p:par>
                              <p:par>
                                <p:cTn id="29" presetID="2" presetClass="entr" presetSubtype="2" decel="100000" fill="hold" nodeType="withEffect">
                                  <p:stCondLst>
                                    <p:cond delay="500"/>
                                  </p:stCondLst>
                                  <p:childTnLst>
                                    <p:set>
                                      <p:cBhvr>
                                        <p:cTn id="30" dur="1" fill="hold">
                                          <p:stCondLst>
                                            <p:cond delay="0"/>
                                          </p:stCondLst>
                                        </p:cTn>
                                        <p:tgtEl>
                                          <p:spTgt spid="18"/>
                                        </p:tgtEl>
                                        <p:attrNameLst>
                                          <p:attrName>style.visibility</p:attrName>
                                        </p:attrNameLst>
                                      </p:cBhvr>
                                      <p:to>
                                        <p:strVal val="visible"/>
                                      </p:to>
                                    </p:set>
                                    <p:anim calcmode="lin" valueType="num">
                                      <p:cBhvr additive="base">
                                        <p:cTn id="31" dur="1000" fill="hold"/>
                                        <p:tgtEl>
                                          <p:spTgt spid="18"/>
                                        </p:tgtEl>
                                        <p:attrNameLst>
                                          <p:attrName>ppt_x</p:attrName>
                                        </p:attrNameLst>
                                      </p:cBhvr>
                                      <p:tavLst>
                                        <p:tav tm="0">
                                          <p:val>
                                            <p:strVal val="1+#ppt_w/2"/>
                                          </p:val>
                                        </p:tav>
                                        <p:tav tm="100000">
                                          <p:val>
                                            <p:strVal val="#ppt_x"/>
                                          </p:val>
                                        </p:tav>
                                      </p:tavLst>
                                    </p:anim>
                                    <p:anim calcmode="lin" valueType="num">
                                      <p:cBhvr additive="base">
                                        <p:cTn id="32" dur="1000" fill="hold"/>
                                        <p:tgtEl>
                                          <p:spTgt spid="1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9"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gradFill>
          <a:gsLst>
            <a:gs pos="0">
              <a:schemeClr val="accent5">
                <a:lumMod val="50000"/>
              </a:schemeClr>
            </a:gs>
            <a:gs pos="100000">
              <a:srgbClr val="191919"/>
            </a:gs>
          </a:gsLst>
          <a:lin ang="5400000" scaled="1"/>
        </a:gradFill>
        <a:effectLst/>
      </p:bgPr>
    </p:bg>
    <p:spTree>
      <p:nvGrpSpPr>
        <p:cNvPr id="1" name=""/>
        <p:cNvGrpSpPr/>
        <p:nvPr/>
      </p:nvGrpSpPr>
      <p:grpSpPr>
        <a:xfrm>
          <a:off x="0" y="0"/>
          <a:ext cx="0" cy="0"/>
          <a:chOff x="0" y="0"/>
          <a:chExt cx="0" cy="0"/>
        </a:xfrm>
      </p:grpSpPr>
      <p:pic>
        <p:nvPicPr>
          <p:cNvPr id="3" name="Graphic 2">
            <a:extLst>
              <a:ext uri="{FF2B5EF4-FFF2-40B4-BE49-F238E27FC236}">
                <a16:creationId xmlns:a16="http://schemas.microsoft.com/office/drawing/2014/main" id="{28832A9E-0635-B706-E75A-AC7824F6E419}"/>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167129" y="1415786"/>
            <a:ext cx="11956937" cy="4949339"/>
          </a:xfrm>
          <a:prstGeom prst="rect">
            <a:avLst/>
          </a:prstGeom>
          <a:effectLst>
            <a:outerShdw blurRad="317500" dist="317500" dir="2700000" algn="l" rotWithShape="0">
              <a:prstClr val="black">
                <a:alpha val="15000"/>
              </a:prstClr>
            </a:outerShdw>
          </a:effectLst>
        </p:spPr>
      </p:pic>
      <p:grpSp>
        <p:nvGrpSpPr>
          <p:cNvPr id="46" name="Group 45">
            <a:extLst>
              <a:ext uri="{FF2B5EF4-FFF2-40B4-BE49-F238E27FC236}">
                <a16:creationId xmlns:a16="http://schemas.microsoft.com/office/drawing/2014/main" id="{19C4FD5C-1B49-97E3-B987-D1EBD7EFA08F}"/>
              </a:ext>
            </a:extLst>
          </p:cNvPr>
          <p:cNvGrpSpPr/>
          <p:nvPr/>
        </p:nvGrpSpPr>
        <p:grpSpPr>
          <a:xfrm>
            <a:off x="-617767" y="293967"/>
            <a:ext cx="12285892" cy="958821"/>
            <a:chOff x="-617767" y="293967"/>
            <a:chExt cx="12285892" cy="958821"/>
          </a:xfrm>
        </p:grpSpPr>
        <p:cxnSp>
          <p:nvCxnSpPr>
            <p:cNvPr id="47" name="Straight Connector 46">
              <a:extLst>
                <a:ext uri="{FF2B5EF4-FFF2-40B4-BE49-F238E27FC236}">
                  <a16:creationId xmlns:a16="http://schemas.microsoft.com/office/drawing/2014/main" id="{059B86A0-F8FC-9CFC-0495-B18470B8E64D}"/>
                </a:ext>
              </a:extLst>
            </p:cNvPr>
            <p:cNvCxnSpPr>
              <a:cxnSpLocks/>
            </p:cNvCxnSpPr>
            <p:nvPr/>
          </p:nvCxnSpPr>
          <p:spPr>
            <a:xfrm>
              <a:off x="1262743" y="1200155"/>
              <a:ext cx="10405382" cy="0"/>
            </a:xfrm>
            <a:prstGeom prst="line">
              <a:avLst/>
            </a:prstGeom>
            <a:ln w="15875">
              <a:solidFill>
                <a:schemeClr val="bg2">
                  <a:lumMod val="50000"/>
                </a:schemeClr>
              </a:soli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pic>
          <p:nvPicPr>
            <p:cNvPr id="49" name="Graphic 48">
              <a:extLst>
                <a:ext uri="{FF2B5EF4-FFF2-40B4-BE49-F238E27FC236}">
                  <a16:creationId xmlns:a16="http://schemas.microsoft.com/office/drawing/2014/main" id="{80E4626A-DC4D-0E79-9BB9-EDCA204D0823}"/>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617767" y="293967"/>
              <a:ext cx="2332267" cy="958821"/>
            </a:xfrm>
            <a:prstGeom prst="rect">
              <a:avLst/>
            </a:prstGeom>
            <a:effectLst>
              <a:outerShdw blurRad="317500" dist="317500" dir="2700000" algn="l" rotWithShape="0">
                <a:prstClr val="black">
                  <a:alpha val="15000"/>
                </a:prstClr>
              </a:outerShdw>
            </a:effectLst>
          </p:spPr>
        </p:pic>
      </p:grpSp>
      <p:sp>
        <p:nvSpPr>
          <p:cNvPr id="12" name="What is?">
            <a:extLst>
              <a:ext uri="{FF2B5EF4-FFF2-40B4-BE49-F238E27FC236}">
                <a16:creationId xmlns:a16="http://schemas.microsoft.com/office/drawing/2014/main" id="{D9599360-BEB7-F7B6-0FD1-5F6793B8F18B}"/>
              </a:ext>
            </a:extLst>
          </p:cNvPr>
          <p:cNvSpPr txBox="1"/>
          <p:nvPr/>
        </p:nvSpPr>
        <p:spPr>
          <a:xfrm>
            <a:off x="1896111" y="417577"/>
            <a:ext cx="9252706" cy="707886"/>
          </a:xfrm>
          <a:prstGeom prst="rect">
            <a:avLst/>
          </a:prstGeom>
          <a:noFill/>
          <a:effectLst/>
        </p:spPr>
        <p:txBody>
          <a:bodyPr wrap="square" rtlCol="0">
            <a:spAutoFit/>
          </a:bodyPr>
          <a:lstStyle>
            <a:defPPr>
              <a:defRPr lang="en-US"/>
            </a:defPPr>
            <a:lvl1pPr>
              <a:defRPr sz="4000" cap="all">
                <a:solidFill>
                  <a:schemeClr val="bg2"/>
                </a:solidFill>
                <a:latin typeface="+mj-lt"/>
              </a:defRPr>
            </a:lvl1pPr>
          </a:lstStyle>
          <a:p>
            <a:r>
              <a:rPr lang="en-US" dirty="0">
                <a:solidFill>
                  <a:schemeClr val="tx1">
                    <a:lumMod val="20000"/>
                    <a:lumOff val="80000"/>
                  </a:schemeClr>
                </a:solidFill>
              </a:rPr>
              <a:t>Grooper Command Console</a:t>
            </a:r>
          </a:p>
        </p:txBody>
      </p:sp>
      <p:pic>
        <p:nvPicPr>
          <p:cNvPr id="8" name="Grooper G" descr="Logo, icon&#10;&#10;Description automatically generated">
            <a:extLst>
              <a:ext uri="{FF2B5EF4-FFF2-40B4-BE49-F238E27FC236}">
                <a16:creationId xmlns:a16="http://schemas.microsoft.com/office/drawing/2014/main" id="{2515A8FD-AFB9-FC16-44F3-D1CDACA56FFC}"/>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01650" y="342904"/>
            <a:ext cx="651511" cy="857251"/>
          </a:xfrm>
          <a:prstGeom prst="rect">
            <a:avLst/>
          </a:prstGeom>
          <a:effectLst>
            <a:outerShdw blurRad="63500" dist="63500" dir="2700000" algn="tl" rotWithShape="0">
              <a:prstClr val="black">
                <a:alpha val="25000"/>
              </a:prstClr>
            </a:outerShdw>
          </a:effectLst>
        </p:spPr>
      </p:pic>
      <p:grpSp>
        <p:nvGrpSpPr>
          <p:cNvPr id="2" name="Group 1">
            <a:extLst>
              <a:ext uri="{FF2B5EF4-FFF2-40B4-BE49-F238E27FC236}">
                <a16:creationId xmlns:a16="http://schemas.microsoft.com/office/drawing/2014/main" id="{5290E6B6-0A57-1746-E81F-9DDA767008FE}"/>
              </a:ext>
            </a:extLst>
          </p:cNvPr>
          <p:cNvGrpSpPr/>
          <p:nvPr/>
        </p:nvGrpSpPr>
        <p:grpSpPr>
          <a:xfrm>
            <a:off x="725228" y="2069971"/>
            <a:ext cx="3334820" cy="523220"/>
            <a:chOff x="2697480" y="1704407"/>
            <a:chExt cx="5829300" cy="523220"/>
          </a:xfrm>
          <a:effectLst>
            <a:outerShdw blurRad="50800" dist="38100" dir="2700000" algn="tl" rotWithShape="0">
              <a:prstClr val="black">
                <a:alpha val="40000"/>
              </a:prstClr>
            </a:outerShdw>
          </a:effectLst>
        </p:grpSpPr>
        <p:sp>
          <p:nvSpPr>
            <p:cNvPr id="4" name="TextBox 3">
              <a:extLst>
                <a:ext uri="{FF2B5EF4-FFF2-40B4-BE49-F238E27FC236}">
                  <a16:creationId xmlns:a16="http://schemas.microsoft.com/office/drawing/2014/main" id="{F1456EA4-0F34-72A5-8ABD-63B2C453DC02}"/>
                </a:ext>
              </a:extLst>
            </p:cNvPr>
            <p:cNvSpPr txBox="1"/>
            <p:nvPr/>
          </p:nvSpPr>
          <p:spPr>
            <a:xfrm>
              <a:off x="2697480" y="1704407"/>
              <a:ext cx="5829300" cy="523220"/>
            </a:xfrm>
            <a:prstGeom prst="rect">
              <a:avLst/>
            </a:prstGeom>
            <a:noFill/>
          </p:spPr>
          <p:txBody>
            <a:bodyPr wrap="square" rtlCol="0">
              <a:spAutoFit/>
            </a:bodyPr>
            <a:lstStyle/>
            <a:p>
              <a:pPr algn="ctr"/>
              <a:r>
                <a:rPr lang="en-US" sz="2800" cap="small" dirty="0">
                  <a:latin typeface="Roboto Bk" pitchFamily="2" charset="0"/>
                  <a:ea typeface="Roboto Bk" pitchFamily="2" charset="0"/>
                </a:rPr>
                <a:t>Command groups</a:t>
              </a:r>
            </a:p>
          </p:txBody>
        </p:sp>
        <p:cxnSp>
          <p:nvCxnSpPr>
            <p:cNvPr id="5" name="Straight Connector 4">
              <a:extLst>
                <a:ext uri="{FF2B5EF4-FFF2-40B4-BE49-F238E27FC236}">
                  <a16:creationId xmlns:a16="http://schemas.microsoft.com/office/drawing/2014/main" id="{1D1BC0DD-5D84-58EB-08B3-AA0FF7E916A1}"/>
                </a:ext>
              </a:extLst>
            </p:cNvPr>
            <p:cNvCxnSpPr>
              <a:cxnSpLocks/>
            </p:cNvCxnSpPr>
            <p:nvPr/>
          </p:nvCxnSpPr>
          <p:spPr>
            <a:xfrm>
              <a:off x="2697480" y="2227627"/>
              <a:ext cx="5829300" cy="0"/>
            </a:xfrm>
            <a:prstGeom prst="line">
              <a:avLst/>
            </a:prstGeom>
            <a:ln w="22225">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9" name="TextBox 8">
            <a:extLst>
              <a:ext uri="{FF2B5EF4-FFF2-40B4-BE49-F238E27FC236}">
                <a16:creationId xmlns:a16="http://schemas.microsoft.com/office/drawing/2014/main" id="{CD1AC977-C76F-B396-54DD-E85C4458BF62}"/>
              </a:ext>
            </a:extLst>
          </p:cNvPr>
          <p:cNvSpPr txBox="1"/>
          <p:nvPr/>
        </p:nvSpPr>
        <p:spPr>
          <a:xfrm>
            <a:off x="581025" y="2793036"/>
            <a:ext cx="4813935" cy="3093154"/>
          </a:xfrm>
          <a:prstGeom prst="rect">
            <a:avLst/>
          </a:prstGeom>
          <a:noFill/>
        </p:spPr>
        <p:txBody>
          <a:bodyPr wrap="square">
            <a:spAutoFit/>
          </a:bodyPr>
          <a:lstStyle/>
          <a:p>
            <a:pPr marL="342900" indent="-342900">
              <a:spcBef>
                <a:spcPts val="600"/>
              </a:spcBef>
              <a:buFont typeface="Arial" panose="020B0604020202020204" pitchFamily="34" charset="0"/>
              <a:buChar char="•"/>
            </a:pPr>
            <a:r>
              <a:rPr lang="en-US" sz="2000" dirty="0">
                <a:solidFill>
                  <a:schemeClr val="tx1">
                    <a:lumMod val="40000"/>
                    <a:lumOff val="60000"/>
                  </a:schemeClr>
                </a:solidFill>
              </a:rPr>
              <a:t>help</a:t>
            </a:r>
          </a:p>
          <a:p>
            <a:pPr marL="342900" indent="-342900">
              <a:spcBef>
                <a:spcPts val="600"/>
              </a:spcBef>
              <a:buFont typeface="Arial" panose="020B0604020202020204" pitchFamily="34" charset="0"/>
              <a:buChar char="•"/>
            </a:pPr>
            <a:r>
              <a:rPr lang="en-US" sz="2000" dirty="0">
                <a:solidFill>
                  <a:schemeClr val="tx1">
                    <a:lumMod val="40000"/>
                    <a:lumOff val="60000"/>
                  </a:schemeClr>
                </a:solidFill>
              </a:rPr>
              <a:t>connections</a:t>
            </a:r>
          </a:p>
          <a:p>
            <a:pPr marL="342900" indent="-342900">
              <a:spcBef>
                <a:spcPts val="600"/>
              </a:spcBef>
              <a:buFont typeface="Arial" panose="020B0604020202020204" pitchFamily="34" charset="0"/>
              <a:buChar char="•"/>
            </a:pPr>
            <a:r>
              <a:rPr lang="en-US" sz="2000" dirty="0">
                <a:solidFill>
                  <a:schemeClr val="tx1">
                    <a:lumMod val="40000"/>
                    <a:lumOff val="60000"/>
                  </a:schemeClr>
                </a:solidFill>
              </a:rPr>
              <a:t>databases</a:t>
            </a:r>
          </a:p>
          <a:p>
            <a:pPr marL="342900" indent="-342900">
              <a:spcBef>
                <a:spcPts val="600"/>
              </a:spcBef>
              <a:buFont typeface="Arial" panose="020B0604020202020204" pitchFamily="34" charset="0"/>
              <a:buChar char="•"/>
            </a:pPr>
            <a:r>
              <a:rPr lang="en-US" sz="2000" dirty="0">
                <a:solidFill>
                  <a:schemeClr val="tx1">
                    <a:lumMod val="40000"/>
                    <a:lumOff val="60000"/>
                  </a:schemeClr>
                </a:solidFill>
              </a:rPr>
              <a:t>services</a:t>
            </a:r>
          </a:p>
          <a:p>
            <a:pPr marL="342900" indent="-342900">
              <a:spcBef>
                <a:spcPts val="600"/>
              </a:spcBef>
              <a:buFont typeface="Arial" panose="020B0604020202020204" pitchFamily="34" charset="0"/>
              <a:buChar char="•"/>
            </a:pPr>
            <a:r>
              <a:rPr lang="en-US" sz="2000" dirty="0">
                <a:solidFill>
                  <a:schemeClr val="tx1">
                    <a:lumMod val="40000"/>
                    <a:lumOff val="60000"/>
                  </a:schemeClr>
                </a:solidFill>
              </a:rPr>
              <a:t>license</a:t>
            </a:r>
          </a:p>
          <a:p>
            <a:pPr marL="342900" indent="-342900">
              <a:spcBef>
                <a:spcPts val="600"/>
              </a:spcBef>
              <a:buFont typeface="Arial" panose="020B0604020202020204" pitchFamily="34" charset="0"/>
              <a:buChar char="•"/>
            </a:pPr>
            <a:r>
              <a:rPr lang="en-US" sz="2000" dirty="0">
                <a:solidFill>
                  <a:schemeClr val="tx1">
                    <a:lumMod val="40000"/>
                    <a:lumOff val="60000"/>
                  </a:schemeClr>
                </a:solidFill>
              </a:rPr>
              <a:t>scripts</a:t>
            </a:r>
          </a:p>
          <a:p>
            <a:pPr marL="342900" indent="-342900">
              <a:spcBef>
                <a:spcPts val="600"/>
              </a:spcBef>
              <a:buFont typeface="Arial" panose="020B0604020202020204" pitchFamily="34" charset="0"/>
              <a:buChar char="•"/>
            </a:pPr>
            <a:r>
              <a:rPr lang="en-US" sz="2000" dirty="0">
                <a:solidFill>
                  <a:schemeClr val="tx1">
                    <a:lumMod val="40000"/>
                    <a:lumOff val="60000"/>
                  </a:schemeClr>
                </a:solidFill>
              </a:rPr>
              <a:t>utils</a:t>
            </a:r>
          </a:p>
          <a:p>
            <a:pPr marL="342900" indent="-342900">
              <a:spcBef>
                <a:spcPts val="600"/>
              </a:spcBef>
              <a:buFont typeface="Arial" panose="020B0604020202020204" pitchFamily="34" charset="0"/>
              <a:buChar char="•"/>
            </a:pPr>
            <a:endParaRPr lang="en-US" sz="2000" dirty="0">
              <a:solidFill>
                <a:schemeClr val="tx1">
                  <a:lumMod val="40000"/>
                  <a:lumOff val="60000"/>
                </a:schemeClr>
              </a:solidFill>
            </a:endParaRPr>
          </a:p>
        </p:txBody>
      </p:sp>
      <p:grpSp>
        <p:nvGrpSpPr>
          <p:cNvPr id="19" name="Group 18">
            <a:extLst>
              <a:ext uri="{FF2B5EF4-FFF2-40B4-BE49-F238E27FC236}">
                <a16:creationId xmlns:a16="http://schemas.microsoft.com/office/drawing/2014/main" id="{0FD308E2-9897-81B8-9BA9-34FBA40FDCFA}"/>
              </a:ext>
            </a:extLst>
          </p:cNvPr>
          <p:cNvGrpSpPr/>
          <p:nvPr/>
        </p:nvGrpSpPr>
        <p:grpSpPr>
          <a:xfrm>
            <a:off x="4386401" y="2069971"/>
            <a:ext cx="7491105" cy="3667125"/>
            <a:chOff x="4479116" y="1845513"/>
            <a:chExt cx="7491105" cy="3667125"/>
          </a:xfrm>
        </p:grpSpPr>
        <p:pic>
          <p:nvPicPr>
            <p:cNvPr id="18" name="Picture 17">
              <a:extLst>
                <a:ext uri="{FF2B5EF4-FFF2-40B4-BE49-F238E27FC236}">
                  <a16:creationId xmlns:a16="http://schemas.microsoft.com/office/drawing/2014/main" id="{396F2E6F-E7B5-C994-E43A-11A113757DC4}"/>
                </a:ext>
              </a:extLst>
            </p:cNvPr>
            <p:cNvPicPr>
              <a:picLocks noChangeAspect="1"/>
            </p:cNvPicPr>
            <p:nvPr/>
          </p:nvPicPr>
          <p:blipFill>
            <a:blip r:embed="rId8"/>
            <a:stretch>
              <a:fillRect/>
            </a:stretch>
          </p:blipFill>
          <p:spPr>
            <a:xfrm>
              <a:off x="4479116" y="1845513"/>
              <a:ext cx="7305675" cy="3667125"/>
            </a:xfrm>
            <a:prstGeom prst="rect">
              <a:avLst/>
            </a:prstGeom>
            <a:ln w="19050">
              <a:solidFill>
                <a:schemeClr val="accent2"/>
              </a:solidFill>
            </a:ln>
            <a:effectLst>
              <a:outerShdw blurRad="50800" dist="38100" dir="2700000" algn="tl" rotWithShape="0">
                <a:prstClr val="black">
                  <a:alpha val="40000"/>
                </a:prstClr>
              </a:outerShdw>
            </a:effectLst>
          </p:spPr>
        </p:pic>
        <p:sp>
          <p:nvSpPr>
            <p:cNvPr id="16" name="TextBox 15">
              <a:extLst>
                <a:ext uri="{FF2B5EF4-FFF2-40B4-BE49-F238E27FC236}">
                  <a16:creationId xmlns:a16="http://schemas.microsoft.com/office/drawing/2014/main" id="{46521B76-0943-3AA8-5D68-14E330AB2F11}"/>
                </a:ext>
              </a:extLst>
            </p:cNvPr>
            <p:cNvSpPr txBox="1"/>
            <p:nvPr/>
          </p:nvSpPr>
          <p:spPr>
            <a:xfrm>
              <a:off x="6230207" y="4931062"/>
              <a:ext cx="5546940" cy="369332"/>
            </a:xfrm>
            <a:prstGeom prst="rect">
              <a:avLst/>
            </a:prstGeom>
            <a:noFill/>
          </p:spPr>
          <p:txBody>
            <a:bodyPr wrap="square" rtlCol="0">
              <a:spAutoFit/>
            </a:bodyPr>
            <a:lstStyle/>
            <a:p>
              <a:r>
                <a:rPr lang="en-US" i="1" dirty="0">
                  <a:solidFill>
                    <a:schemeClr val="accent2"/>
                  </a:solidFill>
                </a:rPr>
                <a:t>Tip: Enter “help &lt;group&gt;” to list commands for that group.</a:t>
              </a:r>
            </a:p>
          </p:txBody>
        </p:sp>
        <p:sp>
          <p:nvSpPr>
            <p:cNvPr id="11" name="TextBox 10">
              <a:extLst>
                <a:ext uri="{FF2B5EF4-FFF2-40B4-BE49-F238E27FC236}">
                  <a16:creationId xmlns:a16="http://schemas.microsoft.com/office/drawing/2014/main" id="{9509A75E-74D4-8A45-EEC5-772D97920861}"/>
                </a:ext>
              </a:extLst>
            </p:cNvPr>
            <p:cNvSpPr txBox="1"/>
            <p:nvPr/>
          </p:nvSpPr>
          <p:spPr>
            <a:xfrm>
              <a:off x="5240461" y="2470119"/>
              <a:ext cx="6729760" cy="369332"/>
            </a:xfrm>
            <a:prstGeom prst="rect">
              <a:avLst/>
            </a:prstGeom>
            <a:noFill/>
          </p:spPr>
          <p:txBody>
            <a:bodyPr wrap="square">
              <a:spAutoFit/>
            </a:bodyPr>
            <a:lstStyle/>
            <a:p>
              <a:r>
                <a:rPr lang="en-US" i="1" dirty="0">
                  <a:solidFill>
                    <a:schemeClr val="accent2"/>
                  </a:solidFill>
                </a:rPr>
                <a:t>Tip: Enter “help” to list the command groups. </a:t>
              </a:r>
            </a:p>
          </p:txBody>
        </p:sp>
      </p:grpSp>
    </p:spTree>
    <p:extLst>
      <p:ext uri="{BB962C8B-B14F-4D97-AF65-F5344CB8AC3E}">
        <p14:creationId xmlns:p14="http://schemas.microsoft.com/office/powerpoint/2010/main" val="20046373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decel="100000" fill="hold" nodeType="withEffect">
                                  <p:stCondLst>
                                    <p:cond delay="0"/>
                                  </p:stCondLst>
                                  <p:childTnLst>
                                    <p:set>
                                      <p:cBhvr>
                                        <p:cTn id="6" dur="1" fill="hold">
                                          <p:stCondLst>
                                            <p:cond delay="0"/>
                                          </p:stCondLst>
                                        </p:cTn>
                                        <p:tgtEl>
                                          <p:spTgt spid="46"/>
                                        </p:tgtEl>
                                        <p:attrNameLst>
                                          <p:attrName>style.visibility</p:attrName>
                                        </p:attrNameLst>
                                      </p:cBhvr>
                                      <p:to>
                                        <p:strVal val="visible"/>
                                      </p:to>
                                    </p:set>
                                    <p:anim calcmode="lin" valueType="num">
                                      <p:cBhvr additive="base">
                                        <p:cTn id="7" dur="1500" fill="hold"/>
                                        <p:tgtEl>
                                          <p:spTgt spid="46"/>
                                        </p:tgtEl>
                                        <p:attrNameLst>
                                          <p:attrName>ppt_x</p:attrName>
                                        </p:attrNameLst>
                                      </p:cBhvr>
                                      <p:tavLst>
                                        <p:tav tm="0">
                                          <p:val>
                                            <p:strVal val="1+#ppt_w/2"/>
                                          </p:val>
                                        </p:tav>
                                        <p:tav tm="100000">
                                          <p:val>
                                            <p:strVal val="#ppt_x"/>
                                          </p:val>
                                        </p:tav>
                                      </p:tavLst>
                                    </p:anim>
                                    <p:anim calcmode="lin" valueType="num">
                                      <p:cBhvr additive="base">
                                        <p:cTn id="8" dur="1500" fill="hold"/>
                                        <p:tgtEl>
                                          <p:spTgt spid="46"/>
                                        </p:tgtEl>
                                        <p:attrNameLst>
                                          <p:attrName>ppt_y</p:attrName>
                                        </p:attrNameLst>
                                      </p:cBhvr>
                                      <p:tavLst>
                                        <p:tav tm="0">
                                          <p:val>
                                            <p:strVal val="#ppt_y"/>
                                          </p:val>
                                        </p:tav>
                                        <p:tav tm="100000">
                                          <p:val>
                                            <p:strVal val="#ppt_y"/>
                                          </p:val>
                                        </p:tav>
                                      </p:tavLst>
                                    </p:anim>
                                  </p:childTnLst>
                                </p:cTn>
                              </p:par>
                              <p:par>
                                <p:cTn id="9" presetID="2" presetClass="entr" presetSubtype="2" decel="100000" fill="hold" grpId="0" nodeType="with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1500" fill="hold"/>
                                        <p:tgtEl>
                                          <p:spTgt spid="12"/>
                                        </p:tgtEl>
                                        <p:attrNameLst>
                                          <p:attrName>ppt_x</p:attrName>
                                        </p:attrNameLst>
                                      </p:cBhvr>
                                      <p:tavLst>
                                        <p:tav tm="0">
                                          <p:val>
                                            <p:strVal val="1+#ppt_w/2"/>
                                          </p:val>
                                        </p:tav>
                                        <p:tav tm="100000">
                                          <p:val>
                                            <p:strVal val="#ppt_x"/>
                                          </p:val>
                                        </p:tav>
                                      </p:tavLst>
                                    </p:anim>
                                    <p:anim calcmode="lin" valueType="num">
                                      <p:cBhvr additive="base">
                                        <p:cTn id="12" dur="1500" fill="hold"/>
                                        <p:tgtEl>
                                          <p:spTgt spid="12"/>
                                        </p:tgtEl>
                                        <p:attrNameLst>
                                          <p:attrName>ppt_y</p:attrName>
                                        </p:attrNameLst>
                                      </p:cBhvr>
                                      <p:tavLst>
                                        <p:tav tm="0">
                                          <p:val>
                                            <p:strVal val="#ppt_y"/>
                                          </p:val>
                                        </p:tav>
                                        <p:tav tm="100000">
                                          <p:val>
                                            <p:strVal val="#ppt_y"/>
                                          </p:val>
                                        </p:tav>
                                      </p:tavLst>
                                    </p:anim>
                                  </p:childTnLst>
                                </p:cTn>
                              </p:par>
                              <p:par>
                                <p:cTn id="13" presetID="2" presetClass="entr" presetSubtype="2" decel="100000" fill="hold" nodeType="withEffect">
                                  <p:stCondLst>
                                    <p:cond delay="0"/>
                                  </p:stCondLst>
                                  <p:childTnLst>
                                    <p:set>
                                      <p:cBhvr>
                                        <p:cTn id="14" dur="1" fill="hold">
                                          <p:stCondLst>
                                            <p:cond delay="0"/>
                                          </p:stCondLst>
                                        </p:cTn>
                                        <p:tgtEl>
                                          <p:spTgt spid="8"/>
                                        </p:tgtEl>
                                        <p:attrNameLst>
                                          <p:attrName>style.visibility</p:attrName>
                                        </p:attrNameLst>
                                      </p:cBhvr>
                                      <p:to>
                                        <p:strVal val="visible"/>
                                      </p:to>
                                    </p:set>
                                    <p:anim calcmode="lin" valueType="num">
                                      <p:cBhvr additive="base">
                                        <p:cTn id="15" dur="1500" fill="hold"/>
                                        <p:tgtEl>
                                          <p:spTgt spid="8"/>
                                        </p:tgtEl>
                                        <p:attrNameLst>
                                          <p:attrName>ppt_x</p:attrName>
                                        </p:attrNameLst>
                                      </p:cBhvr>
                                      <p:tavLst>
                                        <p:tav tm="0">
                                          <p:val>
                                            <p:strVal val="1+#ppt_w/2"/>
                                          </p:val>
                                        </p:tav>
                                        <p:tav tm="100000">
                                          <p:val>
                                            <p:strVal val="#ppt_x"/>
                                          </p:val>
                                        </p:tav>
                                      </p:tavLst>
                                    </p:anim>
                                    <p:anim calcmode="lin" valueType="num">
                                      <p:cBhvr additive="base">
                                        <p:cTn id="16" dur="1500" fill="hold"/>
                                        <p:tgtEl>
                                          <p:spTgt spid="8"/>
                                        </p:tgtEl>
                                        <p:attrNameLst>
                                          <p:attrName>ppt_y</p:attrName>
                                        </p:attrNameLst>
                                      </p:cBhvr>
                                      <p:tavLst>
                                        <p:tav tm="0">
                                          <p:val>
                                            <p:strVal val="#ppt_y"/>
                                          </p:val>
                                        </p:tav>
                                        <p:tav tm="100000">
                                          <p:val>
                                            <p:strVal val="#ppt_y"/>
                                          </p:val>
                                        </p:tav>
                                      </p:tavLst>
                                    </p:anim>
                                  </p:childTnLst>
                                </p:cTn>
                              </p:par>
                              <p:par>
                                <p:cTn id="17" presetID="2" presetClass="entr" presetSubtype="2" decel="100000" fill="hold" nodeType="withEffect">
                                  <p:stCondLst>
                                    <p:cond delay="0"/>
                                  </p:stCondLst>
                                  <p:childTnLst>
                                    <p:set>
                                      <p:cBhvr>
                                        <p:cTn id="18" dur="1" fill="hold">
                                          <p:stCondLst>
                                            <p:cond delay="0"/>
                                          </p:stCondLst>
                                        </p:cTn>
                                        <p:tgtEl>
                                          <p:spTgt spid="3"/>
                                        </p:tgtEl>
                                        <p:attrNameLst>
                                          <p:attrName>style.visibility</p:attrName>
                                        </p:attrNameLst>
                                      </p:cBhvr>
                                      <p:to>
                                        <p:strVal val="visible"/>
                                      </p:to>
                                    </p:set>
                                    <p:anim calcmode="lin" valueType="num">
                                      <p:cBhvr additive="base">
                                        <p:cTn id="19" dur="1500" fill="hold"/>
                                        <p:tgtEl>
                                          <p:spTgt spid="3"/>
                                        </p:tgtEl>
                                        <p:attrNameLst>
                                          <p:attrName>ppt_x</p:attrName>
                                        </p:attrNameLst>
                                      </p:cBhvr>
                                      <p:tavLst>
                                        <p:tav tm="0">
                                          <p:val>
                                            <p:strVal val="1+#ppt_w/2"/>
                                          </p:val>
                                        </p:tav>
                                        <p:tav tm="100000">
                                          <p:val>
                                            <p:strVal val="#ppt_x"/>
                                          </p:val>
                                        </p:tav>
                                      </p:tavLst>
                                    </p:anim>
                                    <p:anim calcmode="lin" valueType="num">
                                      <p:cBhvr additive="base">
                                        <p:cTn id="20" dur="1500" fill="hold"/>
                                        <p:tgtEl>
                                          <p:spTgt spid="3"/>
                                        </p:tgtEl>
                                        <p:attrNameLst>
                                          <p:attrName>ppt_y</p:attrName>
                                        </p:attrNameLst>
                                      </p:cBhvr>
                                      <p:tavLst>
                                        <p:tav tm="0">
                                          <p:val>
                                            <p:strVal val="#ppt_y"/>
                                          </p:val>
                                        </p:tav>
                                        <p:tav tm="100000">
                                          <p:val>
                                            <p:strVal val="#ppt_y"/>
                                          </p:val>
                                        </p:tav>
                                      </p:tavLst>
                                    </p:anim>
                                  </p:childTnLst>
                                </p:cTn>
                              </p:par>
                              <p:par>
                                <p:cTn id="21" presetID="2" presetClass="entr" presetSubtype="2" decel="100000" fill="hold" nodeType="withEffect">
                                  <p:stCondLst>
                                    <p:cond delay="0"/>
                                  </p:stCondLst>
                                  <p:childTnLst>
                                    <p:set>
                                      <p:cBhvr>
                                        <p:cTn id="22" dur="1" fill="hold">
                                          <p:stCondLst>
                                            <p:cond delay="0"/>
                                          </p:stCondLst>
                                        </p:cTn>
                                        <p:tgtEl>
                                          <p:spTgt spid="2"/>
                                        </p:tgtEl>
                                        <p:attrNameLst>
                                          <p:attrName>style.visibility</p:attrName>
                                        </p:attrNameLst>
                                      </p:cBhvr>
                                      <p:to>
                                        <p:strVal val="visible"/>
                                      </p:to>
                                    </p:set>
                                    <p:anim calcmode="lin" valueType="num">
                                      <p:cBhvr additive="base">
                                        <p:cTn id="23" dur="1500" fill="hold"/>
                                        <p:tgtEl>
                                          <p:spTgt spid="2"/>
                                        </p:tgtEl>
                                        <p:attrNameLst>
                                          <p:attrName>ppt_x</p:attrName>
                                        </p:attrNameLst>
                                      </p:cBhvr>
                                      <p:tavLst>
                                        <p:tav tm="0">
                                          <p:val>
                                            <p:strVal val="1+#ppt_w/2"/>
                                          </p:val>
                                        </p:tav>
                                        <p:tav tm="100000">
                                          <p:val>
                                            <p:strVal val="#ppt_x"/>
                                          </p:val>
                                        </p:tav>
                                      </p:tavLst>
                                    </p:anim>
                                    <p:anim calcmode="lin" valueType="num">
                                      <p:cBhvr additive="base">
                                        <p:cTn id="24" dur="1500" fill="hold"/>
                                        <p:tgtEl>
                                          <p:spTgt spid="2"/>
                                        </p:tgtEl>
                                        <p:attrNameLst>
                                          <p:attrName>ppt_y</p:attrName>
                                        </p:attrNameLst>
                                      </p:cBhvr>
                                      <p:tavLst>
                                        <p:tav tm="0">
                                          <p:val>
                                            <p:strVal val="#ppt_y"/>
                                          </p:val>
                                        </p:tav>
                                        <p:tav tm="100000">
                                          <p:val>
                                            <p:strVal val="#ppt_y"/>
                                          </p:val>
                                        </p:tav>
                                      </p:tavLst>
                                    </p:anim>
                                  </p:childTnLst>
                                </p:cTn>
                              </p:par>
                              <p:par>
                                <p:cTn id="25" presetID="2" presetClass="entr" presetSubtype="2" decel="100000" fill="hold" grpId="0" nodeType="withEffect">
                                  <p:stCondLst>
                                    <p:cond delay="0"/>
                                  </p:stCondLst>
                                  <p:childTnLst>
                                    <p:set>
                                      <p:cBhvr>
                                        <p:cTn id="26" dur="1" fill="hold">
                                          <p:stCondLst>
                                            <p:cond delay="0"/>
                                          </p:stCondLst>
                                        </p:cTn>
                                        <p:tgtEl>
                                          <p:spTgt spid="9"/>
                                        </p:tgtEl>
                                        <p:attrNameLst>
                                          <p:attrName>style.visibility</p:attrName>
                                        </p:attrNameLst>
                                      </p:cBhvr>
                                      <p:to>
                                        <p:strVal val="visible"/>
                                      </p:to>
                                    </p:set>
                                    <p:anim calcmode="lin" valueType="num">
                                      <p:cBhvr additive="base">
                                        <p:cTn id="27" dur="1500" fill="hold"/>
                                        <p:tgtEl>
                                          <p:spTgt spid="9"/>
                                        </p:tgtEl>
                                        <p:attrNameLst>
                                          <p:attrName>ppt_x</p:attrName>
                                        </p:attrNameLst>
                                      </p:cBhvr>
                                      <p:tavLst>
                                        <p:tav tm="0">
                                          <p:val>
                                            <p:strVal val="1+#ppt_w/2"/>
                                          </p:val>
                                        </p:tav>
                                        <p:tav tm="100000">
                                          <p:val>
                                            <p:strVal val="#ppt_x"/>
                                          </p:val>
                                        </p:tav>
                                      </p:tavLst>
                                    </p:anim>
                                    <p:anim calcmode="lin" valueType="num">
                                      <p:cBhvr additive="base">
                                        <p:cTn id="28" dur="1500" fill="hold"/>
                                        <p:tgtEl>
                                          <p:spTgt spid="9"/>
                                        </p:tgtEl>
                                        <p:attrNameLst>
                                          <p:attrName>ppt_y</p:attrName>
                                        </p:attrNameLst>
                                      </p:cBhvr>
                                      <p:tavLst>
                                        <p:tav tm="0">
                                          <p:val>
                                            <p:strVal val="#ppt_y"/>
                                          </p:val>
                                        </p:tav>
                                        <p:tav tm="100000">
                                          <p:val>
                                            <p:strVal val="#ppt_y"/>
                                          </p:val>
                                        </p:tav>
                                      </p:tavLst>
                                    </p:anim>
                                  </p:childTnLst>
                                </p:cTn>
                              </p:par>
                              <p:par>
                                <p:cTn id="29" presetID="2" presetClass="entr" presetSubtype="2" decel="100000" fill="hold" nodeType="withEffect">
                                  <p:stCondLst>
                                    <p:cond delay="0"/>
                                  </p:stCondLst>
                                  <p:childTnLst>
                                    <p:set>
                                      <p:cBhvr>
                                        <p:cTn id="30" dur="1" fill="hold">
                                          <p:stCondLst>
                                            <p:cond delay="0"/>
                                          </p:stCondLst>
                                        </p:cTn>
                                        <p:tgtEl>
                                          <p:spTgt spid="19"/>
                                        </p:tgtEl>
                                        <p:attrNameLst>
                                          <p:attrName>style.visibility</p:attrName>
                                        </p:attrNameLst>
                                      </p:cBhvr>
                                      <p:to>
                                        <p:strVal val="visible"/>
                                      </p:to>
                                    </p:set>
                                    <p:anim calcmode="lin" valueType="num">
                                      <p:cBhvr additive="base">
                                        <p:cTn id="31" dur="1500" fill="hold"/>
                                        <p:tgtEl>
                                          <p:spTgt spid="19"/>
                                        </p:tgtEl>
                                        <p:attrNameLst>
                                          <p:attrName>ppt_x</p:attrName>
                                        </p:attrNameLst>
                                      </p:cBhvr>
                                      <p:tavLst>
                                        <p:tav tm="0">
                                          <p:val>
                                            <p:strVal val="1+#ppt_w/2"/>
                                          </p:val>
                                        </p:tav>
                                        <p:tav tm="100000">
                                          <p:val>
                                            <p:strVal val="#ppt_x"/>
                                          </p:val>
                                        </p:tav>
                                      </p:tavLst>
                                    </p:anim>
                                    <p:anim calcmode="lin" valueType="num">
                                      <p:cBhvr additive="base">
                                        <p:cTn id="32" dur="1500" fill="hold"/>
                                        <p:tgtEl>
                                          <p:spTgt spid="1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9"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gradFill>
          <a:gsLst>
            <a:gs pos="0">
              <a:schemeClr val="accent5">
                <a:lumMod val="50000"/>
              </a:schemeClr>
            </a:gs>
            <a:gs pos="100000">
              <a:srgbClr val="191919"/>
            </a:gs>
          </a:gsLst>
          <a:lin ang="5400000" scaled="1"/>
        </a:gradFill>
        <a:effectLst/>
      </p:bgPr>
    </p:bg>
    <p:spTree>
      <p:nvGrpSpPr>
        <p:cNvPr id="1" name=""/>
        <p:cNvGrpSpPr/>
        <p:nvPr/>
      </p:nvGrpSpPr>
      <p:grpSpPr>
        <a:xfrm>
          <a:off x="0" y="0"/>
          <a:ext cx="0" cy="0"/>
          <a:chOff x="0" y="0"/>
          <a:chExt cx="0" cy="0"/>
        </a:xfrm>
      </p:grpSpPr>
      <p:pic>
        <p:nvPicPr>
          <p:cNvPr id="7" name="Graphic 6">
            <a:extLst>
              <a:ext uri="{FF2B5EF4-FFF2-40B4-BE49-F238E27FC236}">
                <a16:creationId xmlns:a16="http://schemas.microsoft.com/office/drawing/2014/main" id="{ACB1CC5F-FF47-6E43-8B69-BFA78DBC9B0F}"/>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815932" y="1523065"/>
            <a:ext cx="11956937" cy="4949339"/>
          </a:xfrm>
          <a:prstGeom prst="rect">
            <a:avLst/>
          </a:prstGeom>
          <a:effectLst>
            <a:outerShdw blurRad="317500" dist="317500" dir="2700000" algn="l" rotWithShape="0">
              <a:prstClr val="black">
                <a:alpha val="15000"/>
              </a:prstClr>
            </a:outerShdw>
          </a:effectLst>
        </p:spPr>
      </p:pic>
      <p:grpSp>
        <p:nvGrpSpPr>
          <p:cNvPr id="46" name="Group 45">
            <a:extLst>
              <a:ext uri="{FF2B5EF4-FFF2-40B4-BE49-F238E27FC236}">
                <a16:creationId xmlns:a16="http://schemas.microsoft.com/office/drawing/2014/main" id="{19C4FD5C-1B49-97E3-B987-D1EBD7EFA08F}"/>
              </a:ext>
            </a:extLst>
          </p:cNvPr>
          <p:cNvGrpSpPr/>
          <p:nvPr/>
        </p:nvGrpSpPr>
        <p:grpSpPr>
          <a:xfrm>
            <a:off x="-617767" y="293967"/>
            <a:ext cx="12285892" cy="958821"/>
            <a:chOff x="-617767" y="293967"/>
            <a:chExt cx="12285892" cy="958821"/>
          </a:xfrm>
        </p:grpSpPr>
        <p:cxnSp>
          <p:nvCxnSpPr>
            <p:cNvPr id="47" name="Straight Connector 46">
              <a:extLst>
                <a:ext uri="{FF2B5EF4-FFF2-40B4-BE49-F238E27FC236}">
                  <a16:creationId xmlns:a16="http://schemas.microsoft.com/office/drawing/2014/main" id="{059B86A0-F8FC-9CFC-0495-B18470B8E64D}"/>
                </a:ext>
              </a:extLst>
            </p:cNvPr>
            <p:cNvCxnSpPr>
              <a:cxnSpLocks/>
            </p:cNvCxnSpPr>
            <p:nvPr/>
          </p:nvCxnSpPr>
          <p:spPr>
            <a:xfrm>
              <a:off x="1262743" y="1200155"/>
              <a:ext cx="10405382" cy="0"/>
            </a:xfrm>
            <a:prstGeom prst="line">
              <a:avLst/>
            </a:prstGeom>
            <a:ln w="15875">
              <a:solidFill>
                <a:schemeClr val="bg2">
                  <a:lumMod val="50000"/>
                </a:schemeClr>
              </a:soli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pic>
          <p:nvPicPr>
            <p:cNvPr id="49" name="Graphic 48">
              <a:extLst>
                <a:ext uri="{FF2B5EF4-FFF2-40B4-BE49-F238E27FC236}">
                  <a16:creationId xmlns:a16="http://schemas.microsoft.com/office/drawing/2014/main" id="{80E4626A-DC4D-0E79-9BB9-EDCA204D0823}"/>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617767" y="293967"/>
              <a:ext cx="2332267" cy="958821"/>
            </a:xfrm>
            <a:prstGeom prst="rect">
              <a:avLst/>
            </a:prstGeom>
            <a:effectLst>
              <a:outerShdw blurRad="317500" dist="317500" dir="2700000" algn="l" rotWithShape="0">
                <a:prstClr val="black">
                  <a:alpha val="15000"/>
                </a:prstClr>
              </a:outerShdw>
            </a:effectLst>
          </p:spPr>
        </p:pic>
      </p:grpSp>
      <p:pic>
        <p:nvPicPr>
          <p:cNvPr id="8" name="Grooper G" descr="Logo, icon&#10;&#10;Description automatically generated">
            <a:extLst>
              <a:ext uri="{FF2B5EF4-FFF2-40B4-BE49-F238E27FC236}">
                <a16:creationId xmlns:a16="http://schemas.microsoft.com/office/drawing/2014/main" id="{2515A8FD-AFB9-FC16-44F3-D1CDACA56FFC}"/>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01650" y="342904"/>
            <a:ext cx="651511" cy="857251"/>
          </a:xfrm>
          <a:prstGeom prst="rect">
            <a:avLst/>
          </a:prstGeom>
          <a:effectLst>
            <a:outerShdw blurRad="63500" dist="63500" dir="2700000" algn="tl" rotWithShape="0">
              <a:prstClr val="black">
                <a:alpha val="25000"/>
              </a:prstClr>
            </a:outerShdw>
          </a:effectLst>
        </p:spPr>
      </p:pic>
      <p:sp>
        <p:nvSpPr>
          <p:cNvPr id="2" name="What is?">
            <a:extLst>
              <a:ext uri="{FF2B5EF4-FFF2-40B4-BE49-F238E27FC236}">
                <a16:creationId xmlns:a16="http://schemas.microsoft.com/office/drawing/2014/main" id="{549DB5DA-E735-8EBC-5862-E67FD1CAE6C3}"/>
              </a:ext>
            </a:extLst>
          </p:cNvPr>
          <p:cNvSpPr txBox="1"/>
          <p:nvPr/>
        </p:nvSpPr>
        <p:spPr>
          <a:xfrm>
            <a:off x="1896111" y="417577"/>
            <a:ext cx="6993890" cy="707886"/>
          </a:xfrm>
          <a:prstGeom prst="rect">
            <a:avLst/>
          </a:prstGeom>
          <a:noFill/>
          <a:effectLst/>
        </p:spPr>
        <p:txBody>
          <a:bodyPr wrap="square" rtlCol="0">
            <a:spAutoFit/>
          </a:bodyPr>
          <a:lstStyle>
            <a:defPPr>
              <a:defRPr lang="en-US"/>
            </a:defPPr>
            <a:lvl1pPr>
              <a:defRPr sz="4000" cap="all">
                <a:solidFill>
                  <a:schemeClr val="bg2"/>
                </a:solidFill>
                <a:latin typeface="+mj-lt"/>
              </a:defRPr>
            </a:lvl1pPr>
          </a:lstStyle>
          <a:p>
            <a:r>
              <a:rPr lang="en-US" dirty="0">
                <a:solidFill>
                  <a:schemeClr val="tx1">
                    <a:lumMod val="20000"/>
                    <a:lumOff val="80000"/>
                  </a:schemeClr>
                </a:solidFill>
              </a:rPr>
              <a:t>UI Improvements</a:t>
            </a:r>
          </a:p>
        </p:txBody>
      </p:sp>
      <p:grpSp>
        <p:nvGrpSpPr>
          <p:cNvPr id="16" name="Group 15">
            <a:extLst>
              <a:ext uri="{FF2B5EF4-FFF2-40B4-BE49-F238E27FC236}">
                <a16:creationId xmlns:a16="http://schemas.microsoft.com/office/drawing/2014/main" id="{934CAAA9-48E8-1B8A-1721-BFEC20621B09}"/>
              </a:ext>
            </a:extLst>
          </p:cNvPr>
          <p:cNvGrpSpPr/>
          <p:nvPr/>
        </p:nvGrpSpPr>
        <p:grpSpPr>
          <a:xfrm>
            <a:off x="2929386" y="2031651"/>
            <a:ext cx="3166614" cy="523220"/>
            <a:chOff x="2697480" y="1704407"/>
            <a:chExt cx="5829300" cy="523220"/>
          </a:xfrm>
          <a:effectLst>
            <a:outerShdw blurRad="50800" dist="38100" dir="2700000" algn="tl" rotWithShape="0">
              <a:prstClr val="black">
                <a:alpha val="40000"/>
              </a:prstClr>
            </a:outerShdw>
          </a:effectLst>
        </p:grpSpPr>
        <p:sp>
          <p:nvSpPr>
            <p:cNvPr id="17" name="TextBox 16">
              <a:extLst>
                <a:ext uri="{FF2B5EF4-FFF2-40B4-BE49-F238E27FC236}">
                  <a16:creationId xmlns:a16="http://schemas.microsoft.com/office/drawing/2014/main" id="{6064866C-FC21-F7BC-96CF-A1D337BFDC97}"/>
                </a:ext>
              </a:extLst>
            </p:cNvPr>
            <p:cNvSpPr txBox="1"/>
            <p:nvPr/>
          </p:nvSpPr>
          <p:spPr>
            <a:xfrm>
              <a:off x="2697480" y="1704407"/>
              <a:ext cx="5829300" cy="523220"/>
            </a:xfrm>
            <a:prstGeom prst="rect">
              <a:avLst/>
            </a:prstGeom>
            <a:noFill/>
          </p:spPr>
          <p:txBody>
            <a:bodyPr wrap="square" rtlCol="0">
              <a:spAutoFit/>
            </a:bodyPr>
            <a:lstStyle/>
            <a:p>
              <a:pPr algn="ctr"/>
              <a:r>
                <a:rPr lang="en-US" sz="2800" cap="small" dirty="0">
                  <a:latin typeface="Roboto Bk" pitchFamily="2" charset="0"/>
                  <a:ea typeface="Roboto Bk" pitchFamily="2" charset="0"/>
                </a:rPr>
                <a:t>New icons!</a:t>
              </a:r>
            </a:p>
          </p:txBody>
        </p:sp>
        <p:cxnSp>
          <p:nvCxnSpPr>
            <p:cNvPr id="18" name="Straight Connector 17">
              <a:extLst>
                <a:ext uri="{FF2B5EF4-FFF2-40B4-BE49-F238E27FC236}">
                  <a16:creationId xmlns:a16="http://schemas.microsoft.com/office/drawing/2014/main" id="{75CC2490-8587-D636-5C53-6028C363ADAA}"/>
                </a:ext>
              </a:extLst>
            </p:cNvPr>
            <p:cNvCxnSpPr>
              <a:cxnSpLocks/>
            </p:cNvCxnSpPr>
            <p:nvPr/>
          </p:nvCxnSpPr>
          <p:spPr>
            <a:xfrm>
              <a:off x="2697480" y="2227627"/>
              <a:ext cx="5829300" cy="0"/>
            </a:xfrm>
            <a:prstGeom prst="line">
              <a:avLst/>
            </a:prstGeom>
            <a:ln w="22225">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19" name="TextBox 18">
            <a:extLst>
              <a:ext uri="{FF2B5EF4-FFF2-40B4-BE49-F238E27FC236}">
                <a16:creationId xmlns:a16="http://schemas.microsoft.com/office/drawing/2014/main" id="{C9471FF9-62C3-2770-343B-B1BE78E13E24}"/>
              </a:ext>
            </a:extLst>
          </p:cNvPr>
          <p:cNvSpPr txBox="1"/>
          <p:nvPr/>
        </p:nvSpPr>
        <p:spPr>
          <a:xfrm>
            <a:off x="1153161" y="2757629"/>
            <a:ext cx="6544604" cy="3631763"/>
          </a:xfrm>
          <a:prstGeom prst="rect">
            <a:avLst/>
          </a:prstGeom>
          <a:noFill/>
        </p:spPr>
        <p:txBody>
          <a:bodyPr wrap="square">
            <a:spAutoFit/>
          </a:bodyPr>
          <a:lstStyle/>
          <a:p>
            <a:pPr>
              <a:spcBef>
                <a:spcPts val="600"/>
              </a:spcBef>
            </a:pPr>
            <a:r>
              <a:rPr lang="en-US" sz="2000" dirty="0">
                <a:solidFill>
                  <a:schemeClr val="tx1">
                    <a:lumMod val="40000"/>
                    <a:lumOff val="60000"/>
                  </a:schemeClr>
                </a:solidFill>
              </a:rPr>
              <a:t>The older WinForms PNG icons have been replaced with vector graphic icons.  This has both aesthetic and practical reasons.</a:t>
            </a:r>
          </a:p>
          <a:p>
            <a:pPr marL="342900" indent="-342900">
              <a:spcBef>
                <a:spcPts val="600"/>
              </a:spcBef>
              <a:buFont typeface="Arial" panose="020B0604020202020204" pitchFamily="34" charset="0"/>
              <a:buChar char="•"/>
            </a:pPr>
            <a:r>
              <a:rPr lang="en-US" sz="2000" dirty="0">
                <a:solidFill>
                  <a:schemeClr val="tx1">
                    <a:lumMod val="40000"/>
                    <a:lumOff val="60000"/>
                  </a:schemeClr>
                </a:solidFill>
              </a:rPr>
              <a:t>Matches our current design better.</a:t>
            </a:r>
          </a:p>
          <a:p>
            <a:pPr marL="342900" indent="-342900">
              <a:spcBef>
                <a:spcPts val="600"/>
              </a:spcBef>
              <a:buFont typeface="Arial" panose="020B0604020202020204" pitchFamily="34" charset="0"/>
              <a:buChar char="•"/>
            </a:pPr>
            <a:r>
              <a:rPr lang="en-US" sz="2000" dirty="0">
                <a:solidFill>
                  <a:schemeClr val="tx1">
                    <a:lumMod val="40000"/>
                    <a:lumOff val="60000"/>
                  </a:schemeClr>
                </a:solidFill>
              </a:rPr>
              <a:t>Vector graphics scale better to screen resolution/zoom settings.</a:t>
            </a:r>
          </a:p>
          <a:p>
            <a:pPr marL="342900" indent="-342900">
              <a:spcBef>
                <a:spcPts val="600"/>
              </a:spcBef>
              <a:buFont typeface="Arial" panose="020B0604020202020204" pitchFamily="34" charset="0"/>
              <a:buChar char="•"/>
            </a:pPr>
            <a:r>
              <a:rPr lang="en-US" sz="2000" dirty="0">
                <a:solidFill>
                  <a:schemeClr val="tx1">
                    <a:lumMod val="40000"/>
                    <a:lumOff val="60000"/>
                  </a:schemeClr>
                </a:solidFill>
              </a:rPr>
              <a:t>Easier to adjust and create new icons.</a:t>
            </a:r>
          </a:p>
          <a:p>
            <a:pPr marL="342900" indent="-342900">
              <a:spcBef>
                <a:spcPts val="600"/>
              </a:spcBef>
              <a:buFont typeface="Arial" panose="020B0604020202020204" pitchFamily="34" charset="0"/>
              <a:buChar char="•"/>
            </a:pPr>
            <a:r>
              <a:rPr lang="en-US" sz="2000" dirty="0">
                <a:solidFill>
                  <a:schemeClr val="tx1">
                    <a:lumMod val="40000"/>
                    <a:lumOff val="60000"/>
                  </a:schemeClr>
                </a:solidFill>
              </a:rPr>
              <a:t>Nodes of similar types are color coded in the node tree for easier identification</a:t>
            </a:r>
          </a:p>
          <a:p>
            <a:pPr marL="342900" indent="-342900">
              <a:spcBef>
                <a:spcPts val="600"/>
              </a:spcBef>
              <a:buFont typeface="Arial" panose="020B0604020202020204" pitchFamily="34" charset="0"/>
              <a:buChar char="•"/>
            </a:pPr>
            <a:endParaRPr lang="en-US" sz="2000" dirty="0">
              <a:solidFill>
                <a:schemeClr val="tx1">
                  <a:lumMod val="40000"/>
                  <a:lumOff val="60000"/>
                </a:schemeClr>
              </a:solidFill>
            </a:endParaRPr>
          </a:p>
          <a:p>
            <a:pPr marL="342900" indent="-342900">
              <a:spcBef>
                <a:spcPts val="600"/>
              </a:spcBef>
              <a:buFont typeface="Arial" panose="020B0604020202020204" pitchFamily="34" charset="0"/>
              <a:buChar char="•"/>
            </a:pPr>
            <a:endParaRPr lang="en-US" sz="2000" dirty="0">
              <a:solidFill>
                <a:schemeClr val="tx1">
                  <a:lumMod val="40000"/>
                  <a:lumOff val="60000"/>
                </a:schemeClr>
              </a:solidFill>
            </a:endParaRPr>
          </a:p>
        </p:txBody>
      </p:sp>
      <p:pic>
        <p:nvPicPr>
          <p:cNvPr id="21" name="Picture 20">
            <a:extLst>
              <a:ext uri="{FF2B5EF4-FFF2-40B4-BE49-F238E27FC236}">
                <a16:creationId xmlns:a16="http://schemas.microsoft.com/office/drawing/2014/main" id="{AB23AAAD-0622-C853-1028-185BD87FAD3A}"/>
              </a:ext>
            </a:extLst>
          </p:cNvPr>
          <p:cNvPicPr>
            <a:picLocks noChangeAspect="1"/>
          </p:cNvPicPr>
          <p:nvPr/>
        </p:nvPicPr>
        <p:blipFill>
          <a:blip r:embed="rId8"/>
          <a:stretch>
            <a:fillRect/>
          </a:stretch>
        </p:blipFill>
        <p:spPr>
          <a:xfrm>
            <a:off x="7807347" y="238125"/>
            <a:ext cx="4095750" cy="6381750"/>
          </a:xfrm>
          <a:prstGeom prst="rect">
            <a:avLst/>
          </a:prstGeom>
          <a:ln w="19050">
            <a:solidFill>
              <a:schemeClr val="accent2"/>
            </a:solidFill>
          </a:ln>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19291393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decel="100000" fill="hold" nodeType="withEffect">
                                  <p:stCondLst>
                                    <p:cond delay="0"/>
                                  </p:stCondLst>
                                  <p:childTnLst>
                                    <p:set>
                                      <p:cBhvr>
                                        <p:cTn id="6" dur="1" fill="hold">
                                          <p:stCondLst>
                                            <p:cond delay="0"/>
                                          </p:stCondLst>
                                        </p:cTn>
                                        <p:tgtEl>
                                          <p:spTgt spid="46"/>
                                        </p:tgtEl>
                                        <p:attrNameLst>
                                          <p:attrName>style.visibility</p:attrName>
                                        </p:attrNameLst>
                                      </p:cBhvr>
                                      <p:to>
                                        <p:strVal val="visible"/>
                                      </p:to>
                                    </p:set>
                                    <p:anim calcmode="lin" valueType="num">
                                      <p:cBhvr additive="base">
                                        <p:cTn id="7" dur="1500" fill="hold"/>
                                        <p:tgtEl>
                                          <p:spTgt spid="46"/>
                                        </p:tgtEl>
                                        <p:attrNameLst>
                                          <p:attrName>ppt_x</p:attrName>
                                        </p:attrNameLst>
                                      </p:cBhvr>
                                      <p:tavLst>
                                        <p:tav tm="0">
                                          <p:val>
                                            <p:strVal val="1+#ppt_w/2"/>
                                          </p:val>
                                        </p:tav>
                                        <p:tav tm="100000">
                                          <p:val>
                                            <p:strVal val="#ppt_x"/>
                                          </p:val>
                                        </p:tav>
                                      </p:tavLst>
                                    </p:anim>
                                    <p:anim calcmode="lin" valueType="num">
                                      <p:cBhvr additive="base">
                                        <p:cTn id="8" dur="1500" fill="hold"/>
                                        <p:tgtEl>
                                          <p:spTgt spid="46"/>
                                        </p:tgtEl>
                                        <p:attrNameLst>
                                          <p:attrName>ppt_y</p:attrName>
                                        </p:attrNameLst>
                                      </p:cBhvr>
                                      <p:tavLst>
                                        <p:tav tm="0">
                                          <p:val>
                                            <p:strVal val="#ppt_y"/>
                                          </p:val>
                                        </p:tav>
                                        <p:tav tm="100000">
                                          <p:val>
                                            <p:strVal val="#ppt_y"/>
                                          </p:val>
                                        </p:tav>
                                      </p:tavLst>
                                    </p:anim>
                                  </p:childTnLst>
                                </p:cTn>
                              </p:par>
                              <p:par>
                                <p:cTn id="9" presetID="2" presetClass="entr" presetSubtype="2" decel="100000" fill="hold" nodeType="with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1500" fill="hold"/>
                                        <p:tgtEl>
                                          <p:spTgt spid="8"/>
                                        </p:tgtEl>
                                        <p:attrNameLst>
                                          <p:attrName>ppt_x</p:attrName>
                                        </p:attrNameLst>
                                      </p:cBhvr>
                                      <p:tavLst>
                                        <p:tav tm="0">
                                          <p:val>
                                            <p:strVal val="1+#ppt_w/2"/>
                                          </p:val>
                                        </p:tav>
                                        <p:tav tm="100000">
                                          <p:val>
                                            <p:strVal val="#ppt_x"/>
                                          </p:val>
                                        </p:tav>
                                      </p:tavLst>
                                    </p:anim>
                                    <p:anim calcmode="lin" valueType="num">
                                      <p:cBhvr additive="base">
                                        <p:cTn id="12" dur="1500" fill="hold"/>
                                        <p:tgtEl>
                                          <p:spTgt spid="8"/>
                                        </p:tgtEl>
                                        <p:attrNameLst>
                                          <p:attrName>ppt_y</p:attrName>
                                        </p:attrNameLst>
                                      </p:cBhvr>
                                      <p:tavLst>
                                        <p:tav tm="0">
                                          <p:val>
                                            <p:strVal val="#ppt_y"/>
                                          </p:val>
                                        </p:tav>
                                        <p:tav tm="100000">
                                          <p:val>
                                            <p:strVal val="#ppt_y"/>
                                          </p:val>
                                        </p:tav>
                                      </p:tavLst>
                                    </p:anim>
                                  </p:childTnLst>
                                </p:cTn>
                              </p:par>
                              <p:par>
                                <p:cTn id="13" presetID="2" presetClass="entr" presetSubtype="2" decel="100000" fill="hold" grpId="0" nodeType="with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additive="base">
                                        <p:cTn id="15" dur="1500" fill="hold"/>
                                        <p:tgtEl>
                                          <p:spTgt spid="2"/>
                                        </p:tgtEl>
                                        <p:attrNameLst>
                                          <p:attrName>ppt_x</p:attrName>
                                        </p:attrNameLst>
                                      </p:cBhvr>
                                      <p:tavLst>
                                        <p:tav tm="0">
                                          <p:val>
                                            <p:strVal val="1+#ppt_w/2"/>
                                          </p:val>
                                        </p:tav>
                                        <p:tav tm="100000">
                                          <p:val>
                                            <p:strVal val="#ppt_x"/>
                                          </p:val>
                                        </p:tav>
                                      </p:tavLst>
                                    </p:anim>
                                    <p:anim calcmode="lin" valueType="num">
                                      <p:cBhvr additive="base">
                                        <p:cTn id="16" dur="1500" fill="hold"/>
                                        <p:tgtEl>
                                          <p:spTgt spid="2"/>
                                        </p:tgtEl>
                                        <p:attrNameLst>
                                          <p:attrName>ppt_y</p:attrName>
                                        </p:attrNameLst>
                                      </p:cBhvr>
                                      <p:tavLst>
                                        <p:tav tm="0">
                                          <p:val>
                                            <p:strVal val="#ppt_y"/>
                                          </p:val>
                                        </p:tav>
                                        <p:tav tm="100000">
                                          <p:val>
                                            <p:strVal val="#ppt_y"/>
                                          </p:val>
                                        </p:tav>
                                      </p:tavLst>
                                    </p:anim>
                                  </p:childTnLst>
                                </p:cTn>
                              </p:par>
                              <p:par>
                                <p:cTn id="17" presetID="2" presetClass="entr" presetSubtype="2" decel="100000" fill="hold" nodeType="with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additive="base">
                                        <p:cTn id="19" dur="1500" fill="hold"/>
                                        <p:tgtEl>
                                          <p:spTgt spid="7"/>
                                        </p:tgtEl>
                                        <p:attrNameLst>
                                          <p:attrName>ppt_x</p:attrName>
                                        </p:attrNameLst>
                                      </p:cBhvr>
                                      <p:tavLst>
                                        <p:tav tm="0">
                                          <p:val>
                                            <p:strVal val="1+#ppt_w/2"/>
                                          </p:val>
                                        </p:tav>
                                        <p:tav tm="100000">
                                          <p:val>
                                            <p:strVal val="#ppt_x"/>
                                          </p:val>
                                        </p:tav>
                                      </p:tavLst>
                                    </p:anim>
                                    <p:anim calcmode="lin" valueType="num">
                                      <p:cBhvr additive="base">
                                        <p:cTn id="20" dur="1500" fill="hold"/>
                                        <p:tgtEl>
                                          <p:spTgt spid="7"/>
                                        </p:tgtEl>
                                        <p:attrNameLst>
                                          <p:attrName>ppt_y</p:attrName>
                                        </p:attrNameLst>
                                      </p:cBhvr>
                                      <p:tavLst>
                                        <p:tav tm="0">
                                          <p:val>
                                            <p:strVal val="#ppt_y"/>
                                          </p:val>
                                        </p:tav>
                                        <p:tav tm="100000">
                                          <p:val>
                                            <p:strVal val="#ppt_y"/>
                                          </p:val>
                                        </p:tav>
                                      </p:tavLst>
                                    </p:anim>
                                  </p:childTnLst>
                                </p:cTn>
                              </p:par>
                              <p:par>
                                <p:cTn id="21" presetID="2" presetClass="entr" presetSubtype="2" decel="100000" fill="hold" nodeType="withEffect">
                                  <p:stCondLst>
                                    <p:cond delay="500"/>
                                  </p:stCondLst>
                                  <p:childTnLst>
                                    <p:set>
                                      <p:cBhvr>
                                        <p:cTn id="22" dur="1" fill="hold">
                                          <p:stCondLst>
                                            <p:cond delay="0"/>
                                          </p:stCondLst>
                                        </p:cTn>
                                        <p:tgtEl>
                                          <p:spTgt spid="16"/>
                                        </p:tgtEl>
                                        <p:attrNameLst>
                                          <p:attrName>style.visibility</p:attrName>
                                        </p:attrNameLst>
                                      </p:cBhvr>
                                      <p:to>
                                        <p:strVal val="visible"/>
                                      </p:to>
                                    </p:set>
                                    <p:anim calcmode="lin" valueType="num">
                                      <p:cBhvr additive="base">
                                        <p:cTn id="23" dur="1000" fill="hold"/>
                                        <p:tgtEl>
                                          <p:spTgt spid="16"/>
                                        </p:tgtEl>
                                        <p:attrNameLst>
                                          <p:attrName>ppt_x</p:attrName>
                                        </p:attrNameLst>
                                      </p:cBhvr>
                                      <p:tavLst>
                                        <p:tav tm="0">
                                          <p:val>
                                            <p:strVal val="1+#ppt_w/2"/>
                                          </p:val>
                                        </p:tav>
                                        <p:tav tm="100000">
                                          <p:val>
                                            <p:strVal val="#ppt_x"/>
                                          </p:val>
                                        </p:tav>
                                      </p:tavLst>
                                    </p:anim>
                                    <p:anim calcmode="lin" valueType="num">
                                      <p:cBhvr additive="base">
                                        <p:cTn id="24" dur="1000" fill="hold"/>
                                        <p:tgtEl>
                                          <p:spTgt spid="16"/>
                                        </p:tgtEl>
                                        <p:attrNameLst>
                                          <p:attrName>ppt_y</p:attrName>
                                        </p:attrNameLst>
                                      </p:cBhvr>
                                      <p:tavLst>
                                        <p:tav tm="0">
                                          <p:val>
                                            <p:strVal val="#ppt_y"/>
                                          </p:val>
                                        </p:tav>
                                        <p:tav tm="100000">
                                          <p:val>
                                            <p:strVal val="#ppt_y"/>
                                          </p:val>
                                        </p:tav>
                                      </p:tavLst>
                                    </p:anim>
                                  </p:childTnLst>
                                </p:cTn>
                              </p:par>
                              <p:par>
                                <p:cTn id="25" presetID="2" presetClass="entr" presetSubtype="2" decel="100000" fill="hold" grpId="0" nodeType="withEffect">
                                  <p:stCondLst>
                                    <p:cond delay="500"/>
                                  </p:stCondLst>
                                  <p:childTnLst>
                                    <p:set>
                                      <p:cBhvr>
                                        <p:cTn id="26" dur="1" fill="hold">
                                          <p:stCondLst>
                                            <p:cond delay="0"/>
                                          </p:stCondLst>
                                        </p:cTn>
                                        <p:tgtEl>
                                          <p:spTgt spid="19"/>
                                        </p:tgtEl>
                                        <p:attrNameLst>
                                          <p:attrName>style.visibility</p:attrName>
                                        </p:attrNameLst>
                                      </p:cBhvr>
                                      <p:to>
                                        <p:strVal val="visible"/>
                                      </p:to>
                                    </p:set>
                                    <p:anim calcmode="lin" valueType="num">
                                      <p:cBhvr additive="base">
                                        <p:cTn id="27" dur="1000" fill="hold"/>
                                        <p:tgtEl>
                                          <p:spTgt spid="19"/>
                                        </p:tgtEl>
                                        <p:attrNameLst>
                                          <p:attrName>ppt_x</p:attrName>
                                        </p:attrNameLst>
                                      </p:cBhvr>
                                      <p:tavLst>
                                        <p:tav tm="0">
                                          <p:val>
                                            <p:strVal val="1+#ppt_w/2"/>
                                          </p:val>
                                        </p:tav>
                                        <p:tav tm="100000">
                                          <p:val>
                                            <p:strVal val="#ppt_x"/>
                                          </p:val>
                                        </p:tav>
                                      </p:tavLst>
                                    </p:anim>
                                    <p:anim calcmode="lin" valueType="num">
                                      <p:cBhvr additive="base">
                                        <p:cTn id="28" dur="1000" fill="hold"/>
                                        <p:tgtEl>
                                          <p:spTgt spid="19"/>
                                        </p:tgtEl>
                                        <p:attrNameLst>
                                          <p:attrName>ppt_y</p:attrName>
                                        </p:attrNameLst>
                                      </p:cBhvr>
                                      <p:tavLst>
                                        <p:tav tm="0">
                                          <p:val>
                                            <p:strVal val="#ppt_y"/>
                                          </p:val>
                                        </p:tav>
                                        <p:tav tm="100000">
                                          <p:val>
                                            <p:strVal val="#ppt_y"/>
                                          </p:val>
                                        </p:tav>
                                      </p:tavLst>
                                    </p:anim>
                                  </p:childTnLst>
                                </p:cTn>
                              </p:par>
                              <p:par>
                                <p:cTn id="29" presetID="2" presetClass="entr" presetSubtype="2" decel="100000" fill="hold" nodeType="withEffect">
                                  <p:stCondLst>
                                    <p:cond delay="0"/>
                                  </p:stCondLst>
                                  <p:childTnLst>
                                    <p:set>
                                      <p:cBhvr>
                                        <p:cTn id="30" dur="1" fill="hold">
                                          <p:stCondLst>
                                            <p:cond delay="0"/>
                                          </p:stCondLst>
                                        </p:cTn>
                                        <p:tgtEl>
                                          <p:spTgt spid="21"/>
                                        </p:tgtEl>
                                        <p:attrNameLst>
                                          <p:attrName>style.visibility</p:attrName>
                                        </p:attrNameLst>
                                      </p:cBhvr>
                                      <p:to>
                                        <p:strVal val="visible"/>
                                      </p:to>
                                    </p:set>
                                    <p:anim calcmode="lin" valueType="num">
                                      <p:cBhvr additive="base">
                                        <p:cTn id="31" dur="1500" fill="hold"/>
                                        <p:tgtEl>
                                          <p:spTgt spid="21"/>
                                        </p:tgtEl>
                                        <p:attrNameLst>
                                          <p:attrName>ppt_x</p:attrName>
                                        </p:attrNameLst>
                                      </p:cBhvr>
                                      <p:tavLst>
                                        <p:tav tm="0">
                                          <p:val>
                                            <p:strVal val="1+#ppt_w/2"/>
                                          </p:val>
                                        </p:tav>
                                        <p:tav tm="100000">
                                          <p:val>
                                            <p:strVal val="#ppt_x"/>
                                          </p:val>
                                        </p:tav>
                                      </p:tavLst>
                                    </p:anim>
                                    <p:anim calcmode="lin" valueType="num">
                                      <p:cBhvr additive="base">
                                        <p:cTn id="32" dur="1500" fill="hold"/>
                                        <p:tgtEl>
                                          <p:spTgt spid="2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9"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gradFill>
          <a:gsLst>
            <a:gs pos="0">
              <a:schemeClr val="accent5">
                <a:lumMod val="50000"/>
              </a:schemeClr>
            </a:gs>
            <a:gs pos="100000">
              <a:srgbClr val="191919"/>
            </a:gs>
          </a:gsLst>
          <a:lin ang="5400000" scaled="1"/>
        </a:gradFill>
        <a:effectLst/>
      </p:bgPr>
    </p:bg>
    <p:spTree>
      <p:nvGrpSpPr>
        <p:cNvPr id="1" name=""/>
        <p:cNvGrpSpPr/>
        <p:nvPr/>
      </p:nvGrpSpPr>
      <p:grpSpPr>
        <a:xfrm>
          <a:off x="0" y="0"/>
          <a:ext cx="0" cy="0"/>
          <a:chOff x="0" y="0"/>
          <a:chExt cx="0" cy="0"/>
        </a:xfrm>
      </p:grpSpPr>
      <p:pic>
        <p:nvPicPr>
          <p:cNvPr id="7" name="Graphic 6">
            <a:extLst>
              <a:ext uri="{FF2B5EF4-FFF2-40B4-BE49-F238E27FC236}">
                <a16:creationId xmlns:a16="http://schemas.microsoft.com/office/drawing/2014/main" id="{ACB1CC5F-FF47-6E43-8B69-BFA78DBC9B0F}"/>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774532" y="1523065"/>
            <a:ext cx="11956937" cy="4949339"/>
          </a:xfrm>
          <a:prstGeom prst="rect">
            <a:avLst/>
          </a:prstGeom>
          <a:effectLst>
            <a:outerShdw blurRad="317500" dist="317500" dir="2700000" algn="l" rotWithShape="0">
              <a:prstClr val="black">
                <a:alpha val="15000"/>
              </a:prstClr>
            </a:outerShdw>
          </a:effectLst>
        </p:spPr>
      </p:pic>
      <p:grpSp>
        <p:nvGrpSpPr>
          <p:cNvPr id="46" name="Group 45">
            <a:extLst>
              <a:ext uri="{FF2B5EF4-FFF2-40B4-BE49-F238E27FC236}">
                <a16:creationId xmlns:a16="http://schemas.microsoft.com/office/drawing/2014/main" id="{19C4FD5C-1B49-97E3-B987-D1EBD7EFA08F}"/>
              </a:ext>
            </a:extLst>
          </p:cNvPr>
          <p:cNvGrpSpPr/>
          <p:nvPr/>
        </p:nvGrpSpPr>
        <p:grpSpPr>
          <a:xfrm>
            <a:off x="-617767" y="293967"/>
            <a:ext cx="12285892" cy="958821"/>
            <a:chOff x="-617767" y="293967"/>
            <a:chExt cx="12285892" cy="958821"/>
          </a:xfrm>
        </p:grpSpPr>
        <p:cxnSp>
          <p:nvCxnSpPr>
            <p:cNvPr id="47" name="Straight Connector 46">
              <a:extLst>
                <a:ext uri="{FF2B5EF4-FFF2-40B4-BE49-F238E27FC236}">
                  <a16:creationId xmlns:a16="http://schemas.microsoft.com/office/drawing/2014/main" id="{059B86A0-F8FC-9CFC-0495-B18470B8E64D}"/>
                </a:ext>
              </a:extLst>
            </p:cNvPr>
            <p:cNvCxnSpPr>
              <a:cxnSpLocks/>
            </p:cNvCxnSpPr>
            <p:nvPr/>
          </p:nvCxnSpPr>
          <p:spPr>
            <a:xfrm>
              <a:off x="1262743" y="1200155"/>
              <a:ext cx="10405382" cy="0"/>
            </a:xfrm>
            <a:prstGeom prst="line">
              <a:avLst/>
            </a:prstGeom>
            <a:ln w="15875">
              <a:solidFill>
                <a:schemeClr val="bg2">
                  <a:lumMod val="50000"/>
                </a:schemeClr>
              </a:soli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pic>
          <p:nvPicPr>
            <p:cNvPr id="49" name="Graphic 48">
              <a:extLst>
                <a:ext uri="{FF2B5EF4-FFF2-40B4-BE49-F238E27FC236}">
                  <a16:creationId xmlns:a16="http://schemas.microsoft.com/office/drawing/2014/main" id="{80E4626A-DC4D-0E79-9BB9-EDCA204D0823}"/>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617767" y="293967"/>
              <a:ext cx="2332267" cy="958821"/>
            </a:xfrm>
            <a:prstGeom prst="rect">
              <a:avLst/>
            </a:prstGeom>
            <a:effectLst>
              <a:outerShdw blurRad="317500" dist="317500" dir="2700000" algn="l" rotWithShape="0">
                <a:prstClr val="black">
                  <a:alpha val="15000"/>
                </a:prstClr>
              </a:outerShdw>
            </a:effectLst>
          </p:spPr>
        </p:pic>
      </p:grpSp>
      <p:pic>
        <p:nvPicPr>
          <p:cNvPr id="8" name="Grooper G" descr="Logo, icon&#10;&#10;Description automatically generated">
            <a:extLst>
              <a:ext uri="{FF2B5EF4-FFF2-40B4-BE49-F238E27FC236}">
                <a16:creationId xmlns:a16="http://schemas.microsoft.com/office/drawing/2014/main" id="{2515A8FD-AFB9-FC16-44F3-D1CDACA56FFC}"/>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01650" y="342904"/>
            <a:ext cx="651511" cy="857251"/>
          </a:xfrm>
          <a:prstGeom prst="rect">
            <a:avLst/>
          </a:prstGeom>
          <a:effectLst>
            <a:outerShdw blurRad="63500" dist="63500" dir="2700000" algn="tl" rotWithShape="0">
              <a:prstClr val="black">
                <a:alpha val="25000"/>
              </a:prstClr>
            </a:outerShdw>
          </a:effectLst>
        </p:spPr>
      </p:pic>
      <p:sp>
        <p:nvSpPr>
          <p:cNvPr id="2" name="What is?">
            <a:extLst>
              <a:ext uri="{FF2B5EF4-FFF2-40B4-BE49-F238E27FC236}">
                <a16:creationId xmlns:a16="http://schemas.microsoft.com/office/drawing/2014/main" id="{549DB5DA-E735-8EBC-5862-E67FD1CAE6C3}"/>
              </a:ext>
            </a:extLst>
          </p:cNvPr>
          <p:cNvSpPr txBox="1"/>
          <p:nvPr/>
        </p:nvSpPr>
        <p:spPr>
          <a:xfrm>
            <a:off x="1896111" y="417577"/>
            <a:ext cx="6993890" cy="707886"/>
          </a:xfrm>
          <a:prstGeom prst="rect">
            <a:avLst/>
          </a:prstGeom>
          <a:noFill/>
          <a:effectLst/>
        </p:spPr>
        <p:txBody>
          <a:bodyPr wrap="square" rtlCol="0">
            <a:spAutoFit/>
          </a:bodyPr>
          <a:lstStyle>
            <a:defPPr>
              <a:defRPr lang="en-US"/>
            </a:defPPr>
            <a:lvl1pPr>
              <a:defRPr sz="4000" cap="all">
                <a:solidFill>
                  <a:schemeClr val="bg2"/>
                </a:solidFill>
                <a:latin typeface="+mj-lt"/>
              </a:defRPr>
            </a:lvl1pPr>
          </a:lstStyle>
          <a:p>
            <a:r>
              <a:rPr lang="en-US" dirty="0">
                <a:solidFill>
                  <a:schemeClr val="tx1">
                    <a:lumMod val="20000"/>
                    <a:lumOff val="80000"/>
                  </a:schemeClr>
                </a:solidFill>
              </a:rPr>
              <a:t>Efficiency Improvements</a:t>
            </a:r>
          </a:p>
        </p:txBody>
      </p:sp>
      <p:grpSp>
        <p:nvGrpSpPr>
          <p:cNvPr id="16" name="Group 15">
            <a:extLst>
              <a:ext uri="{FF2B5EF4-FFF2-40B4-BE49-F238E27FC236}">
                <a16:creationId xmlns:a16="http://schemas.microsoft.com/office/drawing/2014/main" id="{934CAAA9-48E8-1B8A-1721-BFEC20621B09}"/>
              </a:ext>
            </a:extLst>
          </p:cNvPr>
          <p:cNvGrpSpPr/>
          <p:nvPr/>
        </p:nvGrpSpPr>
        <p:grpSpPr>
          <a:xfrm>
            <a:off x="2567927" y="2031651"/>
            <a:ext cx="5765800" cy="954107"/>
            <a:chOff x="2697480" y="1704407"/>
            <a:chExt cx="5829300" cy="954107"/>
          </a:xfrm>
          <a:effectLst>
            <a:outerShdw blurRad="50800" dist="38100" dir="2700000" algn="tl" rotWithShape="0">
              <a:prstClr val="black">
                <a:alpha val="40000"/>
              </a:prstClr>
            </a:outerShdw>
          </a:effectLst>
        </p:grpSpPr>
        <p:sp>
          <p:nvSpPr>
            <p:cNvPr id="17" name="TextBox 16">
              <a:extLst>
                <a:ext uri="{FF2B5EF4-FFF2-40B4-BE49-F238E27FC236}">
                  <a16:creationId xmlns:a16="http://schemas.microsoft.com/office/drawing/2014/main" id="{6064866C-FC21-F7BC-96CF-A1D337BFDC97}"/>
                </a:ext>
              </a:extLst>
            </p:cNvPr>
            <p:cNvSpPr txBox="1"/>
            <p:nvPr/>
          </p:nvSpPr>
          <p:spPr>
            <a:xfrm>
              <a:off x="2697480" y="1704407"/>
              <a:ext cx="5829300" cy="954107"/>
            </a:xfrm>
            <a:prstGeom prst="rect">
              <a:avLst/>
            </a:prstGeom>
            <a:noFill/>
          </p:spPr>
          <p:txBody>
            <a:bodyPr wrap="square" rtlCol="0">
              <a:spAutoFit/>
            </a:bodyPr>
            <a:lstStyle/>
            <a:p>
              <a:pPr algn="ctr"/>
              <a:r>
                <a:rPr lang="en-US" sz="2800" cap="small" dirty="0">
                  <a:latin typeface="Roboto Bk" pitchFamily="2" charset="0"/>
                  <a:ea typeface="Roboto Bk" pitchFamily="2" charset="0"/>
                </a:rPr>
                <a:t>New Database Table:  </a:t>
              </a:r>
              <a:r>
                <a:rPr lang="en-US" sz="2800" cap="small" dirty="0" err="1">
                  <a:latin typeface="Roboto Bk" pitchFamily="2" charset="0"/>
                  <a:ea typeface="Roboto Bk" pitchFamily="2" charset="0"/>
                </a:rPr>
                <a:t>BatchState</a:t>
              </a:r>
              <a:endParaRPr lang="en-US" sz="2800" cap="small" dirty="0">
                <a:latin typeface="Roboto Bk" pitchFamily="2" charset="0"/>
                <a:ea typeface="Roboto Bk" pitchFamily="2" charset="0"/>
              </a:endParaRPr>
            </a:p>
          </p:txBody>
        </p:sp>
        <p:cxnSp>
          <p:nvCxnSpPr>
            <p:cNvPr id="18" name="Straight Connector 17">
              <a:extLst>
                <a:ext uri="{FF2B5EF4-FFF2-40B4-BE49-F238E27FC236}">
                  <a16:creationId xmlns:a16="http://schemas.microsoft.com/office/drawing/2014/main" id="{75CC2490-8587-D636-5C53-6028C363ADAA}"/>
                </a:ext>
              </a:extLst>
            </p:cNvPr>
            <p:cNvCxnSpPr>
              <a:cxnSpLocks/>
            </p:cNvCxnSpPr>
            <p:nvPr/>
          </p:nvCxnSpPr>
          <p:spPr>
            <a:xfrm>
              <a:off x="2697480" y="2227627"/>
              <a:ext cx="5829300" cy="0"/>
            </a:xfrm>
            <a:prstGeom prst="line">
              <a:avLst/>
            </a:prstGeom>
            <a:ln w="22225">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4" name="Content Placeholder 2">
            <a:extLst>
              <a:ext uri="{FF2B5EF4-FFF2-40B4-BE49-F238E27FC236}">
                <a16:creationId xmlns:a16="http://schemas.microsoft.com/office/drawing/2014/main" id="{FD42187C-B6B1-1726-7430-EBEE0E5D0996}"/>
              </a:ext>
            </a:extLst>
          </p:cNvPr>
          <p:cNvSpPr txBox="1">
            <a:spLocks/>
          </p:cNvSpPr>
          <p:nvPr/>
        </p:nvSpPr>
        <p:spPr>
          <a:xfrm>
            <a:off x="2011653" y="2813707"/>
            <a:ext cx="6878348" cy="2696252"/>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000" dirty="0">
                <a:solidFill>
                  <a:schemeClr val="tx1">
                    <a:lumMod val="20000"/>
                    <a:lumOff val="80000"/>
                  </a:schemeClr>
                </a:solidFill>
              </a:rPr>
              <a:t>Pre 2024, the Batch management UI gets slow when a large number of Batches exist in the system.</a:t>
            </a:r>
          </a:p>
          <a:p>
            <a:r>
              <a:rPr lang="en-US" sz="2000" dirty="0">
                <a:solidFill>
                  <a:schemeClr val="tx1">
                    <a:lumMod val="20000"/>
                    <a:lumOff val="80000"/>
                  </a:schemeClr>
                </a:solidFill>
              </a:rPr>
              <a:t>Why?  We can’t query the Grooper databases efficiently</a:t>
            </a:r>
          </a:p>
          <a:p>
            <a:r>
              <a:rPr lang="en-US" sz="2000" dirty="0">
                <a:solidFill>
                  <a:schemeClr val="tx1">
                    <a:lumMod val="20000"/>
                    <a:lumOff val="80000"/>
                  </a:schemeClr>
                </a:solidFill>
              </a:rPr>
              <a:t>In 2024, we’ve prototyped a new database table: “</a:t>
            </a:r>
            <a:r>
              <a:rPr lang="en-US" sz="2000" dirty="0" err="1">
                <a:solidFill>
                  <a:schemeClr val="tx1">
                    <a:lumMod val="20000"/>
                    <a:lumOff val="80000"/>
                  </a:schemeClr>
                </a:solidFill>
              </a:rPr>
              <a:t>BatchState</a:t>
            </a:r>
            <a:r>
              <a:rPr lang="en-US" sz="2000" dirty="0">
                <a:solidFill>
                  <a:schemeClr val="tx1">
                    <a:lumMod val="20000"/>
                    <a:lumOff val="80000"/>
                  </a:schemeClr>
                </a:solidFill>
              </a:rPr>
              <a:t>”</a:t>
            </a:r>
          </a:p>
          <a:p>
            <a:pPr lvl="1"/>
            <a:r>
              <a:rPr lang="en-US" sz="2000" dirty="0">
                <a:solidFill>
                  <a:schemeClr val="tx1">
                    <a:lumMod val="20000"/>
                    <a:lumOff val="80000"/>
                  </a:schemeClr>
                </a:solidFill>
              </a:rPr>
              <a:t>Contains one row for every Batch</a:t>
            </a:r>
          </a:p>
          <a:p>
            <a:pPr lvl="1"/>
            <a:r>
              <a:rPr lang="en-US" sz="2000" dirty="0">
                <a:solidFill>
                  <a:schemeClr val="tx1">
                    <a:lumMod val="20000"/>
                    <a:lumOff val="80000"/>
                  </a:schemeClr>
                </a:solidFill>
              </a:rPr>
              <a:t>Allows fast, efficient Batch querying</a:t>
            </a:r>
          </a:p>
        </p:txBody>
      </p:sp>
    </p:spTree>
    <p:extLst>
      <p:ext uri="{BB962C8B-B14F-4D97-AF65-F5344CB8AC3E}">
        <p14:creationId xmlns:p14="http://schemas.microsoft.com/office/powerpoint/2010/main" val="15248158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decel="100000" fill="hold" nodeType="withEffect">
                                  <p:stCondLst>
                                    <p:cond delay="0"/>
                                  </p:stCondLst>
                                  <p:childTnLst>
                                    <p:set>
                                      <p:cBhvr>
                                        <p:cTn id="6" dur="1" fill="hold">
                                          <p:stCondLst>
                                            <p:cond delay="0"/>
                                          </p:stCondLst>
                                        </p:cTn>
                                        <p:tgtEl>
                                          <p:spTgt spid="46"/>
                                        </p:tgtEl>
                                        <p:attrNameLst>
                                          <p:attrName>style.visibility</p:attrName>
                                        </p:attrNameLst>
                                      </p:cBhvr>
                                      <p:to>
                                        <p:strVal val="visible"/>
                                      </p:to>
                                    </p:set>
                                    <p:anim calcmode="lin" valueType="num">
                                      <p:cBhvr additive="base">
                                        <p:cTn id="7" dur="1500" fill="hold"/>
                                        <p:tgtEl>
                                          <p:spTgt spid="46"/>
                                        </p:tgtEl>
                                        <p:attrNameLst>
                                          <p:attrName>ppt_x</p:attrName>
                                        </p:attrNameLst>
                                      </p:cBhvr>
                                      <p:tavLst>
                                        <p:tav tm="0">
                                          <p:val>
                                            <p:strVal val="1+#ppt_w/2"/>
                                          </p:val>
                                        </p:tav>
                                        <p:tav tm="100000">
                                          <p:val>
                                            <p:strVal val="#ppt_x"/>
                                          </p:val>
                                        </p:tav>
                                      </p:tavLst>
                                    </p:anim>
                                    <p:anim calcmode="lin" valueType="num">
                                      <p:cBhvr additive="base">
                                        <p:cTn id="8" dur="1500" fill="hold"/>
                                        <p:tgtEl>
                                          <p:spTgt spid="46"/>
                                        </p:tgtEl>
                                        <p:attrNameLst>
                                          <p:attrName>ppt_y</p:attrName>
                                        </p:attrNameLst>
                                      </p:cBhvr>
                                      <p:tavLst>
                                        <p:tav tm="0">
                                          <p:val>
                                            <p:strVal val="#ppt_y"/>
                                          </p:val>
                                        </p:tav>
                                        <p:tav tm="100000">
                                          <p:val>
                                            <p:strVal val="#ppt_y"/>
                                          </p:val>
                                        </p:tav>
                                      </p:tavLst>
                                    </p:anim>
                                  </p:childTnLst>
                                </p:cTn>
                              </p:par>
                              <p:par>
                                <p:cTn id="9" presetID="2" presetClass="entr" presetSubtype="2" decel="100000" fill="hold" nodeType="with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1500" fill="hold"/>
                                        <p:tgtEl>
                                          <p:spTgt spid="8"/>
                                        </p:tgtEl>
                                        <p:attrNameLst>
                                          <p:attrName>ppt_x</p:attrName>
                                        </p:attrNameLst>
                                      </p:cBhvr>
                                      <p:tavLst>
                                        <p:tav tm="0">
                                          <p:val>
                                            <p:strVal val="1+#ppt_w/2"/>
                                          </p:val>
                                        </p:tav>
                                        <p:tav tm="100000">
                                          <p:val>
                                            <p:strVal val="#ppt_x"/>
                                          </p:val>
                                        </p:tav>
                                      </p:tavLst>
                                    </p:anim>
                                    <p:anim calcmode="lin" valueType="num">
                                      <p:cBhvr additive="base">
                                        <p:cTn id="12" dur="1500" fill="hold"/>
                                        <p:tgtEl>
                                          <p:spTgt spid="8"/>
                                        </p:tgtEl>
                                        <p:attrNameLst>
                                          <p:attrName>ppt_y</p:attrName>
                                        </p:attrNameLst>
                                      </p:cBhvr>
                                      <p:tavLst>
                                        <p:tav tm="0">
                                          <p:val>
                                            <p:strVal val="#ppt_y"/>
                                          </p:val>
                                        </p:tav>
                                        <p:tav tm="100000">
                                          <p:val>
                                            <p:strVal val="#ppt_y"/>
                                          </p:val>
                                        </p:tav>
                                      </p:tavLst>
                                    </p:anim>
                                  </p:childTnLst>
                                </p:cTn>
                              </p:par>
                              <p:par>
                                <p:cTn id="13" presetID="2" presetClass="entr" presetSubtype="2" decel="100000" fill="hold" grpId="0" nodeType="with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additive="base">
                                        <p:cTn id="15" dur="1500" fill="hold"/>
                                        <p:tgtEl>
                                          <p:spTgt spid="2"/>
                                        </p:tgtEl>
                                        <p:attrNameLst>
                                          <p:attrName>ppt_x</p:attrName>
                                        </p:attrNameLst>
                                      </p:cBhvr>
                                      <p:tavLst>
                                        <p:tav tm="0">
                                          <p:val>
                                            <p:strVal val="1+#ppt_w/2"/>
                                          </p:val>
                                        </p:tav>
                                        <p:tav tm="100000">
                                          <p:val>
                                            <p:strVal val="#ppt_x"/>
                                          </p:val>
                                        </p:tav>
                                      </p:tavLst>
                                    </p:anim>
                                    <p:anim calcmode="lin" valueType="num">
                                      <p:cBhvr additive="base">
                                        <p:cTn id="16" dur="1500" fill="hold"/>
                                        <p:tgtEl>
                                          <p:spTgt spid="2"/>
                                        </p:tgtEl>
                                        <p:attrNameLst>
                                          <p:attrName>ppt_y</p:attrName>
                                        </p:attrNameLst>
                                      </p:cBhvr>
                                      <p:tavLst>
                                        <p:tav tm="0">
                                          <p:val>
                                            <p:strVal val="#ppt_y"/>
                                          </p:val>
                                        </p:tav>
                                        <p:tav tm="100000">
                                          <p:val>
                                            <p:strVal val="#ppt_y"/>
                                          </p:val>
                                        </p:tav>
                                      </p:tavLst>
                                    </p:anim>
                                  </p:childTnLst>
                                </p:cTn>
                              </p:par>
                              <p:par>
                                <p:cTn id="17" presetID="2" presetClass="entr" presetSubtype="2" decel="100000" fill="hold" nodeType="with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additive="base">
                                        <p:cTn id="19" dur="1500" fill="hold"/>
                                        <p:tgtEl>
                                          <p:spTgt spid="7"/>
                                        </p:tgtEl>
                                        <p:attrNameLst>
                                          <p:attrName>ppt_x</p:attrName>
                                        </p:attrNameLst>
                                      </p:cBhvr>
                                      <p:tavLst>
                                        <p:tav tm="0">
                                          <p:val>
                                            <p:strVal val="1+#ppt_w/2"/>
                                          </p:val>
                                        </p:tav>
                                        <p:tav tm="100000">
                                          <p:val>
                                            <p:strVal val="#ppt_x"/>
                                          </p:val>
                                        </p:tav>
                                      </p:tavLst>
                                    </p:anim>
                                    <p:anim calcmode="lin" valueType="num">
                                      <p:cBhvr additive="base">
                                        <p:cTn id="20" dur="1500" fill="hold"/>
                                        <p:tgtEl>
                                          <p:spTgt spid="7"/>
                                        </p:tgtEl>
                                        <p:attrNameLst>
                                          <p:attrName>ppt_y</p:attrName>
                                        </p:attrNameLst>
                                      </p:cBhvr>
                                      <p:tavLst>
                                        <p:tav tm="0">
                                          <p:val>
                                            <p:strVal val="#ppt_y"/>
                                          </p:val>
                                        </p:tav>
                                        <p:tav tm="100000">
                                          <p:val>
                                            <p:strVal val="#ppt_y"/>
                                          </p:val>
                                        </p:tav>
                                      </p:tavLst>
                                    </p:anim>
                                  </p:childTnLst>
                                </p:cTn>
                              </p:par>
                              <p:par>
                                <p:cTn id="21" presetID="2" presetClass="entr" presetSubtype="2" decel="100000" fill="hold" nodeType="withEffect">
                                  <p:stCondLst>
                                    <p:cond delay="0"/>
                                  </p:stCondLst>
                                  <p:childTnLst>
                                    <p:set>
                                      <p:cBhvr>
                                        <p:cTn id="22" dur="1" fill="hold">
                                          <p:stCondLst>
                                            <p:cond delay="0"/>
                                          </p:stCondLst>
                                        </p:cTn>
                                        <p:tgtEl>
                                          <p:spTgt spid="16"/>
                                        </p:tgtEl>
                                        <p:attrNameLst>
                                          <p:attrName>style.visibility</p:attrName>
                                        </p:attrNameLst>
                                      </p:cBhvr>
                                      <p:to>
                                        <p:strVal val="visible"/>
                                      </p:to>
                                    </p:set>
                                    <p:anim calcmode="lin" valueType="num">
                                      <p:cBhvr additive="base">
                                        <p:cTn id="23" dur="1500" fill="hold"/>
                                        <p:tgtEl>
                                          <p:spTgt spid="16"/>
                                        </p:tgtEl>
                                        <p:attrNameLst>
                                          <p:attrName>ppt_x</p:attrName>
                                        </p:attrNameLst>
                                      </p:cBhvr>
                                      <p:tavLst>
                                        <p:tav tm="0">
                                          <p:val>
                                            <p:strVal val="1+#ppt_w/2"/>
                                          </p:val>
                                        </p:tav>
                                        <p:tav tm="100000">
                                          <p:val>
                                            <p:strVal val="#ppt_x"/>
                                          </p:val>
                                        </p:tav>
                                      </p:tavLst>
                                    </p:anim>
                                    <p:anim calcmode="lin" valueType="num">
                                      <p:cBhvr additive="base">
                                        <p:cTn id="24" dur="1500" fill="hold"/>
                                        <p:tgtEl>
                                          <p:spTgt spid="16"/>
                                        </p:tgtEl>
                                        <p:attrNameLst>
                                          <p:attrName>ppt_y</p:attrName>
                                        </p:attrNameLst>
                                      </p:cBhvr>
                                      <p:tavLst>
                                        <p:tav tm="0">
                                          <p:val>
                                            <p:strVal val="#ppt_y"/>
                                          </p:val>
                                        </p:tav>
                                        <p:tav tm="100000">
                                          <p:val>
                                            <p:strVal val="#ppt_y"/>
                                          </p:val>
                                        </p:tav>
                                      </p:tavLst>
                                    </p:anim>
                                  </p:childTnLst>
                                </p:cTn>
                              </p:par>
                              <p:par>
                                <p:cTn id="25" presetID="2" presetClass="entr" presetSubtype="2" decel="100000" fill="hold" grpId="0" nodeType="withEffect">
                                  <p:stCondLst>
                                    <p:cond delay="0"/>
                                  </p:stCondLst>
                                  <p:childTnLst>
                                    <p:set>
                                      <p:cBhvr>
                                        <p:cTn id="26" dur="1" fill="hold">
                                          <p:stCondLst>
                                            <p:cond delay="0"/>
                                          </p:stCondLst>
                                        </p:cTn>
                                        <p:tgtEl>
                                          <p:spTgt spid="4"/>
                                        </p:tgtEl>
                                        <p:attrNameLst>
                                          <p:attrName>style.visibility</p:attrName>
                                        </p:attrNameLst>
                                      </p:cBhvr>
                                      <p:to>
                                        <p:strVal val="visible"/>
                                      </p:to>
                                    </p:set>
                                    <p:anim calcmode="lin" valueType="num">
                                      <p:cBhvr additive="base">
                                        <p:cTn id="27" dur="1500" fill="hold"/>
                                        <p:tgtEl>
                                          <p:spTgt spid="4"/>
                                        </p:tgtEl>
                                        <p:attrNameLst>
                                          <p:attrName>ppt_x</p:attrName>
                                        </p:attrNameLst>
                                      </p:cBhvr>
                                      <p:tavLst>
                                        <p:tav tm="0">
                                          <p:val>
                                            <p:strVal val="1+#ppt_w/2"/>
                                          </p:val>
                                        </p:tav>
                                        <p:tav tm="100000">
                                          <p:val>
                                            <p:strVal val="#ppt_x"/>
                                          </p:val>
                                        </p:tav>
                                      </p:tavLst>
                                    </p:anim>
                                    <p:anim calcmode="lin" valueType="num">
                                      <p:cBhvr additive="base">
                                        <p:cTn id="28" dur="1500" fill="hold"/>
                                        <p:tgtEl>
                                          <p:spTgt spid="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gradFill>
          <a:gsLst>
            <a:gs pos="0">
              <a:schemeClr val="accent5">
                <a:lumMod val="50000"/>
              </a:schemeClr>
            </a:gs>
            <a:gs pos="100000">
              <a:srgbClr val="191919"/>
            </a:gs>
          </a:gsLst>
          <a:lin ang="5400000" scaled="1"/>
        </a:gradFill>
        <a:effectLst/>
      </p:bgPr>
    </p:bg>
    <p:spTree>
      <p:nvGrpSpPr>
        <p:cNvPr id="1" name=""/>
        <p:cNvGrpSpPr/>
        <p:nvPr/>
      </p:nvGrpSpPr>
      <p:grpSpPr>
        <a:xfrm>
          <a:off x="0" y="0"/>
          <a:ext cx="0" cy="0"/>
          <a:chOff x="0" y="0"/>
          <a:chExt cx="0" cy="0"/>
        </a:xfrm>
      </p:grpSpPr>
      <p:pic>
        <p:nvPicPr>
          <p:cNvPr id="7" name="Graphic 6">
            <a:extLst>
              <a:ext uri="{FF2B5EF4-FFF2-40B4-BE49-F238E27FC236}">
                <a16:creationId xmlns:a16="http://schemas.microsoft.com/office/drawing/2014/main" id="{ACB1CC5F-FF47-6E43-8B69-BFA78DBC9B0F}"/>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153161" y="1523065"/>
            <a:ext cx="11956937" cy="4949339"/>
          </a:xfrm>
          <a:prstGeom prst="rect">
            <a:avLst/>
          </a:prstGeom>
          <a:effectLst>
            <a:outerShdw blurRad="317500" dist="317500" dir="2700000" algn="l" rotWithShape="0">
              <a:prstClr val="black">
                <a:alpha val="15000"/>
              </a:prstClr>
            </a:outerShdw>
          </a:effectLst>
        </p:spPr>
      </p:pic>
      <p:grpSp>
        <p:nvGrpSpPr>
          <p:cNvPr id="46" name="Group 45">
            <a:extLst>
              <a:ext uri="{FF2B5EF4-FFF2-40B4-BE49-F238E27FC236}">
                <a16:creationId xmlns:a16="http://schemas.microsoft.com/office/drawing/2014/main" id="{19C4FD5C-1B49-97E3-B987-D1EBD7EFA08F}"/>
              </a:ext>
            </a:extLst>
          </p:cNvPr>
          <p:cNvGrpSpPr/>
          <p:nvPr/>
        </p:nvGrpSpPr>
        <p:grpSpPr>
          <a:xfrm>
            <a:off x="-617767" y="293967"/>
            <a:ext cx="12285892" cy="958821"/>
            <a:chOff x="-617767" y="293967"/>
            <a:chExt cx="12285892" cy="958821"/>
          </a:xfrm>
        </p:grpSpPr>
        <p:cxnSp>
          <p:nvCxnSpPr>
            <p:cNvPr id="47" name="Straight Connector 46">
              <a:extLst>
                <a:ext uri="{FF2B5EF4-FFF2-40B4-BE49-F238E27FC236}">
                  <a16:creationId xmlns:a16="http://schemas.microsoft.com/office/drawing/2014/main" id="{059B86A0-F8FC-9CFC-0495-B18470B8E64D}"/>
                </a:ext>
              </a:extLst>
            </p:cNvPr>
            <p:cNvCxnSpPr>
              <a:cxnSpLocks/>
            </p:cNvCxnSpPr>
            <p:nvPr/>
          </p:nvCxnSpPr>
          <p:spPr>
            <a:xfrm>
              <a:off x="1262743" y="1200155"/>
              <a:ext cx="10405382" cy="0"/>
            </a:xfrm>
            <a:prstGeom prst="line">
              <a:avLst/>
            </a:prstGeom>
            <a:ln w="15875">
              <a:solidFill>
                <a:schemeClr val="bg2">
                  <a:lumMod val="50000"/>
                </a:schemeClr>
              </a:soli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pic>
          <p:nvPicPr>
            <p:cNvPr id="49" name="Graphic 48">
              <a:extLst>
                <a:ext uri="{FF2B5EF4-FFF2-40B4-BE49-F238E27FC236}">
                  <a16:creationId xmlns:a16="http://schemas.microsoft.com/office/drawing/2014/main" id="{80E4626A-DC4D-0E79-9BB9-EDCA204D0823}"/>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617767" y="293967"/>
              <a:ext cx="2332267" cy="958821"/>
            </a:xfrm>
            <a:prstGeom prst="rect">
              <a:avLst/>
            </a:prstGeom>
            <a:effectLst>
              <a:outerShdw blurRad="317500" dist="317500" dir="2700000" algn="l" rotWithShape="0">
                <a:prstClr val="black">
                  <a:alpha val="15000"/>
                </a:prstClr>
              </a:outerShdw>
            </a:effectLst>
          </p:spPr>
        </p:pic>
      </p:grpSp>
      <p:pic>
        <p:nvPicPr>
          <p:cNvPr id="8" name="Grooper G" descr="Logo, icon&#10;&#10;Description automatically generated">
            <a:extLst>
              <a:ext uri="{FF2B5EF4-FFF2-40B4-BE49-F238E27FC236}">
                <a16:creationId xmlns:a16="http://schemas.microsoft.com/office/drawing/2014/main" id="{2515A8FD-AFB9-FC16-44F3-D1CDACA56FFC}"/>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01650" y="342904"/>
            <a:ext cx="651511" cy="857251"/>
          </a:xfrm>
          <a:prstGeom prst="rect">
            <a:avLst/>
          </a:prstGeom>
          <a:effectLst>
            <a:outerShdw blurRad="63500" dist="63500" dir="2700000" algn="tl" rotWithShape="0">
              <a:prstClr val="black">
                <a:alpha val="25000"/>
              </a:prstClr>
            </a:outerShdw>
          </a:effectLst>
        </p:spPr>
      </p:pic>
      <p:sp>
        <p:nvSpPr>
          <p:cNvPr id="2" name="What is?">
            <a:extLst>
              <a:ext uri="{FF2B5EF4-FFF2-40B4-BE49-F238E27FC236}">
                <a16:creationId xmlns:a16="http://schemas.microsoft.com/office/drawing/2014/main" id="{549DB5DA-E735-8EBC-5862-E67FD1CAE6C3}"/>
              </a:ext>
            </a:extLst>
          </p:cNvPr>
          <p:cNvSpPr txBox="1"/>
          <p:nvPr/>
        </p:nvSpPr>
        <p:spPr>
          <a:xfrm>
            <a:off x="1896111" y="417577"/>
            <a:ext cx="6993890" cy="707886"/>
          </a:xfrm>
          <a:prstGeom prst="rect">
            <a:avLst/>
          </a:prstGeom>
          <a:noFill/>
          <a:effectLst/>
        </p:spPr>
        <p:txBody>
          <a:bodyPr wrap="square" rtlCol="0">
            <a:spAutoFit/>
          </a:bodyPr>
          <a:lstStyle>
            <a:defPPr>
              <a:defRPr lang="en-US"/>
            </a:defPPr>
            <a:lvl1pPr>
              <a:defRPr sz="4000" cap="all">
                <a:solidFill>
                  <a:schemeClr val="bg2"/>
                </a:solidFill>
                <a:latin typeface="+mj-lt"/>
              </a:defRPr>
            </a:lvl1pPr>
          </a:lstStyle>
          <a:p>
            <a:r>
              <a:rPr lang="en-US" dirty="0">
                <a:solidFill>
                  <a:schemeClr val="tx1">
                    <a:lumMod val="20000"/>
                    <a:lumOff val="80000"/>
                  </a:schemeClr>
                </a:solidFill>
              </a:rPr>
              <a:t>Efficiency Improvements</a:t>
            </a:r>
          </a:p>
        </p:txBody>
      </p:sp>
      <p:grpSp>
        <p:nvGrpSpPr>
          <p:cNvPr id="16" name="Group 15">
            <a:extLst>
              <a:ext uri="{FF2B5EF4-FFF2-40B4-BE49-F238E27FC236}">
                <a16:creationId xmlns:a16="http://schemas.microsoft.com/office/drawing/2014/main" id="{934CAAA9-48E8-1B8A-1721-BFEC20621B09}"/>
              </a:ext>
            </a:extLst>
          </p:cNvPr>
          <p:cNvGrpSpPr/>
          <p:nvPr/>
        </p:nvGrpSpPr>
        <p:grpSpPr>
          <a:xfrm>
            <a:off x="4463311" y="1844734"/>
            <a:ext cx="5765800" cy="523220"/>
            <a:chOff x="2697480" y="1704407"/>
            <a:chExt cx="5829300" cy="523220"/>
          </a:xfrm>
          <a:effectLst>
            <a:outerShdw blurRad="50800" dist="38100" dir="2700000" algn="tl" rotWithShape="0">
              <a:prstClr val="black">
                <a:alpha val="40000"/>
              </a:prstClr>
            </a:outerShdw>
          </a:effectLst>
        </p:grpSpPr>
        <p:sp>
          <p:nvSpPr>
            <p:cNvPr id="17" name="TextBox 16">
              <a:extLst>
                <a:ext uri="{FF2B5EF4-FFF2-40B4-BE49-F238E27FC236}">
                  <a16:creationId xmlns:a16="http://schemas.microsoft.com/office/drawing/2014/main" id="{6064866C-FC21-F7BC-96CF-A1D337BFDC97}"/>
                </a:ext>
              </a:extLst>
            </p:cNvPr>
            <p:cNvSpPr txBox="1"/>
            <p:nvPr/>
          </p:nvSpPr>
          <p:spPr>
            <a:xfrm>
              <a:off x="2697480" y="1704407"/>
              <a:ext cx="5829300" cy="523220"/>
            </a:xfrm>
            <a:prstGeom prst="rect">
              <a:avLst/>
            </a:prstGeom>
            <a:noFill/>
          </p:spPr>
          <p:txBody>
            <a:bodyPr wrap="square" rtlCol="0">
              <a:spAutoFit/>
            </a:bodyPr>
            <a:lstStyle/>
            <a:p>
              <a:pPr algn="ctr"/>
              <a:r>
                <a:rPr lang="en-US" sz="2800" cap="small" dirty="0">
                  <a:latin typeface="Roboto Bk" pitchFamily="2" charset="0"/>
                  <a:ea typeface="Roboto Bk" pitchFamily="2" charset="0"/>
                </a:rPr>
                <a:t>Simplified Batch architecture</a:t>
              </a:r>
            </a:p>
          </p:txBody>
        </p:sp>
        <p:cxnSp>
          <p:nvCxnSpPr>
            <p:cNvPr id="18" name="Straight Connector 17">
              <a:extLst>
                <a:ext uri="{FF2B5EF4-FFF2-40B4-BE49-F238E27FC236}">
                  <a16:creationId xmlns:a16="http://schemas.microsoft.com/office/drawing/2014/main" id="{75CC2490-8587-D636-5C53-6028C363ADAA}"/>
                </a:ext>
              </a:extLst>
            </p:cNvPr>
            <p:cNvCxnSpPr>
              <a:cxnSpLocks/>
            </p:cNvCxnSpPr>
            <p:nvPr/>
          </p:nvCxnSpPr>
          <p:spPr>
            <a:xfrm>
              <a:off x="2697480" y="2227627"/>
              <a:ext cx="5829300" cy="0"/>
            </a:xfrm>
            <a:prstGeom prst="line">
              <a:avLst/>
            </a:prstGeom>
            <a:ln w="22225">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4" name="Content Placeholder 2">
            <a:extLst>
              <a:ext uri="{FF2B5EF4-FFF2-40B4-BE49-F238E27FC236}">
                <a16:creationId xmlns:a16="http://schemas.microsoft.com/office/drawing/2014/main" id="{FD42187C-B6B1-1726-7430-EBEE0E5D0996}"/>
              </a:ext>
            </a:extLst>
          </p:cNvPr>
          <p:cNvSpPr txBox="1">
            <a:spLocks/>
          </p:cNvSpPr>
          <p:nvPr/>
        </p:nvSpPr>
        <p:spPr>
          <a:xfrm>
            <a:off x="3907037" y="2626790"/>
            <a:ext cx="6878348" cy="2696252"/>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000" dirty="0">
                <a:solidFill>
                  <a:schemeClr val="tx1">
                    <a:lumMod val="20000"/>
                    <a:lumOff val="80000"/>
                  </a:schemeClr>
                </a:solidFill>
              </a:rPr>
              <a:t>Historically, every Batch has a child copy of a Batch Process</a:t>
            </a:r>
          </a:p>
          <a:p>
            <a:r>
              <a:rPr lang="en-US" sz="2000" dirty="0">
                <a:solidFill>
                  <a:schemeClr val="tx1">
                    <a:lumMod val="20000"/>
                    <a:lumOff val="80000"/>
                  </a:schemeClr>
                </a:solidFill>
              </a:rPr>
              <a:t>Very inefficient</a:t>
            </a:r>
          </a:p>
          <a:p>
            <a:pPr lvl="1"/>
            <a:r>
              <a:rPr lang="en-US" sz="1800" dirty="0">
                <a:solidFill>
                  <a:schemeClr val="tx1">
                    <a:lumMod val="20000"/>
                    <a:lumOff val="80000"/>
                  </a:schemeClr>
                </a:solidFill>
              </a:rPr>
              <a:t>Duplicates nodes in the tree unnecessarily</a:t>
            </a:r>
          </a:p>
          <a:p>
            <a:pPr lvl="1"/>
            <a:r>
              <a:rPr lang="en-US" sz="1800" dirty="0">
                <a:solidFill>
                  <a:schemeClr val="tx1">
                    <a:lumMod val="20000"/>
                    <a:lumOff val="80000"/>
                  </a:schemeClr>
                </a:solidFill>
              </a:rPr>
              <a:t>Particularly inefficient when processing small Batches</a:t>
            </a:r>
          </a:p>
        </p:txBody>
      </p:sp>
      <p:grpSp>
        <p:nvGrpSpPr>
          <p:cNvPr id="13" name="Group 12">
            <a:extLst>
              <a:ext uri="{FF2B5EF4-FFF2-40B4-BE49-F238E27FC236}">
                <a16:creationId xmlns:a16="http://schemas.microsoft.com/office/drawing/2014/main" id="{421CD00D-98D6-98C5-AE76-0C7838E43402}"/>
              </a:ext>
            </a:extLst>
          </p:cNvPr>
          <p:cNvGrpSpPr/>
          <p:nvPr/>
        </p:nvGrpSpPr>
        <p:grpSpPr>
          <a:xfrm>
            <a:off x="992537" y="1549816"/>
            <a:ext cx="2419350" cy="3017282"/>
            <a:chOff x="9104665" y="1662319"/>
            <a:chExt cx="2419350" cy="3017282"/>
          </a:xfrm>
        </p:grpSpPr>
        <p:pic>
          <p:nvPicPr>
            <p:cNvPr id="5" name="Picture 4">
              <a:extLst>
                <a:ext uri="{FF2B5EF4-FFF2-40B4-BE49-F238E27FC236}">
                  <a16:creationId xmlns:a16="http://schemas.microsoft.com/office/drawing/2014/main" id="{BE5698C4-F60F-F8D9-AF4C-EE097CE3E67D}"/>
                </a:ext>
              </a:extLst>
            </p:cNvPr>
            <p:cNvPicPr>
              <a:picLocks noChangeAspect="1"/>
            </p:cNvPicPr>
            <p:nvPr/>
          </p:nvPicPr>
          <p:blipFill>
            <a:blip r:embed="rId8"/>
            <a:stretch>
              <a:fillRect/>
            </a:stretch>
          </p:blipFill>
          <p:spPr>
            <a:xfrm>
              <a:off x="9104665" y="2031651"/>
              <a:ext cx="2419350" cy="2647950"/>
            </a:xfrm>
            <a:prstGeom prst="rect">
              <a:avLst/>
            </a:prstGeom>
            <a:ln w="19050">
              <a:solidFill>
                <a:schemeClr val="accent2"/>
              </a:solidFill>
            </a:ln>
            <a:effectLst>
              <a:outerShdw blurRad="50800" dist="38100" dir="2700000" algn="tl" rotWithShape="0">
                <a:prstClr val="black">
                  <a:alpha val="40000"/>
                </a:prstClr>
              </a:outerShdw>
            </a:effectLst>
          </p:spPr>
        </p:pic>
        <p:sp>
          <p:nvSpPr>
            <p:cNvPr id="6" name="TextBox 5">
              <a:extLst>
                <a:ext uri="{FF2B5EF4-FFF2-40B4-BE49-F238E27FC236}">
                  <a16:creationId xmlns:a16="http://schemas.microsoft.com/office/drawing/2014/main" id="{9B073CB9-0E4C-D456-DD60-E250E91BD65A}"/>
                </a:ext>
              </a:extLst>
            </p:cNvPr>
            <p:cNvSpPr txBox="1"/>
            <p:nvPr/>
          </p:nvSpPr>
          <p:spPr>
            <a:xfrm>
              <a:off x="9598913" y="1662319"/>
              <a:ext cx="1430854" cy="369332"/>
            </a:xfrm>
            <a:prstGeom prst="rect">
              <a:avLst/>
            </a:prstGeom>
            <a:noFill/>
            <a:effectLst>
              <a:outerShdw blurRad="50800" dist="38100" dir="2700000" algn="tl" rotWithShape="0">
                <a:prstClr val="black">
                  <a:alpha val="40000"/>
                </a:prstClr>
              </a:outerShdw>
            </a:effectLst>
          </p:spPr>
          <p:txBody>
            <a:bodyPr wrap="square">
              <a:spAutoFit/>
            </a:bodyPr>
            <a:lstStyle/>
            <a:p>
              <a:pPr algn="ctr"/>
              <a:r>
                <a:rPr lang="en-US" i="1" dirty="0">
                  <a:solidFill>
                    <a:schemeClr val="accent2"/>
                  </a:solidFill>
                </a:rPr>
                <a:t>Before 2024</a:t>
              </a:r>
            </a:p>
          </p:txBody>
        </p:sp>
      </p:grpSp>
      <p:grpSp>
        <p:nvGrpSpPr>
          <p:cNvPr id="12" name="Group 11">
            <a:extLst>
              <a:ext uri="{FF2B5EF4-FFF2-40B4-BE49-F238E27FC236}">
                <a16:creationId xmlns:a16="http://schemas.microsoft.com/office/drawing/2014/main" id="{C7F88D94-D48D-077C-311F-F1C7210D83BD}"/>
              </a:ext>
            </a:extLst>
          </p:cNvPr>
          <p:cNvGrpSpPr/>
          <p:nvPr/>
        </p:nvGrpSpPr>
        <p:grpSpPr>
          <a:xfrm>
            <a:off x="940149" y="4901593"/>
            <a:ext cx="2524125" cy="1594732"/>
            <a:chOff x="9152061" y="4949878"/>
            <a:chExt cx="2524125" cy="1594732"/>
          </a:xfrm>
        </p:grpSpPr>
        <p:pic>
          <p:nvPicPr>
            <p:cNvPr id="10" name="Picture 9">
              <a:extLst>
                <a:ext uri="{FF2B5EF4-FFF2-40B4-BE49-F238E27FC236}">
                  <a16:creationId xmlns:a16="http://schemas.microsoft.com/office/drawing/2014/main" id="{99F186F7-93E1-FDC4-5991-0461E88D4AC0}"/>
                </a:ext>
              </a:extLst>
            </p:cNvPr>
            <p:cNvPicPr>
              <a:picLocks noChangeAspect="1"/>
            </p:cNvPicPr>
            <p:nvPr/>
          </p:nvPicPr>
          <p:blipFill>
            <a:blip r:embed="rId9"/>
            <a:stretch>
              <a:fillRect/>
            </a:stretch>
          </p:blipFill>
          <p:spPr>
            <a:xfrm>
              <a:off x="9152061" y="5334935"/>
              <a:ext cx="2524125" cy="1209675"/>
            </a:xfrm>
            <a:prstGeom prst="rect">
              <a:avLst/>
            </a:prstGeom>
            <a:ln w="19050">
              <a:solidFill>
                <a:schemeClr val="accent2"/>
              </a:solidFill>
            </a:ln>
            <a:effectLst>
              <a:outerShdw blurRad="50800" dist="38100" dir="2700000" algn="tl" rotWithShape="0">
                <a:prstClr val="black">
                  <a:alpha val="40000"/>
                </a:prstClr>
              </a:outerShdw>
            </a:effectLst>
          </p:spPr>
        </p:pic>
        <p:sp>
          <p:nvSpPr>
            <p:cNvPr id="11" name="TextBox 10">
              <a:extLst>
                <a:ext uri="{FF2B5EF4-FFF2-40B4-BE49-F238E27FC236}">
                  <a16:creationId xmlns:a16="http://schemas.microsoft.com/office/drawing/2014/main" id="{4B1404AA-02C5-C65A-6959-03B54136DEFD}"/>
                </a:ext>
              </a:extLst>
            </p:cNvPr>
            <p:cNvSpPr txBox="1"/>
            <p:nvPr/>
          </p:nvSpPr>
          <p:spPr>
            <a:xfrm>
              <a:off x="9698696" y="4949878"/>
              <a:ext cx="1430854" cy="369332"/>
            </a:xfrm>
            <a:prstGeom prst="rect">
              <a:avLst/>
            </a:prstGeom>
            <a:noFill/>
            <a:effectLst>
              <a:outerShdw blurRad="50800" dist="38100" dir="2700000" algn="tl" rotWithShape="0">
                <a:prstClr val="black">
                  <a:alpha val="40000"/>
                </a:prstClr>
              </a:outerShdw>
            </a:effectLst>
          </p:spPr>
          <p:txBody>
            <a:bodyPr wrap="square">
              <a:spAutoFit/>
            </a:bodyPr>
            <a:lstStyle/>
            <a:p>
              <a:pPr algn="ctr"/>
              <a:r>
                <a:rPr lang="en-US" i="1" dirty="0">
                  <a:solidFill>
                    <a:schemeClr val="accent2"/>
                  </a:solidFill>
                </a:rPr>
                <a:t>After 2024</a:t>
              </a:r>
            </a:p>
          </p:txBody>
        </p:sp>
      </p:grpSp>
      <p:sp>
        <p:nvSpPr>
          <p:cNvPr id="14" name="Content Placeholder 2">
            <a:extLst>
              <a:ext uri="{FF2B5EF4-FFF2-40B4-BE49-F238E27FC236}">
                <a16:creationId xmlns:a16="http://schemas.microsoft.com/office/drawing/2014/main" id="{40821A60-8F7F-B4A2-2FFE-839B97CFAA75}"/>
              </a:ext>
            </a:extLst>
          </p:cNvPr>
          <p:cNvSpPr txBox="1">
            <a:spLocks/>
          </p:cNvSpPr>
          <p:nvPr/>
        </p:nvSpPr>
        <p:spPr>
          <a:xfrm>
            <a:off x="3907037" y="4350833"/>
            <a:ext cx="6878348" cy="2696252"/>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000" dirty="0">
                <a:solidFill>
                  <a:schemeClr val="tx1">
                    <a:lumMod val="20000"/>
                    <a:lumOff val="80000"/>
                  </a:schemeClr>
                </a:solidFill>
              </a:rPr>
              <a:t>In 2024, Batches will </a:t>
            </a:r>
            <a:r>
              <a:rPr lang="en-US" sz="2000" i="1" dirty="0">
                <a:solidFill>
                  <a:schemeClr val="tx1">
                    <a:lumMod val="20000"/>
                    <a:lumOff val="80000"/>
                  </a:schemeClr>
                </a:solidFill>
              </a:rPr>
              <a:t>reference</a:t>
            </a:r>
            <a:r>
              <a:rPr lang="en-US" sz="2000" dirty="0">
                <a:solidFill>
                  <a:schemeClr val="tx1">
                    <a:lumMod val="20000"/>
                    <a:lumOff val="80000"/>
                  </a:schemeClr>
                </a:solidFill>
              </a:rPr>
              <a:t> published processes, rather than cloning them.</a:t>
            </a:r>
          </a:p>
          <a:p>
            <a:r>
              <a:rPr lang="en-US" sz="2000" dirty="0">
                <a:solidFill>
                  <a:schemeClr val="tx1">
                    <a:lumMod val="20000"/>
                    <a:lumOff val="80000"/>
                  </a:schemeClr>
                </a:solidFill>
              </a:rPr>
              <a:t>Each published version of a Batch Process is archived in the Processes branch.</a:t>
            </a:r>
          </a:p>
          <a:p>
            <a:r>
              <a:rPr lang="en-US" sz="2000" dirty="0">
                <a:solidFill>
                  <a:schemeClr val="tx1">
                    <a:lumMod val="20000"/>
                    <a:lumOff val="80000"/>
                  </a:schemeClr>
                </a:solidFill>
              </a:rPr>
              <a:t>Batches are now much more lightweight.</a:t>
            </a:r>
            <a:endParaRPr lang="en-US" sz="1600" dirty="0">
              <a:solidFill>
                <a:schemeClr val="tx1">
                  <a:lumMod val="20000"/>
                  <a:lumOff val="80000"/>
                </a:schemeClr>
              </a:solidFill>
            </a:endParaRPr>
          </a:p>
        </p:txBody>
      </p:sp>
    </p:spTree>
    <p:extLst>
      <p:ext uri="{BB962C8B-B14F-4D97-AF65-F5344CB8AC3E}">
        <p14:creationId xmlns:p14="http://schemas.microsoft.com/office/powerpoint/2010/main" val="37125531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decel="100000" fill="hold" nodeType="withEffect">
                                  <p:stCondLst>
                                    <p:cond delay="0"/>
                                  </p:stCondLst>
                                  <p:childTnLst>
                                    <p:set>
                                      <p:cBhvr>
                                        <p:cTn id="6" dur="1" fill="hold">
                                          <p:stCondLst>
                                            <p:cond delay="0"/>
                                          </p:stCondLst>
                                        </p:cTn>
                                        <p:tgtEl>
                                          <p:spTgt spid="46"/>
                                        </p:tgtEl>
                                        <p:attrNameLst>
                                          <p:attrName>style.visibility</p:attrName>
                                        </p:attrNameLst>
                                      </p:cBhvr>
                                      <p:to>
                                        <p:strVal val="visible"/>
                                      </p:to>
                                    </p:set>
                                    <p:anim calcmode="lin" valueType="num">
                                      <p:cBhvr additive="base">
                                        <p:cTn id="7" dur="1500" fill="hold"/>
                                        <p:tgtEl>
                                          <p:spTgt spid="46"/>
                                        </p:tgtEl>
                                        <p:attrNameLst>
                                          <p:attrName>ppt_x</p:attrName>
                                        </p:attrNameLst>
                                      </p:cBhvr>
                                      <p:tavLst>
                                        <p:tav tm="0">
                                          <p:val>
                                            <p:strVal val="1+#ppt_w/2"/>
                                          </p:val>
                                        </p:tav>
                                        <p:tav tm="100000">
                                          <p:val>
                                            <p:strVal val="#ppt_x"/>
                                          </p:val>
                                        </p:tav>
                                      </p:tavLst>
                                    </p:anim>
                                    <p:anim calcmode="lin" valueType="num">
                                      <p:cBhvr additive="base">
                                        <p:cTn id="8" dur="1500" fill="hold"/>
                                        <p:tgtEl>
                                          <p:spTgt spid="46"/>
                                        </p:tgtEl>
                                        <p:attrNameLst>
                                          <p:attrName>ppt_y</p:attrName>
                                        </p:attrNameLst>
                                      </p:cBhvr>
                                      <p:tavLst>
                                        <p:tav tm="0">
                                          <p:val>
                                            <p:strVal val="#ppt_y"/>
                                          </p:val>
                                        </p:tav>
                                        <p:tav tm="100000">
                                          <p:val>
                                            <p:strVal val="#ppt_y"/>
                                          </p:val>
                                        </p:tav>
                                      </p:tavLst>
                                    </p:anim>
                                  </p:childTnLst>
                                </p:cTn>
                              </p:par>
                              <p:par>
                                <p:cTn id="9" presetID="2" presetClass="entr" presetSubtype="2" decel="100000" fill="hold" nodeType="with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1500" fill="hold"/>
                                        <p:tgtEl>
                                          <p:spTgt spid="8"/>
                                        </p:tgtEl>
                                        <p:attrNameLst>
                                          <p:attrName>ppt_x</p:attrName>
                                        </p:attrNameLst>
                                      </p:cBhvr>
                                      <p:tavLst>
                                        <p:tav tm="0">
                                          <p:val>
                                            <p:strVal val="1+#ppt_w/2"/>
                                          </p:val>
                                        </p:tav>
                                        <p:tav tm="100000">
                                          <p:val>
                                            <p:strVal val="#ppt_x"/>
                                          </p:val>
                                        </p:tav>
                                      </p:tavLst>
                                    </p:anim>
                                    <p:anim calcmode="lin" valueType="num">
                                      <p:cBhvr additive="base">
                                        <p:cTn id="12" dur="1500" fill="hold"/>
                                        <p:tgtEl>
                                          <p:spTgt spid="8"/>
                                        </p:tgtEl>
                                        <p:attrNameLst>
                                          <p:attrName>ppt_y</p:attrName>
                                        </p:attrNameLst>
                                      </p:cBhvr>
                                      <p:tavLst>
                                        <p:tav tm="0">
                                          <p:val>
                                            <p:strVal val="#ppt_y"/>
                                          </p:val>
                                        </p:tav>
                                        <p:tav tm="100000">
                                          <p:val>
                                            <p:strVal val="#ppt_y"/>
                                          </p:val>
                                        </p:tav>
                                      </p:tavLst>
                                    </p:anim>
                                  </p:childTnLst>
                                </p:cTn>
                              </p:par>
                              <p:par>
                                <p:cTn id="13" presetID="2" presetClass="entr" presetSubtype="2" decel="100000" fill="hold" grpId="0" nodeType="with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additive="base">
                                        <p:cTn id="15" dur="1500" fill="hold"/>
                                        <p:tgtEl>
                                          <p:spTgt spid="2"/>
                                        </p:tgtEl>
                                        <p:attrNameLst>
                                          <p:attrName>ppt_x</p:attrName>
                                        </p:attrNameLst>
                                      </p:cBhvr>
                                      <p:tavLst>
                                        <p:tav tm="0">
                                          <p:val>
                                            <p:strVal val="1+#ppt_w/2"/>
                                          </p:val>
                                        </p:tav>
                                        <p:tav tm="100000">
                                          <p:val>
                                            <p:strVal val="#ppt_x"/>
                                          </p:val>
                                        </p:tav>
                                      </p:tavLst>
                                    </p:anim>
                                    <p:anim calcmode="lin" valueType="num">
                                      <p:cBhvr additive="base">
                                        <p:cTn id="16" dur="1500" fill="hold"/>
                                        <p:tgtEl>
                                          <p:spTgt spid="2"/>
                                        </p:tgtEl>
                                        <p:attrNameLst>
                                          <p:attrName>ppt_y</p:attrName>
                                        </p:attrNameLst>
                                      </p:cBhvr>
                                      <p:tavLst>
                                        <p:tav tm="0">
                                          <p:val>
                                            <p:strVal val="#ppt_y"/>
                                          </p:val>
                                        </p:tav>
                                        <p:tav tm="100000">
                                          <p:val>
                                            <p:strVal val="#ppt_y"/>
                                          </p:val>
                                        </p:tav>
                                      </p:tavLst>
                                    </p:anim>
                                  </p:childTnLst>
                                </p:cTn>
                              </p:par>
                              <p:par>
                                <p:cTn id="17" presetID="2" presetClass="entr" presetSubtype="2" decel="100000" fill="hold" nodeType="with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additive="base">
                                        <p:cTn id="19" dur="1500" fill="hold"/>
                                        <p:tgtEl>
                                          <p:spTgt spid="7"/>
                                        </p:tgtEl>
                                        <p:attrNameLst>
                                          <p:attrName>ppt_x</p:attrName>
                                        </p:attrNameLst>
                                      </p:cBhvr>
                                      <p:tavLst>
                                        <p:tav tm="0">
                                          <p:val>
                                            <p:strVal val="1+#ppt_w/2"/>
                                          </p:val>
                                        </p:tav>
                                        <p:tav tm="100000">
                                          <p:val>
                                            <p:strVal val="#ppt_x"/>
                                          </p:val>
                                        </p:tav>
                                      </p:tavLst>
                                    </p:anim>
                                    <p:anim calcmode="lin" valueType="num">
                                      <p:cBhvr additive="base">
                                        <p:cTn id="20" dur="1500" fill="hold"/>
                                        <p:tgtEl>
                                          <p:spTgt spid="7"/>
                                        </p:tgtEl>
                                        <p:attrNameLst>
                                          <p:attrName>ppt_y</p:attrName>
                                        </p:attrNameLst>
                                      </p:cBhvr>
                                      <p:tavLst>
                                        <p:tav tm="0">
                                          <p:val>
                                            <p:strVal val="#ppt_y"/>
                                          </p:val>
                                        </p:tav>
                                        <p:tav tm="100000">
                                          <p:val>
                                            <p:strVal val="#ppt_y"/>
                                          </p:val>
                                        </p:tav>
                                      </p:tavLst>
                                    </p:anim>
                                  </p:childTnLst>
                                </p:cTn>
                              </p:par>
                              <p:par>
                                <p:cTn id="21" presetID="2" presetClass="entr" presetSubtype="2" decel="100000" fill="hold" grpId="0" nodeType="withEffect">
                                  <p:stCondLst>
                                    <p:cond delay="0"/>
                                  </p:stCondLst>
                                  <p:childTnLst>
                                    <p:set>
                                      <p:cBhvr>
                                        <p:cTn id="22" dur="1" fill="hold">
                                          <p:stCondLst>
                                            <p:cond delay="0"/>
                                          </p:stCondLst>
                                        </p:cTn>
                                        <p:tgtEl>
                                          <p:spTgt spid="4"/>
                                        </p:tgtEl>
                                        <p:attrNameLst>
                                          <p:attrName>style.visibility</p:attrName>
                                        </p:attrNameLst>
                                      </p:cBhvr>
                                      <p:to>
                                        <p:strVal val="visible"/>
                                      </p:to>
                                    </p:set>
                                    <p:anim calcmode="lin" valueType="num">
                                      <p:cBhvr additive="base">
                                        <p:cTn id="23" dur="1500" fill="hold"/>
                                        <p:tgtEl>
                                          <p:spTgt spid="4"/>
                                        </p:tgtEl>
                                        <p:attrNameLst>
                                          <p:attrName>ppt_x</p:attrName>
                                        </p:attrNameLst>
                                      </p:cBhvr>
                                      <p:tavLst>
                                        <p:tav tm="0">
                                          <p:val>
                                            <p:strVal val="1+#ppt_w/2"/>
                                          </p:val>
                                        </p:tav>
                                        <p:tav tm="100000">
                                          <p:val>
                                            <p:strVal val="#ppt_x"/>
                                          </p:val>
                                        </p:tav>
                                      </p:tavLst>
                                    </p:anim>
                                    <p:anim calcmode="lin" valueType="num">
                                      <p:cBhvr additive="base">
                                        <p:cTn id="24" dur="1500" fill="hold"/>
                                        <p:tgtEl>
                                          <p:spTgt spid="4"/>
                                        </p:tgtEl>
                                        <p:attrNameLst>
                                          <p:attrName>ppt_y</p:attrName>
                                        </p:attrNameLst>
                                      </p:cBhvr>
                                      <p:tavLst>
                                        <p:tav tm="0">
                                          <p:val>
                                            <p:strVal val="#ppt_y"/>
                                          </p:val>
                                        </p:tav>
                                        <p:tav tm="100000">
                                          <p:val>
                                            <p:strVal val="#ppt_y"/>
                                          </p:val>
                                        </p:tav>
                                      </p:tavLst>
                                    </p:anim>
                                  </p:childTnLst>
                                </p:cTn>
                              </p:par>
                              <p:par>
                                <p:cTn id="25" presetID="2" presetClass="entr" presetSubtype="2" decel="100000" fill="hold" nodeType="withEffect">
                                  <p:stCondLst>
                                    <p:cond delay="0"/>
                                  </p:stCondLst>
                                  <p:childTnLst>
                                    <p:set>
                                      <p:cBhvr>
                                        <p:cTn id="26" dur="1" fill="hold">
                                          <p:stCondLst>
                                            <p:cond delay="0"/>
                                          </p:stCondLst>
                                        </p:cTn>
                                        <p:tgtEl>
                                          <p:spTgt spid="16"/>
                                        </p:tgtEl>
                                        <p:attrNameLst>
                                          <p:attrName>style.visibility</p:attrName>
                                        </p:attrNameLst>
                                      </p:cBhvr>
                                      <p:to>
                                        <p:strVal val="visible"/>
                                      </p:to>
                                    </p:set>
                                    <p:anim calcmode="lin" valueType="num">
                                      <p:cBhvr additive="base">
                                        <p:cTn id="27" dur="1500" fill="hold"/>
                                        <p:tgtEl>
                                          <p:spTgt spid="16"/>
                                        </p:tgtEl>
                                        <p:attrNameLst>
                                          <p:attrName>ppt_x</p:attrName>
                                        </p:attrNameLst>
                                      </p:cBhvr>
                                      <p:tavLst>
                                        <p:tav tm="0">
                                          <p:val>
                                            <p:strVal val="1+#ppt_w/2"/>
                                          </p:val>
                                        </p:tav>
                                        <p:tav tm="100000">
                                          <p:val>
                                            <p:strVal val="#ppt_x"/>
                                          </p:val>
                                        </p:tav>
                                      </p:tavLst>
                                    </p:anim>
                                    <p:anim calcmode="lin" valueType="num">
                                      <p:cBhvr additive="base">
                                        <p:cTn id="28" dur="1500" fill="hold"/>
                                        <p:tgtEl>
                                          <p:spTgt spid="16"/>
                                        </p:tgtEl>
                                        <p:attrNameLst>
                                          <p:attrName>ppt_y</p:attrName>
                                        </p:attrNameLst>
                                      </p:cBhvr>
                                      <p:tavLst>
                                        <p:tav tm="0">
                                          <p:val>
                                            <p:strVal val="#ppt_y"/>
                                          </p:val>
                                        </p:tav>
                                        <p:tav tm="100000">
                                          <p:val>
                                            <p:strVal val="#ppt_y"/>
                                          </p:val>
                                        </p:tav>
                                      </p:tavLst>
                                    </p:anim>
                                  </p:childTnLst>
                                </p:cTn>
                              </p:par>
                              <p:par>
                                <p:cTn id="29" presetID="2" presetClass="entr" presetSubtype="2" decel="100000" fill="hold" nodeType="withEffect">
                                  <p:stCondLst>
                                    <p:cond delay="0"/>
                                  </p:stCondLst>
                                  <p:childTnLst>
                                    <p:set>
                                      <p:cBhvr>
                                        <p:cTn id="30" dur="1" fill="hold">
                                          <p:stCondLst>
                                            <p:cond delay="0"/>
                                          </p:stCondLst>
                                        </p:cTn>
                                        <p:tgtEl>
                                          <p:spTgt spid="13"/>
                                        </p:tgtEl>
                                        <p:attrNameLst>
                                          <p:attrName>style.visibility</p:attrName>
                                        </p:attrNameLst>
                                      </p:cBhvr>
                                      <p:to>
                                        <p:strVal val="visible"/>
                                      </p:to>
                                    </p:set>
                                    <p:anim calcmode="lin" valueType="num">
                                      <p:cBhvr additive="base">
                                        <p:cTn id="31" dur="1500" fill="hold"/>
                                        <p:tgtEl>
                                          <p:spTgt spid="13"/>
                                        </p:tgtEl>
                                        <p:attrNameLst>
                                          <p:attrName>ppt_x</p:attrName>
                                        </p:attrNameLst>
                                      </p:cBhvr>
                                      <p:tavLst>
                                        <p:tav tm="0">
                                          <p:val>
                                            <p:strVal val="1+#ppt_w/2"/>
                                          </p:val>
                                        </p:tav>
                                        <p:tav tm="100000">
                                          <p:val>
                                            <p:strVal val="#ppt_x"/>
                                          </p:val>
                                        </p:tav>
                                      </p:tavLst>
                                    </p:anim>
                                    <p:anim calcmode="lin" valueType="num">
                                      <p:cBhvr additive="base">
                                        <p:cTn id="32" dur="1500" fill="hold"/>
                                        <p:tgtEl>
                                          <p:spTgt spid="13"/>
                                        </p:tgtEl>
                                        <p:attrNameLst>
                                          <p:attrName>ppt_y</p:attrName>
                                        </p:attrNameLst>
                                      </p:cBhvr>
                                      <p:tavLst>
                                        <p:tav tm="0">
                                          <p:val>
                                            <p:strVal val="#ppt_y"/>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2" decel="100000" fill="hold" grpId="0" nodeType="clickEffect">
                                  <p:stCondLst>
                                    <p:cond delay="0"/>
                                  </p:stCondLst>
                                  <p:childTnLst>
                                    <p:set>
                                      <p:cBhvr>
                                        <p:cTn id="36" dur="1" fill="hold">
                                          <p:stCondLst>
                                            <p:cond delay="0"/>
                                          </p:stCondLst>
                                        </p:cTn>
                                        <p:tgtEl>
                                          <p:spTgt spid="14"/>
                                        </p:tgtEl>
                                        <p:attrNameLst>
                                          <p:attrName>style.visibility</p:attrName>
                                        </p:attrNameLst>
                                      </p:cBhvr>
                                      <p:to>
                                        <p:strVal val="visible"/>
                                      </p:to>
                                    </p:set>
                                    <p:anim calcmode="lin" valueType="num">
                                      <p:cBhvr additive="base">
                                        <p:cTn id="37" dur="1000" fill="hold"/>
                                        <p:tgtEl>
                                          <p:spTgt spid="14"/>
                                        </p:tgtEl>
                                        <p:attrNameLst>
                                          <p:attrName>ppt_x</p:attrName>
                                        </p:attrNameLst>
                                      </p:cBhvr>
                                      <p:tavLst>
                                        <p:tav tm="0">
                                          <p:val>
                                            <p:strVal val="1+#ppt_w/2"/>
                                          </p:val>
                                        </p:tav>
                                        <p:tav tm="100000">
                                          <p:val>
                                            <p:strVal val="#ppt_x"/>
                                          </p:val>
                                        </p:tav>
                                      </p:tavLst>
                                    </p:anim>
                                    <p:anim calcmode="lin" valueType="num">
                                      <p:cBhvr additive="base">
                                        <p:cTn id="38" dur="1000" fill="hold"/>
                                        <p:tgtEl>
                                          <p:spTgt spid="14"/>
                                        </p:tgtEl>
                                        <p:attrNameLst>
                                          <p:attrName>ppt_y</p:attrName>
                                        </p:attrNameLst>
                                      </p:cBhvr>
                                      <p:tavLst>
                                        <p:tav tm="0">
                                          <p:val>
                                            <p:strVal val="#ppt_y"/>
                                          </p:val>
                                        </p:tav>
                                        <p:tav tm="100000">
                                          <p:val>
                                            <p:strVal val="#ppt_y"/>
                                          </p:val>
                                        </p:tav>
                                      </p:tavLst>
                                    </p:anim>
                                  </p:childTnLst>
                                </p:cTn>
                              </p:par>
                              <p:par>
                                <p:cTn id="39" presetID="2" presetClass="entr" presetSubtype="2" decel="100000" fill="hold" nodeType="withEffect">
                                  <p:stCondLst>
                                    <p:cond delay="0"/>
                                  </p:stCondLst>
                                  <p:childTnLst>
                                    <p:set>
                                      <p:cBhvr>
                                        <p:cTn id="40" dur="1" fill="hold">
                                          <p:stCondLst>
                                            <p:cond delay="0"/>
                                          </p:stCondLst>
                                        </p:cTn>
                                        <p:tgtEl>
                                          <p:spTgt spid="12"/>
                                        </p:tgtEl>
                                        <p:attrNameLst>
                                          <p:attrName>style.visibility</p:attrName>
                                        </p:attrNameLst>
                                      </p:cBhvr>
                                      <p:to>
                                        <p:strVal val="visible"/>
                                      </p:to>
                                    </p:set>
                                    <p:anim calcmode="lin" valueType="num">
                                      <p:cBhvr additive="base">
                                        <p:cTn id="41" dur="1000" fill="hold"/>
                                        <p:tgtEl>
                                          <p:spTgt spid="12"/>
                                        </p:tgtEl>
                                        <p:attrNameLst>
                                          <p:attrName>ppt_x</p:attrName>
                                        </p:attrNameLst>
                                      </p:cBhvr>
                                      <p:tavLst>
                                        <p:tav tm="0">
                                          <p:val>
                                            <p:strVal val="1+#ppt_w/2"/>
                                          </p:val>
                                        </p:tav>
                                        <p:tav tm="100000">
                                          <p:val>
                                            <p:strVal val="#ppt_x"/>
                                          </p:val>
                                        </p:tav>
                                      </p:tavLst>
                                    </p:anim>
                                    <p:anim calcmode="lin" valueType="num">
                                      <p:cBhvr additive="base">
                                        <p:cTn id="42" dur="1000" fill="hold"/>
                                        <p:tgtEl>
                                          <p:spTgt spid="1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P spid="14" grpId="0"/>
    </p:bldLst>
  </p:timing>
</p:sld>
</file>

<file path=ppt/theme/theme1.xml><?xml version="1.0" encoding="utf-8"?>
<a:theme xmlns:a="http://schemas.openxmlformats.org/drawingml/2006/main" name="Office Theme">
  <a:themeElements>
    <a:clrScheme name="Grooper">
      <a:dk1>
        <a:srgbClr val="36B0A7"/>
      </a:dk1>
      <a:lt1>
        <a:srgbClr val="ED2330"/>
      </a:lt1>
      <a:dk2>
        <a:srgbClr val="44546A"/>
      </a:dk2>
      <a:lt2>
        <a:srgbClr val="E0E0E0"/>
      </a:lt2>
      <a:accent1>
        <a:srgbClr val="662D91"/>
      </a:accent1>
      <a:accent2>
        <a:srgbClr val="F89420"/>
      </a:accent2>
      <a:accent3>
        <a:srgbClr val="ED2330"/>
      </a:accent3>
      <a:accent4>
        <a:srgbClr val="FFC000"/>
      </a:accent4>
      <a:accent5>
        <a:srgbClr val="616161"/>
      </a:accent5>
      <a:accent6>
        <a:srgbClr val="9E9E9E"/>
      </a:accent6>
      <a:hlink>
        <a:srgbClr val="F89420"/>
      </a:hlink>
      <a:folHlink>
        <a:srgbClr val="ED2330"/>
      </a:folHlink>
    </a:clrScheme>
    <a:fontScheme name="Custom 3">
      <a:majorFont>
        <a:latin typeface="Roboto Th"/>
        <a:ea typeface=""/>
        <a:cs typeface=""/>
      </a:majorFont>
      <a:minorFont>
        <a:latin typeface="Roboto Cn"/>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9430F9E5CC1270418EECB27252CAD59D" ma:contentTypeVersion="28" ma:contentTypeDescription="Create a new document." ma:contentTypeScope="" ma:versionID="b14c35b248bdb54d1853d3addc481836">
  <xsd:schema xmlns:xsd="http://www.w3.org/2001/XMLSchema" xmlns:xs="http://www.w3.org/2001/XMLSchema" xmlns:p="http://schemas.microsoft.com/office/2006/metadata/properties" xmlns:ns2="4093e2db-c5f5-4be0-bda3-7922a447d265" xmlns:ns3="6fae85ab-e84d-4102-bc78-5d216fc9cb6e" targetNamespace="http://schemas.microsoft.com/office/2006/metadata/properties" ma:root="true" ma:fieldsID="b80b96a3fad1909fc746a7459808270b" ns2:_="" ns3:_="">
    <xsd:import namespace="4093e2db-c5f5-4be0-bda3-7922a447d265"/>
    <xsd:import namespace="6fae85ab-e84d-4102-bc78-5d216fc9cb6e"/>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GenerationTime" minOccurs="0"/>
                <xsd:element ref="ns2:MediaServiceEventHashCode" minOccurs="0"/>
                <xsd:element ref="ns3:SharedWithUsers" minOccurs="0"/>
                <xsd:element ref="ns3:SharedWithDetails" minOccurs="0"/>
                <xsd:element ref="ns2:MediaServiceDateTaken" minOccurs="0"/>
                <xsd:element ref="ns2:MediaServiceAutoKeyPoints" minOccurs="0"/>
                <xsd:element ref="ns2:MediaServiceKeyPoints" minOccurs="0"/>
                <xsd:element ref="ns2:MediaLengthInSeconds" minOccurs="0"/>
                <xsd:element ref="ns2:lcf76f155ced4ddcb4097134ff3c332f" minOccurs="0"/>
                <xsd:element ref="ns3: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093e2db-c5f5-4be0-bda3-7922a447d26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DateTaken" ma:index="16" nillable="true" ma:displayName="MediaServiceDateTaken" ma:hidden="true" ma:internalName="MediaServiceDateTaken" ma:readOnly="true">
      <xsd:simpleType>
        <xsd:restriction base="dms:Text"/>
      </xsd:simpleType>
    </xsd:element>
    <xsd:element name="MediaServiceAutoKeyPoints" ma:index="17" nillable="true" ma:displayName="MediaServiceAutoKeyPoints" ma:hidden="true" ma:internalName="MediaServiceAutoKeyPoints" ma:readOnly="true">
      <xsd:simpleType>
        <xsd:restriction base="dms:Note"/>
      </xsd:simpleType>
    </xsd:element>
    <xsd:element name="MediaServiceKeyPoints" ma:index="18" nillable="true" ma:displayName="KeyPoints" ma:internalName="MediaServiceKeyPoints" ma:readOnly="true">
      <xsd:simpleType>
        <xsd:restriction base="dms:Note">
          <xsd:maxLength value="255"/>
        </xsd:restriction>
      </xsd:simpleType>
    </xsd:element>
    <xsd:element name="MediaLengthInSeconds" ma:index="19" nillable="true" ma:displayName="Length (seconds)" ma:internalName="MediaLengthInSeconds" ma:readOnly="true">
      <xsd:simpleType>
        <xsd:restriction base="dms:Unknown"/>
      </xsd:simpleType>
    </xsd:element>
    <xsd:element name="lcf76f155ced4ddcb4097134ff3c332f" ma:index="21" nillable="true" ma:taxonomy="true" ma:internalName="lcf76f155ced4ddcb4097134ff3c332f" ma:taxonomyFieldName="MediaServiceImageTags" ma:displayName="Image Tags" ma:readOnly="false" ma:fieldId="{5cf76f15-5ced-4ddc-b409-7134ff3c332f}" ma:taxonomyMulti="true" ma:sspId="1cb43371-6fdc-44b1-a315-9f0b6b55b481"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6fae85ab-e84d-4102-bc78-5d216fc9cb6e"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element name="TaxCatchAll" ma:index="22" nillable="true" ma:displayName="Taxonomy Catch All Column" ma:hidden="true" ma:list="{ae260578-fd6d-45ba-b2bc-1d3ef9b27ea6}" ma:internalName="TaxCatchAll" ma:showField="CatchAllData" ma:web="6fae85ab-e84d-4102-bc78-5d216fc9cb6e">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TaxCatchAll xmlns="6fae85ab-e84d-4102-bc78-5d216fc9cb6e" xsi:nil="true"/>
    <lcf76f155ced4ddcb4097134ff3c332f xmlns="4093e2db-c5f5-4be0-bda3-7922a447d265">
      <Terms xmlns="http://schemas.microsoft.com/office/infopath/2007/PartnerControls"/>
    </lcf76f155ced4ddcb4097134ff3c332f>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931ED868-F85E-4077-BEB2-FB50A823D4C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4093e2db-c5f5-4be0-bda3-7922a447d265"/>
    <ds:schemaRef ds:uri="6fae85ab-e84d-4102-bc78-5d216fc9cb6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25329350-A093-4B65-B4F3-88434DC11598}">
  <ds:schemaRefs>
    <ds:schemaRef ds:uri="http://purl.org/dc/terms/"/>
    <ds:schemaRef ds:uri="4093e2db-c5f5-4be0-bda3-7922a447d265"/>
    <ds:schemaRef ds:uri="http://schemas.microsoft.com/office/infopath/2007/PartnerControls"/>
    <ds:schemaRef ds:uri="http://schemas.microsoft.com/office/2006/documentManagement/types"/>
    <ds:schemaRef ds:uri="http://purl.org/dc/dcmitype/"/>
    <ds:schemaRef ds:uri="http://purl.org/dc/elements/1.1/"/>
    <ds:schemaRef ds:uri="http://schemas.openxmlformats.org/package/2006/metadata/core-properties"/>
    <ds:schemaRef ds:uri="6fae85ab-e84d-4102-bc78-5d216fc9cb6e"/>
    <ds:schemaRef ds:uri="http://schemas.microsoft.com/office/2006/metadata/properties"/>
    <ds:schemaRef ds:uri="http://www.w3.org/XML/1998/namespace"/>
  </ds:schemaRefs>
</ds:datastoreItem>
</file>

<file path=customXml/itemProps3.xml><?xml version="1.0" encoding="utf-8"?>
<ds:datastoreItem xmlns:ds="http://schemas.openxmlformats.org/officeDocument/2006/customXml" ds:itemID="{F0DA0BB2-CD34-4D16-8AE4-E64333554CD0}">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16962</TotalTime>
  <Words>4281</Words>
  <Application>Microsoft Office PowerPoint</Application>
  <PresentationFormat>Widescreen</PresentationFormat>
  <Paragraphs>487</Paragraphs>
  <Slides>40</Slides>
  <Notes>40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40</vt:i4>
      </vt:variant>
    </vt:vector>
  </HeadingPairs>
  <TitlesOfParts>
    <vt:vector size="49" baseType="lpstr">
      <vt:lpstr>Arial</vt:lpstr>
      <vt:lpstr>Calibri</vt:lpstr>
      <vt:lpstr>Courier New</vt:lpstr>
      <vt:lpstr>Roboto</vt:lpstr>
      <vt:lpstr>Roboto Bk</vt:lpstr>
      <vt:lpstr>Roboto Black</vt:lpstr>
      <vt:lpstr>Roboto Cn</vt:lpstr>
      <vt:lpstr>Roboto Th</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Dylan Greenwood</dc:creator>
  <cp:lastModifiedBy>Dylan Greenwood</cp:lastModifiedBy>
  <cp:revision>145</cp:revision>
  <dcterms:created xsi:type="dcterms:W3CDTF">2022-08-08T16:35:04Z</dcterms:created>
  <dcterms:modified xsi:type="dcterms:W3CDTF">2024-10-10T13:18:14Z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0x0101009430F9E5CC1270418EECB27252CAD59D</vt:lpwstr>
  </property>
  <property fmtid="{D5CDD505-2E9C-101B-9397-08002B2CF9AE}" pid="3" name="MediaServiceImageTags">
    <vt:lpwstr/>
  </property>
</Properties>
</file>